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xml" ContentType="application/vnd.openxmlformats-officedocument.presentationml.tags+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30" r:id="rId2"/>
    <p:sldId id="447" r:id="rId3"/>
    <p:sldId id="503" r:id="rId4"/>
    <p:sldId id="557" r:id="rId5"/>
    <p:sldId id="434" r:id="rId6"/>
    <p:sldId id="517" r:id="rId7"/>
    <p:sldId id="552" r:id="rId8"/>
    <p:sldId id="476" r:id="rId9"/>
    <p:sldId id="527" r:id="rId10"/>
    <p:sldId id="556" r:id="rId11"/>
    <p:sldId id="539" r:id="rId12"/>
    <p:sldId id="522" r:id="rId13"/>
    <p:sldId id="535" r:id="rId14"/>
    <p:sldId id="553" r:id="rId15"/>
    <p:sldId id="554" r:id="rId16"/>
    <p:sldId id="540" r:id="rId17"/>
    <p:sldId id="541" r:id="rId18"/>
    <p:sldId id="542" r:id="rId19"/>
    <p:sldId id="511" r:id="rId20"/>
    <p:sldId id="543" r:id="rId21"/>
    <p:sldId id="544" r:id="rId22"/>
    <p:sldId id="545" r:id="rId23"/>
    <p:sldId id="546" r:id="rId24"/>
    <p:sldId id="538" r:id="rId25"/>
    <p:sldId id="555" r:id="rId26"/>
    <p:sldId id="547" r:id="rId27"/>
    <p:sldId id="471" r:id="rId28"/>
    <p:sldId id="549" r:id="rId29"/>
    <p:sldId id="499" r:id="rId30"/>
    <p:sldId id="550" r:id="rId31"/>
    <p:sldId id="47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7" autoAdjust="0"/>
    <p:restoredTop sz="81684" autoAdjust="0"/>
  </p:normalViewPr>
  <p:slideViewPr>
    <p:cSldViewPr>
      <p:cViewPr varScale="1">
        <p:scale>
          <a:sx n="99" d="100"/>
          <a:sy n="99" d="100"/>
        </p:scale>
        <p:origin x="1890"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F7FFC-4A77-4E6D-812B-B40CFF7F90B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C439E51-5041-498E-B90D-C80AF57B9671}">
      <dgm:prSet phldrT="[Text]"/>
      <dgm:spPr/>
      <dgm:t>
        <a:bodyPr/>
        <a:lstStyle/>
        <a:p>
          <a:r>
            <a:rPr lang="en-US" dirty="0" smtClean="0"/>
            <a:t>Inclusion criteria</a:t>
          </a:r>
          <a:endParaRPr lang="en-US" dirty="0"/>
        </a:p>
      </dgm:t>
    </dgm:pt>
    <dgm:pt modelId="{D7238611-9C3F-4D6D-B1CB-6815F249589A}" type="parTrans" cxnId="{988E4B49-F2D3-4426-B60E-BDB59E066A1D}">
      <dgm:prSet/>
      <dgm:spPr/>
      <dgm:t>
        <a:bodyPr/>
        <a:lstStyle/>
        <a:p>
          <a:endParaRPr lang="en-US"/>
        </a:p>
      </dgm:t>
    </dgm:pt>
    <dgm:pt modelId="{F1D80D20-1953-415F-8A53-52A5C2DE4367}" type="sibTrans" cxnId="{988E4B49-F2D3-4426-B60E-BDB59E066A1D}">
      <dgm:prSet/>
      <dgm:spPr/>
      <dgm:t>
        <a:bodyPr/>
        <a:lstStyle/>
        <a:p>
          <a:endParaRPr lang="en-US"/>
        </a:p>
      </dgm:t>
    </dgm:pt>
    <dgm:pt modelId="{0DBE3528-5780-43E3-8842-B0E4F22035DF}">
      <dgm:prSet phldrT="[Text]"/>
      <dgm:spPr/>
      <dgm:t>
        <a:bodyPr/>
        <a:lstStyle/>
        <a:p>
          <a:r>
            <a:rPr lang="en-US" dirty="0" smtClean="0"/>
            <a:t>6 months to 7 years at entry</a:t>
          </a:r>
          <a:endParaRPr lang="en-US" dirty="0"/>
        </a:p>
      </dgm:t>
    </dgm:pt>
    <dgm:pt modelId="{C99BBB96-01F3-4C78-8DB2-BAB50C6E0358}" type="parTrans" cxnId="{109E679E-8166-4620-AA21-D88AD8CA718A}">
      <dgm:prSet/>
      <dgm:spPr/>
      <dgm:t>
        <a:bodyPr/>
        <a:lstStyle/>
        <a:p>
          <a:endParaRPr lang="en-US"/>
        </a:p>
      </dgm:t>
    </dgm:pt>
    <dgm:pt modelId="{27EE1BF2-85BA-4EBF-8AC2-FA40716AA3F4}" type="sibTrans" cxnId="{109E679E-8166-4620-AA21-D88AD8CA718A}">
      <dgm:prSet/>
      <dgm:spPr/>
      <dgm:t>
        <a:bodyPr/>
        <a:lstStyle/>
        <a:p>
          <a:endParaRPr lang="en-US"/>
        </a:p>
      </dgm:t>
    </dgm:pt>
    <dgm:pt modelId="{4386600E-E383-4A5C-BD38-B7C5679D60E3}">
      <dgm:prSet phldrT="[Text]"/>
      <dgm:spPr/>
      <dgm:t>
        <a:bodyPr/>
        <a:lstStyle/>
        <a:p>
          <a:r>
            <a:rPr lang="en-US" dirty="0" smtClean="0"/>
            <a:t>English primary language</a:t>
          </a:r>
          <a:endParaRPr lang="en-US" dirty="0"/>
        </a:p>
      </dgm:t>
    </dgm:pt>
    <dgm:pt modelId="{380E4D61-9DA3-4BC1-B21E-E68595C13745}" type="parTrans" cxnId="{373C8A04-77BE-4366-B443-113B71358371}">
      <dgm:prSet/>
      <dgm:spPr/>
      <dgm:t>
        <a:bodyPr/>
        <a:lstStyle/>
        <a:p>
          <a:endParaRPr lang="en-US"/>
        </a:p>
      </dgm:t>
    </dgm:pt>
    <dgm:pt modelId="{6AACD8B6-8DA2-4DED-B13B-5ABC6605CA25}" type="sibTrans" cxnId="{373C8A04-77BE-4366-B443-113B71358371}">
      <dgm:prSet/>
      <dgm:spPr/>
      <dgm:t>
        <a:bodyPr/>
        <a:lstStyle/>
        <a:p>
          <a:endParaRPr lang="en-US"/>
        </a:p>
      </dgm:t>
    </dgm:pt>
    <dgm:pt modelId="{91F48844-DA69-490D-8955-0F2F992FC35A}">
      <dgm:prSet phldrT="[Text]"/>
      <dgm:spPr/>
      <dgm:t>
        <a:bodyPr/>
        <a:lstStyle/>
        <a:p>
          <a:r>
            <a:rPr lang="en-US" dirty="0" smtClean="0"/>
            <a:t>No major secondary disabilities</a:t>
          </a:r>
          <a:endParaRPr lang="en-US" dirty="0"/>
        </a:p>
      </dgm:t>
    </dgm:pt>
    <dgm:pt modelId="{29F7848F-B659-49F6-A673-8BD379C7F6C5}" type="parTrans" cxnId="{EE048F7D-E84E-40D9-B50B-D47DD95E1916}">
      <dgm:prSet/>
      <dgm:spPr/>
      <dgm:t>
        <a:bodyPr/>
        <a:lstStyle/>
        <a:p>
          <a:endParaRPr lang="en-US"/>
        </a:p>
      </dgm:t>
    </dgm:pt>
    <dgm:pt modelId="{65214117-A112-41B6-AA6A-648623AE6763}" type="sibTrans" cxnId="{EE048F7D-E84E-40D9-B50B-D47DD95E1916}">
      <dgm:prSet/>
      <dgm:spPr/>
      <dgm:t>
        <a:bodyPr/>
        <a:lstStyle/>
        <a:p>
          <a:endParaRPr lang="en-US"/>
        </a:p>
      </dgm:t>
    </dgm:pt>
    <dgm:pt modelId="{DE78DA80-CA3F-4755-883A-C47649E9386E}">
      <dgm:prSet phldrT="[Text]"/>
      <dgm:spPr/>
      <dgm:t>
        <a:bodyPr/>
        <a:lstStyle/>
        <a:p>
          <a:r>
            <a:rPr lang="en-US" dirty="0" smtClean="0"/>
            <a:t>No cochlear implants</a:t>
          </a:r>
          <a:endParaRPr lang="en-US" dirty="0"/>
        </a:p>
      </dgm:t>
    </dgm:pt>
    <dgm:pt modelId="{DD80BD35-337B-43EC-BE4A-578F9BFAE70F}" type="parTrans" cxnId="{015595A5-E833-4B79-8E58-7DBE76EE9AF7}">
      <dgm:prSet/>
      <dgm:spPr/>
      <dgm:t>
        <a:bodyPr/>
        <a:lstStyle/>
        <a:p>
          <a:endParaRPr lang="en-US"/>
        </a:p>
      </dgm:t>
    </dgm:pt>
    <dgm:pt modelId="{3C52F834-246B-48A2-9E6F-B45587420CC6}" type="sibTrans" cxnId="{015595A5-E833-4B79-8E58-7DBE76EE9AF7}">
      <dgm:prSet/>
      <dgm:spPr/>
      <dgm:t>
        <a:bodyPr/>
        <a:lstStyle/>
        <a:p>
          <a:endParaRPr lang="en-US"/>
        </a:p>
      </dgm:t>
    </dgm:pt>
    <dgm:pt modelId="{197E8D05-33C4-489F-B0F7-18B92BE5BDDD}">
      <dgm:prSet phldrT="[Text]"/>
      <dgm:spPr/>
      <dgm:t>
        <a:bodyPr/>
        <a:lstStyle/>
        <a:p>
          <a:r>
            <a:rPr lang="en-US" dirty="0" smtClean="0"/>
            <a:t>Permanent mild to severe </a:t>
          </a:r>
          <a:r>
            <a:rPr lang="en-US" i="1" dirty="0" smtClean="0"/>
            <a:t>bilateral </a:t>
          </a:r>
          <a:r>
            <a:rPr lang="en-US" dirty="0" smtClean="0"/>
            <a:t>hearing loss</a:t>
          </a:r>
          <a:endParaRPr lang="en-US" dirty="0"/>
        </a:p>
      </dgm:t>
    </dgm:pt>
    <dgm:pt modelId="{B2D2412F-F014-4655-833D-FB3C423F5FAB}" type="parTrans" cxnId="{040C51B1-C1EA-4B05-A3BE-628B7DD11D94}">
      <dgm:prSet/>
      <dgm:spPr/>
      <dgm:t>
        <a:bodyPr/>
        <a:lstStyle/>
        <a:p>
          <a:endParaRPr lang="en-US"/>
        </a:p>
      </dgm:t>
    </dgm:pt>
    <dgm:pt modelId="{1C75F866-90DE-4F9D-8928-6588089C338F}" type="sibTrans" cxnId="{040C51B1-C1EA-4B05-A3BE-628B7DD11D94}">
      <dgm:prSet/>
      <dgm:spPr/>
      <dgm:t>
        <a:bodyPr/>
        <a:lstStyle/>
        <a:p>
          <a:endParaRPr lang="en-US"/>
        </a:p>
      </dgm:t>
    </dgm:pt>
    <dgm:pt modelId="{503528C8-DB46-4975-A3CC-A98898AE0011}" type="pres">
      <dgm:prSet presAssocID="{C3CF7FFC-4A77-4E6D-812B-B40CFF7F90B4}" presName="Name0" presStyleCnt="0">
        <dgm:presLayoutVars>
          <dgm:dir/>
          <dgm:animLvl val="lvl"/>
          <dgm:resizeHandles val="exact"/>
        </dgm:presLayoutVars>
      </dgm:prSet>
      <dgm:spPr/>
      <dgm:t>
        <a:bodyPr/>
        <a:lstStyle/>
        <a:p>
          <a:endParaRPr lang="en-US"/>
        </a:p>
      </dgm:t>
    </dgm:pt>
    <dgm:pt modelId="{8D286504-FE22-42EE-91F9-1B5179B46E00}" type="pres">
      <dgm:prSet presAssocID="{1C439E51-5041-498E-B90D-C80AF57B9671}" presName="composite" presStyleCnt="0"/>
      <dgm:spPr/>
    </dgm:pt>
    <dgm:pt modelId="{82B82E1E-4003-4D9E-895C-1AFE29593F60}" type="pres">
      <dgm:prSet presAssocID="{1C439E51-5041-498E-B90D-C80AF57B9671}" presName="parTx" presStyleLbl="alignNode1" presStyleIdx="0" presStyleCnt="1">
        <dgm:presLayoutVars>
          <dgm:chMax val="0"/>
          <dgm:chPref val="0"/>
          <dgm:bulletEnabled val="1"/>
        </dgm:presLayoutVars>
      </dgm:prSet>
      <dgm:spPr/>
      <dgm:t>
        <a:bodyPr/>
        <a:lstStyle/>
        <a:p>
          <a:endParaRPr lang="en-US"/>
        </a:p>
      </dgm:t>
    </dgm:pt>
    <dgm:pt modelId="{A1BE280A-36A2-4A15-8A19-DB6A631E04FD}" type="pres">
      <dgm:prSet presAssocID="{1C439E51-5041-498E-B90D-C80AF57B9671}" presName="desTx" presStyleLbl="alignAccFollowNode1" presStyleIdx="0" presStyleCnt="1">
        <dgm:presLayoutVars>
          <dgm:bulletEnabled val="1"/>
        </dgm:presLayoutVars>
      </dgm:prSet>
      <dgm:spPr/>
      <dgm:t>
        <a:bodyPr/>
        <a:lstStyle/>
        <a:p>
          <a:endParaRPr lang="en-US"/>
        </a:p>
      </dgm:t>
    </dgm:pt>
  </dgm:ptLst>
  <dgm:cxnLst>
    <dgm:cxn modelId="{373C8A04-77BE-4366-B443-113B71358371}" srcId="{1C439E51-5041-498E-B90D-C80AF57B9671}" destId="{4386600E-E383-4A5C-BD38-B7C5679D60E3}" srcOrd="1" destOrd="0" parTransId="{380E4D61-9DA3-4BC1-B21E-E68595C13745}" sibTransId="{6AACD8B6-8DA2-4DED-B13B-5ABC6605CA25}"/>
    <dgm:cxn modelId="{3CA94B29-CA82-4AFA-8923-415A0E440D28}" type="presOf" srcId="{1C439E51-5041-498E-B90D-C80AF57B9671}" destId="{82B82E1E-4003-4D9E-895C-1AFE29593F60}" srcOrd="0" destOrd="0" presId="urn:microsoft.com/office/officeart/2005/8/layout/hList1"/>
    <dgm:cxn modelId="{3D96C9CF-BBF5-4E32-9E71-36F80918AEC4}" type="presOf" srcId="{197E8D05-33C4-489F-B0F7-18B92BE5BDDD}" destId="{A1BE280A-36A2-4A15-8A19-DB6A631E04FD}" srcOrd="0" destOrd="4" presId="urn:microsoft.com/office/officeart/2005/8/layout/hList1"/>
    <dgm:cxn modelId="{988E4B49-F2D3-4426-B60E-BDB59E066A1D}" srcId="{C3CF7FFC-4A77-4E6D-812B-B40CFF7F90B4}" destId="{1C439E51-5041-498E-B90D-C80AF57B9671}" srcOrd="0" destOrd="0" parTransId="{D7238611-9C3F-4D6D-B1CB-6815F249589A}" sibTransId="{F1D80D20-1953-415F-8A53-52A5C2DE4367}"/>
    <dgm:cxn modelId="{B3A18625-B02F-45FD-8C93-FB94E0143FDF}" type="presOf" srcId="{91F48844-DA69-490D-8955-0F2F992FC35A}" destId="{A1BE280A-36A2-4A15-8A19-DB6A631E04FD}" srcOrd="0" destOrd="2" presId="urn:microsoft.com/office/officeart/2005/8/layout/hList1"/>
    <dgm:cxn modelId="{EE048F7D-E84E-40D9-B50B-D47DD95E1916}" srcId="{1C439E51-5041-498E-B90D-C80AF57B9671}" destId="{91F48844-DA69-490D-8955-0F2F992FC35A}" srcOrd="2" destOrd="0" parTransId="{29F7848F-B659-49F6-A673-8BD379C7F6C5}" sibTransId="{65214117-A112-41B6-AA6A-648623AE6763}"/>
    <dgm:cxn modelId="{1B5C41A6-FF5B-418B-A754-0DC9B1E4513F}" type="presOf" srcId="{C3CF7FFC-4A77-4E6D-812B-B40CFF7F90B4}" destId="{503528C8-DB46-4975-A3CC-A98898AE0011}" srcOrd="0" destOrd="0" presId="urn:microsoft.com/office/officeart/2005/8/layout/hList1"/>
    <dgm:cxn modelId="{8E141FE9-DE49-47AC-AC2E-BE59D181CC34}" type="presOf" srcId="{4386600E-E383-4A5C-BD38-B7C5679D60E3}" destId="{A1BE280A-36A2-4A15-8A19-DB6A631E04FD}" srcOrd="0" destOrd="1" presId="urn:microsoft.com/office/officeart/2005/8/layout/hList1"/>
    <dgm:cxn modelId="{109E679E-8166-4620-AA21-D88AD8CA718A}" srcId="{1C439E51-5041-498E-B90D-C80AF57B9671}" destId="{0DBE3528-5780-43E3-8842-B0E4F22035DF}" srcOrd="0" destOrd="0" parTransId="{C99BBB96-01F3-4C78-8DB2-BAB50C6E0358}" sibTransId="{27EE1BF2-85BA-4EBF-8AC2-FA40716AA3F4}"/>
    <dgm:cxn modelId="{015595A5-E833-4B79-8E58-7DBE76EE9AF7}" srcId="{1C439E51-5041-498E-B90D-C80AF57B9671}" destId="{DE78DA80-CA3F-4755-883A-C47649E9386E}" srcOrd="3" destOrd="0" parTransId="{DD80BD35-337B-43EC-BE4A-578F9BFAE70F}" sibTransId="{3C52F834-246B-48A2-9E6F-B45587420CC6}"/>
    <dgm:cxn modelId="{040C51B1-C1EA-4B05-A3BE-628B7DD11D94}" srcId="{1C439E51-5041-498E-B90D-C80AF57B9671}" destId="{197E8D05-33C4-489F-B0F7-18B92BE5BDDD}" srcOrd="4" destOrd="0" parTransId="{B2D2412F-F014-4655-833D-FB3C423F5FAB}" sibTransId="{1C75F866-90DE-4F9D-8928-6588089C338F}"/>
    <dgm:cxn modelId="{1987D680-E0A7-4707-BDE0-D038EAEE50CB}" type="presOf" srcId="{0DBE3528-5780-43E3-8842-B0E4F22035DF}" destId="{A1BE280A-36A2-4A15-8A19-DB6A631E04FD}" srcOrd="0" destOrd="0" presId="urn:microsoft.com/office/officeart/2005/8/layout/hList1"/>
    <dgm:cxn modelId="{F44C456A-D31D-469A-B012-1964F81C01E0}" type="presOf" srcId="{DE78DA80-CA3F-4755-883A-C47649E9386E}" destId="{A1BE280A-36A2-4A15-8A19-DB6A631E04FD}" srcOrd="0" destOrd="3" presId="urn:microsoft.com/office/officeart/2005/8/layout/hList1"/>
    <dgm:cxn modelId="{D2C0B60E-EB04-4B1D-86E8-FC29B18EBA78}" type="presParOf" srcId="{503528C8-DB46-4975-A3CC-A98898AE0011}" destId="{8D286504-FE22-42EE-91F9-1B5179B46E00}" srcOrd="0" destOrd="0" presId="urn:microsoft.com/office/officeart/2005/8/layout/hList1"/>
    <dgm:cxn modelId="{8FFEDBA1-1621-4A76-88F0-DFFC5C4336D7}" type="presParOf" srcId="{8D286504-FE22-42EE-91F9-1B5179B46E00}" destId="{82B82E1E-4003-4D9E-895C-1AFE29593F60}" srcOrd="0" destOrd="0" presId="urn:microsoft.com/office/officeart/2005/8/layout/hList1"/>
    <dgm:cxn modelId="{17A9EEB3-2319-48D1-93B0-A478F5CD2355}" type="presParOf" srcId="{8D286504-FE22-42EE-91F9-1B5179B46E00}" destId="{A1BE280A-36A2-4A15-8A19-DB6A631E04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163D9F-1304-4157-89FB-06CBEC6EF2C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9BB088D-A163-4A04-AAD5-C4C985BED7D9}">
      <dgm:prSet phldrT="[Text]"/>
      <dgm:spPr>
        <a:solidFill>
          <a:schemeClr val="accent5">
            <a:lumMod val="75000"/>
          </a:schemeClr>
        </a:solidFill>
      </dgm:spPr>
      <dgm:t>
        <a:bodyPr/>
        <a:lstStyle/>
        <a:p>
          <a:r>
            <a:rPr lang="en-US" dirty="0" smtClean="0"/>
            <a:t>Child and Family Outcomes</a:t>
          </a:r>
          <a:endParaRPr lang="en-US" dirty="0"/>
        </a:p>
      </dgm:t>
    </dgm:pt>
    <dgm:pt modelId="{D6DC6363-4EB4-47EC-A03C-F1103BE56682}" type="parTrans" cxnId="{51579F4F-25EF-4478-9BD6-3F5553D33D73}">
      <dgm:prSet/>
      <dgm:spPr/>
      <dgm:t>
        <a:bodyPr/>
        <a:lstStyle/>
        <a:p>
          <a:endParaRPr lang="en-US"/>
        </a:p>
      </dgm:t>
    </dgm:pt>
    <dgm:pt modelId="{D1F8B7FB-6C5F-4F19-AABE-8424E76A7B31}" type="sibTrans" cxnId="{51579F4F-25EF-4478-9BD6-3F5553D33D73}">
      <dgm:prSet/>
      <dgm:spPr/>
      <dgm:t>
        <a:bodyPr/>
        <a:lstStyle/>
        <a:p>
          <a:endParaRPr lang="en-US"/>
        </a:p>
      </dgm:t>
    </dgm:pt>
    <dgm:pt modelId="{BD151CA6-826B-4B84-A7A0-D9D4154899FE}">
      <dgm:prSet phldrT="[Text]"/>
      <dgm:spPr>
        <a:effectLst/>
      </dgm:spPr>
      <dgm:t>
        <a:bodyPr/>
        <a:lstStyle/>
        <a:p>
          <a:r>
            <a:rPr lang="en-US" b="1" dirty="0" smtClean="0"/>
            <a:t>Background characteristics of child/family</a:t>
          </a:r>
          <a:endParaRPr lang="en-US" b="1" dirty="0"/>
        </a:p>
      </dgm:t>
    </dgm:pt>
    <dgm:pt modelId="{C2584397-02E9-45CC-8210-5D431491ED7F}" type="parTrans" cxnId="{3671F236-B8B9-4F94-8AE1-A8778086D96F}">
      <dgm:prSet/>
      <dgm:spPr/>
      <dgm:t>
        <a:bodyPr/>
        <a:lstStyle/>
        <a:p>
          <a:endParaRPr lang="en-US"/>
        </a:p>
      </dgm:t>
    </dgm:pt>
    <dgm:pt modelId="{87697D6C-5EE7-49A6-9727-B8AA2E615A0C}" type="sibTrans" cxnId="{3671F236-B8B9-4F94-8AE1-A8778086D96F}">
      <dgm:prSet/>
      <dgm:spPr/>
      <dgm:t>
        <a:bodyPr/>
        <a:lstStyle/>
        <a:p>
          <a:endParaRPr lang="en-US"/>
        </a:p>
      </dgm:t>
    </dgm:pt>
    <dgm:pt modelId="{B4DB9868-0E7B-44E2-8474-C737F3245226}">
      <dgm:prSet phldrT="[Text]"/>
      <dgm:spPr>
        <a:solidFill>
          <a:schemeClr val="accent2">
            <a:lumMod val="75000"/>
          </a:schemeClr>
        </a:solidFill>
      </dgm:spPr>
      <dgm:t>
        <a:bodyPr/>
        <a:lstStyle/>
        <a:p>
          <a:r>
            <a:rPr lang="en-US" b="1" dirty="0" smtClean="0"/>
            <a:t>Hearing  &amp; Speech Perception </a:t>
          </a:r>
          <a:endParaRPr lang="en-US" b="1" dirty="0"/>
        </a:p>
      </dgm:t>
    </dgm:pt>
    <dgm:pt modelId="{1D4AC4EC-C119-49B0-880B-15A5BD1BB785}" type="parTrans" cxnId="{E1F7867D-4141-44DE-B590-6862EEA56697}">
      <dgm:prSet/>
      <dgm:spPr/>
      <dgm:t>
        <a:bodyPr/>
        <a:lstStyle/>
        <a:p>
          <a:endParaRPr lang="en-US"/>
        </a:p>
      </dgm:t>
    </dgm:pt>
    <dgm:pt modelId="{6E04A4ED-8A97-414B-B43F-738A03B3EB77}" type="sibTrans" cxnId="{E1F7867D-4141-44DE-B590-6862EEA56697}">
      <dgm:prSet/>
      <dgm:spPr/>
      <dgm:t>
        <a:bodyPr/>
        <a:lstStyle/>
        <a:p>
          <a:endParaRPr lang="en-US"/>
        </a:p>
      </dgm:t>
    </dgm:pt>
    <dgm:pt modelId="{26E2408C-8EE5-47DC-A1E1-E8248CA0E942}">
      <dgm:prSet phldrT="[Text]"/>
      <dgm:spPr>
        <a:solidFill>
          <a:schemeClr val="accent2">
            <a:lumMod val="75000"/>
          </a:schemeClr>
        </a:solidFill>
      </dgm:spPr>
      <dgm:t>
        <a:bodyPr/>
        <a:lstStyle/>
        <a:p>
          <a:r>
            <a:rPr lang="en-US" b="1" dirty="0" smtClean="0"/>
            <a:t>Speech Production</a:t>
          </a:r>
          <a:endParaRPr lang="en-US" b="1" dirty="0"/>
        </a:p>
      </dgm:t>
    </dgm:pt>
    <dgm:pt modelId="{FA6791A7-ABA4-419F-BBBD-19C576A11510}" type="parTrans" cxnId="{B58CB50B-9973-425A-89C4-EE450E8DE1C3}">
      <dgm:prSet/>
      <dgm:spPr/>
      <dgm:t>
        <a:bodyPr/>
        <a:lstStyle/>
        <a:p>
          <a:endParaRPr lang="en-US"/>
        </a:p>
      </dgm:t>
    </dgm:pt>
    <dgm:pt modelId="{B5425EF9-4A34-4204-85DE-0A4BB5DCCC36}" type="sibTrans" cxnId="{B58CB50B-9973-425A-89C4-EE450E8DE1C3}">
      <dgm:prSet/>
      <dgm:spPr/>
      <dgm:t>
        <a:bodyPr/>
        <a:lstStyle/>
        <a:p>
          <a:endParaRPr lang="en-US"/>
        </a:p>
      </dgm:t>
    </dgm:pt>
    <dgm:pt modelId="{D7DC17A0-1B10-44B1-B2A8-D1A3D313AAC3}">
      <dgm:prSet/>
      <dgm:spPr>
        <a:solidFill>
          <a:schemeClr val="accent2">
            <a:lumMod val="75000"/>
          </a:schemeClr>
        </a:solidFill>
      </dgm:spPr>
      <dgm:t>
        <a:bodyPr/>
        <a:lstStyle/>
        <a:p>
          <a:r>
            <a:rPr lang="en-US" b="1" dirty="0" smtClean="0"/>
            <a:t>Language Skills</a:t>
          </a:r>
          <a:endParaRPr lang="en-US" b="1" dirty="0"/>
        </a:p>
      </dgm:t>
    </dgm:pt>
    <dgm:pt modelId="{68B5D60F-0CBA-46D6-99EC-57A74EE00D45}" type="parTrans" cxnId="{A525D76F-AD69-4B44-B37C-82C41DDBB9D8}">
      <dgm:prSet/>
      <dgm:spPr/>
      <dgm:t>
        <a:bodyPr/>
        <a:lstStyle/>
        <a:p>
          <a:endParaRPr lang="en-US"/>
        </a:p>
      </dgm:t>
    </dgm:pt>
    <dgm:pt modelId="{4793CA2F-90EA-4434-920B-0ACC1C2C9B95}" type="sibTrans" cxnId="{A525D76F-AD69-4B44-B37C-82C41DDBB9D8}">
      <dgm:prSet/>
      <dgm:spPr/>
      <dgm:t>
        <a:bodyPr/>
        <a:lstStyle/>
        <a:p>
          <a:endParaRPr lang="en-US"/>
        </a:p>
      </dgm:t>
    </dgm:pt>
    <dgm:pt modelId="{2F0C19C2-2FB2-4797-A5FB-2E591C9176B9}">
      <dgm:prSet custT="1"/>
      <dgm:spPr>
        <a:solidFill>
          <a:schemeClr val="accent2">
            <a:lumMod val="75000"/>
          </a:schemeClr>
        </a:solidFill>
      </dgm:spPr>
      <dgm:t>
        <a:bodyPr/>
        <a:lstStyle/>
        <a:p>
          <a:r>
            <a:rPr lang="en-US" sz="1400" b="1" baseline="0" dirty="0" smtClean="0"/>
            <a:t>Psychosocial and Behavioral</a:t>
          </a:r>
          <a:endParaRPr lang="en-US" sz="1400" b="1" baseline="0" dirty="0"/>
        </a:p>
      </dgm:t>
    </dgm:pt>
    <dgm:pt modelId="{041FCE19-419E-42DE-8627-20D8C09B819F}" type="parTrans" cxnId="{4E9507E8-0E45-4087-9643-66AFCBED6932}">
      <dgm:prSet/>
      <dgm:spPr/>
      <dgm:t>
        <a:bodyPr/>
        <a:lstStyle/>
        <a:p>
          <a:endParaRPr lang="en-US"/>
        </a:p>
      </dgm:t>
    </dgm:pt>
    <dgm:pt modelId="{B4A3BC16-7399-473A-A56F-2DEA995EF352}" type="sibTrans" cxnId="{4E9507E8-0E45-4087-9643-66AFCBED6932}">
      <dgm:prSet/>
      <dgm:spPr/>
      <dgm:t>
        <a:bodyPr/>
        <a:lstStyle/>
        <a:p>
          <a:endParaRPr lang="en-US"/>
        </a:p>
      </dgm:t>
    </dgm:pt>
    <dgm:pt modelId="{805450CD-9208-4812-BC97-B2B5AFFA11D9}">
      <dgm:prSet/>
      <dgm:spPr/>
      <dgm:t>
        <a:bodyPr/>
        <a:lstStyle/>
        <a:p>
          <a:r>
            <a:rPr lang="en-US" b="1" dirty="0" smtClean="0"/>
            <a:t>Interventions (clinical, educational</a:t>
          </a:r>
          <a:r>
            <a:rPr lang="en-US" dirty="0" smtClean="0"/>
            <a:t>, </a:t>
          </a:r>
          <a:r>
            <a:rPr lang="en-US" b="1" dirty="0" err="1" smtClean="0"/>
            <a:t>audiological</a:t>
          </a:r>
          <a:r>
            <a:rPr lang="en-US" b="1" dirty="0" smtClean="0"/>
            <a:t>)</a:t>
          </a:r>
          <a:endParaRPr lang="en-US" b="1" dirty="0"/>
        </a:p>
      </dgm:t>
    </dgm:pt>
    <dgm:pt modelId="{5E23C8B4-FEE8-425B-A19A-90E5E6010321}" type="parTrans" cxnId="{ED33803B-7961-45FE-85A4-3BBFEB6BFD96}">
      <dgm:prSet/>
      <dgm:spPr/>
      <dgm:t>
        <a:bodyPr/>
        <a:lstStyle/>
        <a:p>
          <a:endParaRPr lang="en-US"/>
        </a:p>
      </dgm:t>
    </dgm:pt>
    <dgm:pt modelId="{7AACEBAD-00BD-4ED7-A633-3978A3336390}" type="sibTrans" cxnId="{ED33803B-7961-45FE-85A4-3BBFEB6BFD96}">
      <dgm:prSet/>
      <dgm:spPr/>
      <dgm:t>
        <a:bodyPr/>
        <a:lstStyle/>
        <a:p>
          <a:endParaRPr lang="en-US"/>
        </a:p>
      </dgm:t>
    </dgm:pt>
    <dgm:pt modelId="{DCCA81A2-4223-4AE9-9370-E50AEFBE7EBA}">
      <dgm:prSet/>
      <dgm:spPr>
        <a:solidFill>
          <a:schemeClr val="accent2">
            <a:lumMod val="75000"/>
          </a:schemeClr>
        </a:solidFill>
      </dgm:spPr>
      <dgm:t>
        <a:bodyPr/>
        <a:lstStyle/>
        <a:p>
          <a:r>
            <a:rPr lang="en-US" b="1" dirty="0" smtClean="0"/>
            <a:t>Academic Abilities</a:t>
          </a:r>
          <a:endParaRPr lang="en-US" b="1" dirty="0"/>
        </a:p>
      </dgm:t>
    </dgm:pt>
    <dgm:pt modelId="{16BE2E91-3A05-4B82-880C-DC1DA84172B3}" type="parTrans" cxnId="{3306D03D-5E05-45D1-BF14-37C4549306FE}">
      <dgm:prSet/>
      <dgm:spPr/>
      <dgm:t>
        <a:bodyPr/>
        <a:lstStyle/>
        <a:p>
          <a:endParaRPr lang="en-US"/>
        </a:p>
      </dgm:t>
    </dgm:pt>
    <dgm:pt modelId="{C2E9F4E2-8439-4760-830A-BC23C42D3223}" type="sibTrans" cxnId="{3306D03D-5E05-45D1-BF14-37C4549306FE}">
      <dgm:prSet/>
      <dgm:spPr/>
      <dgm:t>
        <a:bodyPr/>
        <a:lstStyle/>
        <a:p>
          <a:endParaRPr lang="en-US"/>
        </a:p>
      </dgm:t>
    </dgm:pt>
    <dgm:pt modelId="{209EBF16-A57A-48C2-BBB3-A95D37875C0E}" type="pres">
      <dgm:prSet presAssocID="{05163D9F-1304-4157-89FB-06CBEC6EF2C3}" presName="cycle" presStyleCnt="0">
        <dgm:presLayoutVars>
          <dgm:chMax val="1"/>
          <dgm:dir/>
          <dgm:animLvl val="ctr"/>
          <dgm:resizeHandles val="exact"/>
        </dgm:presLayoutVars>
      </dgm:prSet>
      <dgm:spPr/>
      <dgm:t>
        <a:bodyPr/>
        <a:lstStyle/>
        <a:p>
          <a:endParaRPr lang="en-US"/>
        </a:p>
      </dgm:t>
    </dgm:pt>
    <dgm:pt modelId="{5701296F-E185-4DEE-873F-C462CB090180}" type="pres">
      <dgm:prSet presAssocID="{A9BB088D-A163-4A04-AAD5-C4C985BED7D9}" presName="centerShape" presStyleLbl="node0" presStyleIdx="0" presStyleCnt="1"/>
      <dgm:spPr/>
      <dgm:t>
        <a:bodyPr/>
        <a:lstStyle/>
        <a:p>
          <a:endParaRPr lang="en-US"/>
        </a:p>
      </dgm:t>
    </dgm:pt>
    <dgm:pt modelId="{FB666E51-4840-46E9-AD94-65C385604B22}" type="pres">
      <dgm:prSet presAssocID="{C2584397-02E9-45CC-8210-5D431491ED7F}" presName="parTrans" presStyleLbl="bgSibTrans2D1" presStyleIdx="0" presStyleCnt="7"/>
      <dgm:spPr/>
      <dgm:t>
        <a:bodyPr/>
        <a:lstStyle/>
        <a:p>
          <a:endParaRPr lang="en-US"/>
        </a:p>
      </dgm:t>
    </dgm:pt>
    <dgm:pt modelId="{2BBE7A11-CBD4-4FE7-A4C7-5284F10DBF00}" type="pres">
      <dgm:prSet presAssocID="{BD151CA6-826B-4B84-A7A0-D9D4154899FE}" presName="node" presStyleLbl="node1" presStyleIdx="0" presStyleCnt="7">
        <dgm:presLayoutVars>
          <dgm:bulletEnabled val="1"/>
        </dgm:presLayoutVars>
      </dgm:prSet>
      <dgm:spPr/>
      <dgm:t>
        <a:bodyPr/>
        <a:lstStyle/>
        <a:p>
          <a:endParaRPr lang="en-US"/>
        </a:p>
      </dgm:t>
    </dgm:pt>
    <dgm:pt modelId="{BA4318F4-0B52-4FEC-8A72-6E01BC9EE8D9}" type="pres">
      <dgm:prSet presAssocID="{1D4AC4EC-C119-49B0-880B-15A5BD1BB785}" presName="parTrans" presStyleLbl="bgSibTrans2D1" presStyleIdx="1" presStyleCnt="7" custAng="383277" custScaleX="74802" custLinFactNeighborX="18080" custLinFactNeighborY="17708"/>
      <dgm:spPr>
        <a:prstGeom prst="leftRightArrow">
          <a:avLst/>
        </a:prstGeom>
      </dgm:spPr>
      <dgm:t>
        <a:bodyPr/>
        <a:lstStyle/>
        <a:p>
          <a:endParaRPr lang="en-US"/>
        </a:p>
      </dgm:t>
    </dgm:pt>
    <dgm:pt modelId="{AEC9A63A-A8BC-42C6-BEC4-D796CFA92541}" type="pres">
      <dgm:prSet presAssocID="{B4DB9868-0E7B-44E2-8474-C737F3245226}" presName="node" presStyleLbl="node1" presStyleIdx="1" presStyleCnt="7">
        <dgm:presLayoutVars>
          <dgm:bulletEnabled val="1"/>
        </dgm:presLayoutVars>
      </dgm:prSet>
      <dgm:spPr/>
      <dgm:t>
        <a:bodyPr/>
        <a:lstStyle/>
        <a:p>
          <a:endParaRPr lang="en-US"/>
        </a:p>
      </dgm:t>
    </dgm:pt>
    <dgm:pt modelId="{E48E6A2D-59F0-4290-8C6E-AF521C922D55}" type="pres">
      <dgm:prSet presAssocID="{FA6791A7-ABA4-419F-BBBD-19C576A11510}" presName="parTrans" presStyleLbl="bgSibTrans2D1" presStyleIdx="2" presStyleCnt="7" custScaleX="75062" custLinFactNeighborX="5382" custLinFactNeighborY="57454"/>
      <dgm:spPr>
        <a:prstGeom prst="leftRightArrow">
          <a:avLst/>
        </a:prstGeom>
      </dgm:spPr>
      <dgm:t>
        <a:bodyPr/>
        <a:lstStyle/>
        <a:p>
          <a:endParaRPr lang="en-US"/>
        </a:p>
      </dgm:t>
    </dgm:pt>
    <dgm:pt modelId="{CB583B36-88E8-49B1-824C-A940D836C290}" type="pres">
      <dgm:prSet presAssocID="{26E2408C-8EE5-47DC-A1E1-E8248CA0E942}" presName="node" presStyleLbl="node1" presStyleIdx="2" presStyleCnt="7">
        <dgm:presLayoutVars>
          <dgm:bulletEnabled val="1"/>
        </dgm:presLayoutVars>
      </dgm:prSet>
      <dgm:spPr/>
      <dgm:t>
        <a:bodyPr/>
        <a:lstStyle/>
        <a:p>
          <a:endParaRPr lang="en-US"/>
        </a:p>
      </dgm:t>
    </dgm:pt>
    <dgm:pt modelId="{ADD6EE31-8444-4CCB-A58B-FFDE4848862D}" type="pres">
      <dgm:prSet presAssocID="{68B5D60F-0CBA-46D6-99EC-57A74EE00D45}" presName="parTrans" presStyleLbl="bgSibTrans2D1" presStyleIdx="3" presStyleCnt="7" custScaleX="74532" custLinFactNeighborX="-742" custLinFactNeighborY="66088"/>
      <dgm:spPr>
        <a:prstGeom prst="leftRightArrow">
          <a:avLst/>
        </a:prstGeom>
      </dgm:spPr>
      <dgm:t>
        <a:bodyPr/>
        <a:lstStyle/>
        <a:p>
          <a:endParaRPr lang="en-US"/>
        </a:p>
      </dgm:t>
    </dgm:pt>
    <dgm:pt modelId="{0DBE6533-9CEB-4C0F-8F31-A6C416F4C81F}" type="pres">
      <dgm:prSet presAssocID="{D7DC17A0-1B10-44B1-B2A8-D1A3D313AAC3}" presName="node" presStyleLbl="node1" presStyleIdx="3" presStyleCnt="7">
        <dgm:presLayoutVars>
          <dgm:bulletEnabled val="1"/>
        </dgm:presLayoutVars>
      </dgm:prSet>
      <dgm:spPr/>
      <dgm:t>
        <a:bodyPr/>
        <a:lstStyle/>
        <a:p>
          <a:endParaRPr lang="en-US"/>
        </a:p>
      </dgm:t>
    </dgm:pt>
    <dgm:pt modelId="{EF9AAFFC-93F7-4BA3-8055-116CA8E1432F}" type="pres">
      <dgm:prSet presAssocID="{16BE2E91-3A05-4B82-880C-DC1DA84172B3}" presName="parTrans" presStyleLbl="bgSibTrans2D1" presStyleIdx="4" presStyleCnt="7" custScaleX="71629" custLinFactNeighborX="-11235" custLinFactNeighborY="64920"/>
      <dgm:spPr>
        <a:prstGeom prst="leftRightArrow">
          <a:avLst/>
        </a:prstGeom>
      </dgm:spPr>
      <dgm:t>
        <a:bodyPr/>
        <a:lstStyle/>
        <a:p>
          <a:endParaRPr lang="en-US"/>
        </a:p>
      </dgm:t>
    </dgm:pt>
    <dgm:pt modelId="{FA1EC13B-959D-4523-8282-CF2296C03A36}" type="pres">
      <dgm:prSet presAssocID="{DCCA81A2-4223-4AE9-9370-E50AEFBE7EBA}" presName="node" presStyleLbl="node1" presStyleIdx="4" presStyleCnt="7" custRadScaleRad="98828" custRadScaleInc="1530">
        <dgm:presLayoutVars>
          <dgm:bulletEnabled val="1"/>
        </dgm:presLayoutVars>
      </dgm:prSet>
      <dgm:spPr/>
      <dgm:t>
        <a:bodyPr/>
        <a:lstStyle/>
        <a:p>
          <a:endParaRPr lang="en-US"/>
        </a:p>
      </dgm:t>
    </dgm:pt>
    <dgm:pt modelId="{2B40F97E-EB2E-4DED-8FC1-DDAE10D0FD26}" type="pres">
      <dgm:prSet presAssocID="{041FCE19-419E-42DE-8627-20D8C09B819F}" presName="parTrans" presStyleLbl="bgSibTrans2D1" presStyleIdx="5" presStyleCnt="7" custScaleX="70800" custLinFactNeighborX="-19746" custLinFactNeighborY="7393"/>
      <dgm:spPr>
        <a:prstGeom prst="leftRightArrow">
          <a:avLst/>
        </a:prstGeom>
      </dgm:spPr>
      <dgm:t>
        <a:bodyPr/>
        <a:lstStyle/>
        <a:p>
          <a:endParaRPr lang="en-US"/>
        </a:p>
      </dgm:t>
    </dgm:pt>
    <dgm:pt modelId="{0BCE8AAB-BF9D-4A62-8007-3B7F8D0BB87F}" type="pres">
      <dgm:prSet presAssocID="{2F0C19C2-2FB2-4797-A5FB-2E591C9176B9}" presName="node" presStyleLbl="node1" presStyleIdx="5" presStyleCnt="7" custScaleX="110762" custRadScaleRad="104041" custRadScaleInc="4154">
        <dgm:presLayoutVars>
          <dgm:bulletEnabled val="1"/>
        </dgm:presLayoutVars>
      </dgm:prSet>
      <dgm:spPr/>
      <dgm:t>
        <a:bodyPr/>
        <a:lstStyle/>
        <a:p>
          <a:endParaRPr lang="en-US"/>
        </a:p>
      </dgm:t>
    </dgm:pt>
    <dgm:pt modelId="{70399A6E-EA68-4D7A-A22F-38EC4235000D}" type="pres">
      <dgm:prSet presAssocID="{5E23C8B4-FEE8-425B-A19A-90E5E6010321}" presName="parTrans" presStyleLbl="bgSibTrans2D1" presStyleIdx="6" presStyleCnt="7"/>
      <dgm:spPr/>
      <dgm:t>
        <a:bodyPr/>
        <a:lstStyle/>
        <a:p>
          <a:endParaRPr lang="en-US"/>
        </a:p>
      </dgm:t>
    </dgm:pt>
    <dgm:pt modelId="{E107C3EA-50FC-46E8-8CBA-A8B896E7EAA0}" type="pres">
      <dgm:prSet presAssocID="{805450CD-9208-4812-BC97-B2B5AFFA11D9}" presName="node" presStyleLbl="node1" presStyleIdx="6" presStyleCnt="7">
        <dgm:presLayoutVars>
          <dgm:bulletEnabled val="1"/>
        </dgm:presLayoutVars>
      </dgm:prSet>
      <dgm:spPr/>
      <dgm:t>
        <a:bodyPr/>
        <a:lstStyle/>
        <a:p>
          <a:endParaRPr lang="en-US"/>
        </a:p>
      </dgm:t>
    </dgm:pt>
  </dgm:ptLst>
  <dgm:cxnLst>
    <dgm:cxn modelId="{295AD805-12EA-4265-8C20-38CFF4052B3E}" type="presOf" srcId="{BD151CA6-826B-4B84-A7A0-D9D4154899FE}" destId="{2BBE7A11-CBD4-4FE7-A4C7-5284F10DBF00}" srcOrd="0" destOrd="0" presId="urn:microsoft.com/office/officeart/2005/8/layout/radial4"/>
    <dgm:cxn modelId="{4E9507E8-0E45-4087-9643-66AFCBED6932}" srcId="{A9BB088D-A163-4A04-AAD5-C4C985BED7D9}" destId="{2F0C19C2-2FB2-4797-A5FB-2E591C9176B9}" srcOrd="5" destOrd="0" parTransId="{041FCE19-419E-42DE-8627-20D8C09B819F}" sibTransId="{B4A3BC16-7399-473A-A56F-2DEA995EF352}"/>
    <dgm:cxn modelId="{EC8FE6FF-8F6C-4C06-AE56-08B2816E487D}" type="presOf" srcId="{FA6791A7-ABA4-419F-BBBD-19C576A11510}" destId="{E48E6A2D-59F0-4290-8C6E-AF521C922D55}" srcOrd="0" destOrd="0" presId="urn:microsoft.com/office/officeart/2005/8/layout/radial4"/>
    <dgm:cxn modelId="{14133616-E379-40AE-8786-0E79AE92F3D3}" type="presOf" srcId="{2F0C19C2-2FB2-4797-A5FB-2E591C9176B9}" destId="{0BCE8AAB-BF9D-4A62-8007-3B7F8D0BB87F}" srcOrd="0" destOrd="0" presId="urn:microsoft.com/office/officeart/2005/8/layout/radial4"/>
    <dgm:cxn modelId="{E1F7867D-4141-44DE-B590-6862EEA56697}" srcId="{A9BB088D-A163-4A04-AAD5-C4C985BED7D9}" destId="{B4DB9868-0E7B-44E2-8474-C737F3245226}" srcOrd="1" destOrd="0" parTransId="{1D4AC4EC-C119-49B0-880B-15A5BD1BB785}" sibTransId="{6E04A4ED-8A97-414B-B43F-738A03B3EB77}"/>
    <dgm:cxn modelId="{51579F4F-25EF-4478-9BD6-3F5553D33D73}" srcId="{05163D9F-1304-4157-89FB-06CBEC6EF2C3}" destId="{A9BB088D-A163-4A04-AAD5-C4C985BED7D9}" srcOrd="0" destOrd="0" parTransId="{D6DC6363-4EB4-47EC-A03C-F1103BE56682}" sibTransId="{D1F8B7FB-6C5F-4F19-AABE-8424E76A7B31}"/>
    <dgm:cxn modelId="{03594D58-E4F2-4194-84A5-10B4CB50F57F}" type="presOf" srcId="{05163D9F-1304-4157-89FB-06CBEC6EF2C3}" destId="{209EBF16-A57A-48C2-BBB3-A95D37875C0E}" srcOrd="0" destOrd="0" presId="urn:microsoft.com/office/officeart/2005/8/layout/radial4"/>
    <dgm:cxn modelId="{F53E1E8B-4973-4C16-B4E1-9E47B28A7129}" type="presOf" srcId="{16BE2E91-3A05-4B82-880C-DC1DA84172B3}" destId="{EF9AAFFC-93F7-4BA3-8055-116CA8E1432F}" srcOrd="0" destOrd="0" presId="urn:microsoft.com/office/officeart/2005/8/layout/radial4"/>
    <dgm:cxn modelId="{D57B848C-0361-4090-B611-30C4B175A7F8}" type="presOf" srcId="{68B5D60F-0CBA-46D6-99EC-57A74EE00D45}" destId="{ADD6EE31-8444-4CCB-A58B-FFDE4848862D}" srcOrd="0" destOrd="0" presId="urn:microsoft.com/office/officeart/2005/8/layout/radial4"/>
    <dgm:cxn modelId="{ED33803B-7961-45FE-85A4-3BBFEB6BFD96}" srcId="{A9BB088D-A163-4A04-AAD5-C4C985BED7D9}" destId="{805450CD-9208-4812-BC97-B2B5AFFA11D9}" srcOrd="6" destOrd="0" parTransId="{5E23C8B4-FEE8-425B-A19A-90E5E6010321}" sibTransId="{7AACEBAD-00BD-4ED7-A633-3978A3336390}"/>
    <dgm:cxn modelId="{1AF53D6D-EA35-4E01-9F2E-037A7BD48102}" type="presOf" srcId="{A9BB088D-A163-4A04-AAD5-C4C985BED7D9}" destId="{5701296F-E185-4DEE-873F-C462CB090180}" srcOrd="0" destOrd="0" presId="urn:microsoft.com/office/officeart/2005/8/layout/radial4"/>
    <dgm:cxn modelId="{3306D03D-5E05-45D1-BF14-37C4549306FE}" srcId="{A9BB088D-A163-4A04-AAD5-C4C985BED7D9}" destId="{DCCA81A2-4223-4AE9-9370-E50AEFBE7EBA}" srcOrd="4" destOrd="0" parTransId="{16BE2E91-3A05-4B82-880C-DC1DA84172B3}" sibTransId="{C2E9F4E2-8439-4760-830A-BC23C42D3223}"/>
    <dgm:cxn modelId="{2874FBA2-34F5-4E7F-BC8E-2CCF7B0D007D}" type="presOf" srcId="{041FCE19-419E-42DE-8627-20D8C09B819F}" destId="{2B40F97E-EB2E-4DED-8FC1-DDAE10D0FD26}" srcOrd="0" destOrd="0" presId="urn:microsoft.com/office/officeart/2005/8/layout/radial4"/>
    <dgm:cxn modelId="{EA48C805-9579-4FBF-ADA7-E702BE060A99}" type="presOf" srcId="{D7DC17A0-1B10-44B1-B2A8-D1A3D313AAC3}" destId="{0DBE6533-9CEB-4C0F-8F31-A6C416F4C81F}" srcOrd="0" destOrd="0" presId="urn:microsoft.com/office/officeart/2005/8/layout/radial4"/>
    <dgm:cxn modelId="{A525D76F-AD69-4B44-B37C-82C41DDBB9D8}" srcId="{A9BB088D-A163-4A04-AAD5-C4C985BED7D9}" destId="{D7DC17A0-1B10-44B1-B2A8-D1A3D313AAC3}" srcOrd="3" destOrd="0" parTransId="{68B5D60F-0CBA-46D6-99EC-57A74EE00D45}" sibTransId="{4793CA2F-90EA-4434-920B-0ACC1C2C9B95}"/>
    <dgm:cxn modelId="{8E15302D-21F7-4F06-BE15-119A56D6DB2E}" type="presOf" srcId="{DCCA81A2-4223-4AE9-9370-E50AEFBE7EBA}" destId="{FA1EC13B-959D-4523-8282-CF2296C03A36}" srcOrd="0" destOrd="0" presId="urn:microsoft.com/office/officeart/2005/8/layout/radial4"/>
    <dgm:cxn modelId="{EE95D877-59FB-4945-865F-10662B69A57D}" type="presOf" srcId="{C2584397-02E9-45CC-8210-5D431491ED7F}" destId="{FB666E51-4840-46E9-AD94-65C385604B22}" srcOrd="0" destOrd="0" presId="urn:microsoft.com/office/officeart/2005/8/layout/radial4"/>
    <dgm:cxn modelId="{3BC8EFDC-0B21-46DE-A9C3-163F4242D4B8}" type="presOf" srcId="{26E2408C-8EE5-47DC-A1E1-E8248CA0E942}" destId="{CB583B36-88E8-49B1-824C-A940D836C290}" srcOrd="0" destOrd="0" presId="urn:microsoft.com/office/officeart/2005/8/layout/radial4"/>
    <dgm:cxn modelId="{7E593D77-3983-413C-B9A9-120319DB9726}" type="presOf" srcId="{5E23C8B4-FEE8-425B-A19A-90E5E6010321}" destId="{70399A6E-EA68-4D7A-A22F-38EC4235000D}" srcOrd="0" destOrd="0" presId="urn:microsoft.com/office/officeart/2005/8/layout/radial4"/>
    <dgm:cxn modelId="{0D8EB6F0-8589-4349-8672-A79DC58F7E73}" type="presOf" srcId="{B4DB9868-0E7B-44E2-8474-C737F3245226}" destId="{AEC9A63A-A8BC-42C6-BEC4-D796CFA92541}" srcOrd="0" destOrd="0" presId="urn:microsoft.com/office/officeart/2005/8/layout/radial4"/>
    <dgm:cxn modelId="{B58CB50B-9973-425A-89C4-EE450E8DE1C3}" srcId="{A9BB088D-A163-4A04-AAD5-C4C985BED7D9}" destId="{26E2408C-8EE5-47DC-A1E1-E8248CA0E942}" srcOrd="2" destOrd="0" parTransId="{FA6791A7-ABA4-419F-BBBD-19C576A11510}" sibTransId="{B5425EF9-4A34-4204-85DE-0A4BB5DCCC36}"/>
    <dgm:cxn modelId="{3671F236-B8B9-4F94-8AE1-A8778086D96F}" srcId="{A9BB088D-A163-4A04-AAD5-C4C985BED7D9}" destId="{BD151CA6-826B-4B84-A7A0-D9D4154899FE}" srcOrd="0" destOrd="0" parTransId="{C2584397-02E9-45CC-8210-5D431491ED7F}" sibTransId="{87697D6C-5EE7-49A6-9727-B8AA2E615A0C}"/>
    <dgm:cxn modelId="{5EC1E13A-359C-4876-8DB5-5C1D05A5C1F5}" type="presOf" srcId="{805450CD-9208-4812-BC97-B2B5AFFA11D9}" destId="{E107C3EA-50FC-46E8-8CBA-A8B896E7EAA0}" srcOrd="0" destOrd="0" presId="urn:microsoft.com/office/officeart/2005/8/layout/radial4"/>
    <dgm:cxn modelId="{1660681C-49DC-4DBE-AF9C-653230CBEC1B}" type="presOf" srcId="{1D4AC4EC-C119-49B0-880B-15A5BD1BB785}" destId="{BA4318F4-0B52-4FEC-8A72-6E01BC9EE8D9}" srcOrd="0" destOrd="0" presId="urn:microsoft.com/office/officeart/2005/8/layout/radial4"/>
    <dgm:cxn modelId="{BD30913D-1218-4DF6-AD3D-EE9F4AC6CC23}" type="presParOf" srcId="{209EBF16-A57A-48C2-BBB3-A95D37875C0E}" destId="{5701296F-E185-4DEE-873F-C462CB090180}" srcOrd="0" destOrd="0" presId="urn:microsoft.com/office/officeart/2005/8/layout/radial4"/>
    <dgm:cxn modelId="{48D95C9D-E7A6-4585-B7A2-CBC9EB6FBBC8}" type="presParOf" srcId="{209EBF16-A57A-48C2-BBB3-A95D37875C0E}" destId="{FB666E51-4840-46E9-AD94-65C385604B22}" srcOrd="1" destOrd="0" presId="urn:microsoft.com/office/officeart/2005/8/layout/radial4"/>
    <dgm:cxn modelId="{50E790A8-B13C-4B3D-A39B-F33B1BF7FD9F}" type="presParOf" srcId="{209EBF16-A57A-48C2-BBB3-A95D37875C0E}" destId="{2BBE7A11-CBD4-4FE7-A4C7-5284F10DBF00}" srcOrd="2" destOrd="0" presId="urn:microsoft.com/office/officeart/2005/8/layout/radial4"/>
    <dgm:cxn modelId="{B8630B6E-6C6A-479B-9E6B-0C6FF4FB167E}" type="presParOf" srcId="{209EBF16-A57A-48C2-BBB3-A95D37875C0E}" destId="{BA4318F4-0B52-4FEC-8A72-6E01BC9EE8D9}" srcOrd="3" destOrd="0" presId="urn:microsoft.com/office/officeart/2005/8/layout/radial4"/>
    <dgm:cxn modelId="{CC289EC8-D3EF-4D88-A945-ABA37A2D16DE}" type="presParOf" srcId="{209EBF16-A57A-48C2-BBB3-A95D37875C0E}" destId="{AEC9A63A-A8BC-42C6-BEC4-D796CFA92541}" srcOrd="4" destOrd="0" presId="urn:microsoft.com/office/officeart/2005/8/layout/radial4"/>
    <dgm:cxn modelId="{8AAEDE71-76C2-4564-8D36-C318024E5A61}" type="presParOf" srcId="{209EBF16-A57A-48C2-BBB3-A95D37875C0E}" destId="{E48E6A2D-59F0-4290-8C6E-AF521C922D55}" srcOrd="5" destOrd="0" presId="urn:microsoft.com/office/officeart/2005/8/layout/radial4"/>
    <dgm:cxn modelId="{92BC2E9E-15BD-47D8-8643-67AD00CF14B0}" type="presParOf" srcId="{209EBF16-A57A-48C2-BBB3-A95D37875C0E}" destId="{CB583B36-88E8-49B1-824C-A940D836C290}" srcOrd="6" destOrd="0" presId="urn:microsoft.com/office/officeart/2005/8/layout/radial4"/>
    <dgm:cxn modelId="{334B14A4-A634-467A-B712-66F2C1FF643A}" type="presParOf" srcId="{209EBF16-A57A-48C2-BBB3-A95D37875C0E}" destId="{ADD6EE31-8444-4CCB-A58B-FFDE4848862D}" srcOrd="7" destOrd="0" presId="urn:microsoft.com/office/officeart/2005/8/layout/radial4"/>
    <dgm:cxn modelId="{69A3701A-78B8-462E-ACDB-D6561876C5B7}" type="presParOf" srcId="{209EBF16-A57A-48C2-BBB3-A95D37875C0E}" destId="{0DBE6533-9CEB-4C0F-8F31-A6C416F4C81F}" srcOrd="8" destOrd="0" presId="urn:microsoft.com/office/officeart/2005/8/layout/radial4"/>
    <dgm:cxn modelId="{EE8ADD22-1103-4CA6-89B0-2F51032438E3}" type="presParOf" srcId="{209EBF16-A57A-48C2-BBB3-A95D37875C0E}" destId="{EF9AAFFC-93F7-4BA3-8055-116CA8E1432F}" srcOrd="9" destOrd="0" presId="urn:microsoft.com/office/officeart/2005/8/layout/radial4"/>
    <dgm:cxn modelId="{A951DCF0-2725-4D7A-B18E-2C3617254F5E}" type="presParOf" srcId="{209EBF16-A57A-48C2-BBB3-A95D37875C0E}" destId="{FA1EC13B-959D-4523-8282-CF2296C03A36}" srcOrd="10" destOrd="0" presId="urn:microsoft.com/office/officeart/2005/8/layout/radial4"/>
    <dgm:cxn modelId="{4A9D4ECD-AC83-48FF-AF65-FB793992441A}" type="presParOf" srcId="{209EBF16-A57A-48C2-BBB3-A95D37875C0E}" destId="{2B40F97E-EB2E-4DED-8FC1-DDAE10D0FD26}" srcOrd="11" destOrd="0" presId="urn:microsoft.com/office/officeart/2005/8/layout/radial4"/>
    <dgm:cxn modelId="{243F3BCC-8242-4E48-A114-70C7C86E6813}" type="presParOf" srcId="{209EBF16-A57A-48C2-BBB3-A95D37875C0E}" destId="{0BCE8AAB-BF9D-4A62-8007-3B7F8D0BB87F}" srcOrd="12" destOrd="0" presId="urn:microsoft.com/office/officeart/2005/8/layout/radial4"/>
    <dgm:cxn modelId="{E8F13945-709B-4329-8AC7-0FDBC9FF29DB}" type="presParOf" srcId="{209EBF16-A57A-48C2-BBB3-A95D37875C0E}" destId="{70399A6E-EA68-4D7A-A22F-38EC4235000D}" srcOrd="13" destOrd="0" presId="urn:microsoft.com/office/officeart/2005/8/layout/radial4"/>
    <dgm:cxn modelId="{081A43ED-9125-407B-9DC5-BD551E82FF43}" type="presParOf" srcId="{209EBF16-A57A-48C2-BBB3-A95D37875C0E}" destId="{E107C3EA-50FC-46E8-8CBA-A8B896E7EAA0}"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18BC04-4C68-489B-9475-7E57DC23A23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E9993CBB-981A-40DF-AD6B-2BB8AAC06619}">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Are children who are hard of hearing delayed in narrative skills compared to hearing peers?</a:t>
          </a:r>
        </a:p>
      </dgm:t>
    </dgm:pt>
    <dgm:pt modelId="{7EBCAEF9-AA9A-4E83-B3B9-E3EBEC39968C}" type="parTrans" cxnId="{ECCE4C17-C2A5-4D3E-B541-4154966B9C40}">
      <dgm:prSet/>
      <dgm:spPr/>
      <dgm:t>
        <a:bodyPr/>
        <a:lstStyle/>
        <a:p>
          <a:endParaRPr lang="en-US"/>
        </a:p>
      </dgm:t>
    </dgm:pt>
    <dgm:pt modelId="{4C385C30-F8DF-43B7-A7AE-0219C8D0D951}" type="sibTrans" cxnId="{ECCE4C17-C2A5-4D3E-B541-4154966B9C40}">
      <dgm:prSet/>
      <dgm:spPr/>
      <dgm:t>
        <a:bodyPr/>
        <a:lstStyle/>
        <a:p>
          <a:endParaRPr lang="en-US"/>
        </a:p>
      </dgm:t>
    </dgm:pt>
    <dgm:pt modelId="{E0954627-9B23-4626-A1A9-6DFB021F1BB9}">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CHH &lt; CNH on narrative production and comprehension</a:t>
          </a:r>
        </a:p>
      </dgm:t>
    </dgm:pt>
    <dgm:pt modelId="{1A686A28-CB1D-4305-B4A2-72A0CC4B4028}" type="parTrans" cxnId="{EF257722-388F-4ED5-AE6B-2AAD2B6ED408}">
      <dgm:prSet/>
      <dgm:spPr/>
      <dgm:t>
        <a:bodyPr/>
        <a:lstStyle/>
        <a:p>
          <a:endParaRPr lang="en-US"/>
        </a:p>
      </dgm:t>
    </dgm:pt>
    <dgm:pt modelId="{85CD2571-ED4C-439E-96E5-D93A1F15FC81}" type="sibTrans" cxnId="{EF257722-388F-4ED5-AE6B-2AAD2B6ED408}">
      <dgm:prSet/>
      <dgm:spPr/>
      <dgm:t>
        <a:bodyPr/>
        <a:lstStyle/>
        <a:p>
          <a:endParaRPr lang="en-US"/>
        </a:p>
      </dgm:t>
    </dgm:pt>
    <dgm:pt modelId="{2A2C8BBC-47C1-4AF2-8FB7-D95D0D00A945}" type="pres">
      <dgm:prSet presAssocID="{9A18BC04-4C68-489B-9475-7E57DC23A23B}" presName="diagram" presStyleCnt="0">
        <dgm:presLayoutVars>
          <dgm:chPref val="1"/>
          <dgm:dir/>
          <dgm:animOne val="branch"/>
          <dgm:animLvl val="lvl"/>
          <dgm:resizeHandles/>
        </dgm:presLayoutVars>
      </dgm:prSet>
      <dgm:spPr/>
      <dgm:t>
        <a:bodyPr/>
        <a:lstStyle/>
        <a:p>
          <a:endParaRPr lang="en-US"/>
        </a:p>
      </dgm:t>
    </dgm:pt>
    <dgm:pt modelId="{CB4BEE1F-5ECE-49D8-AFFA-E87A1CF54B41}" type="pres">
      <dgm:prSet presAssocID="{E9993CBB-981A-40DF-AD6B-2BB8AAC06619}" presName="root" presStyleCnt="0"/>
      <dgm:spPr/>
    </dgm:pt>
    <dgm:pt modelId="{CAC89837-A397-4B6B-9B1C-60773C2DC388}" type="pres">
      <dgm:prSet presAssocID="{E9993CBB-981A-40DF-AD6B-2BB8AAC06619}" presName="rootComposite" presStyleCnt="0"/>
      <dgm:spPr/>
    </dgm:pt>
    <dgm:pt modelId="{1864ED3C-9B96-4287-8837-568838D73BD0}" type="pres">
      <dgm:prSet presAssocID="{E9993CBB-981A-40DF-AD6B-2BB8AAC06619}" presName="rootText" presStyleLbl="node1" presStyleIdx="0" presStyleCnt="1"/>
      <dgm:spPr/>
      <dgm:t>
        <a:bodyPr/>
        <a:lstStyle/>
        <a:p>
          <a:endParaRPr lang="en-US"/>
        </a:p>
      </dgm:t>
    </dgm:pt>
    <dgm:pt modelId="{F2DE2628-EBC2-499F-8722-C5706B7A8D93}" type="pres">
      <dgm:prSet presAssocID="{E9993CBB-981A-40DF-AD6B-2BB8AAC06619}" presName="rootConnector" presStyleLbl="node1" presStyleIdx="0" presStyleCnt="1"/>
      <dgm:spPr/>
      <dgm:t>
        <a:bodyPr/>
        <a:lstStyle/>
        <a:p>
          <a:endParaRPr lang="en-US"/>
        </a:p>
      </dgm:t>
    </dgm:pt>
    <dgm:pt modelId="{56D638CA-D757-454D-9DA5-D2153D1A41AA}" type="pres">
      <dgm:prSet presAssocID="{E9993CBB-981A-40DF-AD6B-2BB8AAC06619}" presName="childShape" presStyleCnt="0"/>
      <dgm:spPr/>
    </dgm:pt>
    <dgm:pt modelId="{635E4B59-4FF2-47FF-9414-0FB4521EAC24}" type="pres">
      <dgm:prSet presAssocID="{1A686A28-CB1D-4305-B4A2-72A0CC4B4028}" presName="Name13" presStyleLbl="parChTrans1D2" presStyleIdx="0" presStyleCnt="1"/>
      <dgm:spPr/>
      <dgm:t>
        <a:bodyPr/>
        <a:lstStyle/>
        <a:p>
          <a:endParaRPr lang="en-US"/>
        </a:p>
      </dgm:t>
    </dgm:pt>
    <dgm:pt modelId="{5737B43D-7031-4592-884B-D050299A128F}" type="pres">
      <dgm:prSet presAssocID="{E0954627-9B23-4626-A1A9-6DFB021F1BB9}" presName="childText" presStyleLbl="bgAcc1" presStyleIdx="0" presStyleCnt="1">
        <dgm:presLayoutVars>
          <dgm:bulletEnabled val="1"/>
        </dgm:presLayoutVars>
      </dgm:prSet>
      <dgm:spPr/>
      <dgm:t>
        <a:bodyPr/>
        <a:lstStyle/>
        <a:p>
          <a:endParaRPr lang="en-US"/>
        </a:p>
      </dgm:t>
    </dgm:pt>
  </dgm:ptLst>
  <dgm:cxnLst>
    <dgm:cxn modelId="{ECCE4C17-C2A5-4D3E-B541-4154966B9C40}" srcId="{9A18BC04-4C68-489B-9475-7E57DC23A23B}" destId="{E9993CBB-981A-40DF-AD6B-2BB8AAC06619}" srcOrd="0" destOrd="0" parTransId="{7EBCAEF9-AA9A-4E83-B3B9-E3EBEC39968C}" sibTransId="{4C385C30-F8DF-43B7-A7AE-0219C8D0D951}"/>
    <dgm:cxn modelId="{C2999AAB-A824-46C0-86B2-E5C078F2291F}" type="presOf" srcId="{E9993CBB-981A-40DF-AD6B-2BB8AAC06619}" destId="{1864ED3C-9B96-4287-8837-568838D73BD0}" srcOrd="0" destOrd="0" presId="urn:microsoft.com/office/officeart/2005/8/layout/hierarchy3"/>
    <dgm:cxn modelId="{2E01DDE4-96CA-4121-9775-98BAF9E9AC67}" type="presOf" srcId="{1A686A28-CB1D-4305-B4A2-72A0CC4B4028}" destId="{635E4B59-4FF2-47FF-9414-0FB4521EAC24}" srcOrd="0" destOrd="0" presId="urn:microsoft.com/office/officeart/2005/8/layout/hierarchy3"/>
    <dgm:cxn modelId="{EF257722-388F-4ED5-AE6B-2AAD2B6ED408}" srcId="{E9993CBB-981A-40DF-AD6B-2BB8AAC06619}" destId="{E0954627-9B23-4626-A1A9-6DFB021F1BB9}" srcOrd="0" destOrd="0" parTransId="{1A686A28-CB1D-4305-B4A2-72A0CC4B4028}" sibTransId="{85CD2571-ED4C-439E-96E5-D93A1F15FC81}"/>
    <dgm:cxn modelId="{6FEC2BE6-F084-4CC2-AF9F-E2DF9D8CB1FE}" type="presOf" srcId="{9A18BC04-4C68-489B-9475-7E57DC23A23B}" destId="{2A2C8BBC-47C1-4AF2-8FB7-D95D0D00A945}" srcOrd="0" destOrd="0" presId="urn:microsoft.com/office/officeart/2005/8/layout/hierarchy3"/>
    <dgm:cxn modelId="{500E2BE1-5470-40C6-9EE2-6497CBA2F32D}" type="presOf" srcId="{E9993CBB-981A-40DF-AD6B-2BB8AAC06619}" destId="{F2DE2628-EBC2-499F-8722-C5706B7A8D93}" srcOrd="1" destOrd="0" presId="urn:microsoft.com/office/officeart/2005/8/layout/hierarchy3"/>
    <dgm:cxn modelId="{F08610C2-D494-4303-AC3E-4911F193E032}" type="presOf" srcId="{E0954627-9B23-4626-A1A9-6DFB021F1BB9}" destId="{5737B43D-7031-4592-884B-D050299A128F}" srcOrd="0" destOrd="0" presId="urn:microsoft.com/office/officeart/2005/8/layout/hierarchy3"/>
    <dgm:cxn modelId="{E7CAA29E-09EC-4063-BB6A-8A3DB771EBF7}" type="presParOf" srcId="{2A2C8BBC-47C1-4AF2-8FB7-D95D0D00A945}" destId="{CB4BEE1F-5ECE-49D8-AFFA-E87A1CF54B41}" srcOrd="0" destOrd="0" presId="urn:microsoft.com/office/officeart/2005/8/layout/hierarchy3"/>
    <dgm:cxn modelId="{8E961166-A336-426D-9794-4EDFEE6AFE00}" type="presParOf" srcId="{CB4BEE1F-5ECE-49D8-AFFA-E87A1CF54B41}" destId="{CAC89837-A397-4B6B-9B1C-60773C2DC388}" srcOrd="0" destOrd="0" presId="urn:microsoft.com/office/officeart/2005/8/layout/hierarchy3"/>
    <dgm:cxn modelId="{B93FF49C-045C-40F8-8910-E37DCF2D5F4F}" type="presParOf" srcId="{CAC89837-A397-4B6B-9B1C-60773C2DC388}" destId="{1864ED3C-9B96-4287-8837-568838D73BD0}" srcOrd="0" destOrd="0" presId="urn:microsoft.com/office/officeart/2005/8/layout/hierarchy3"/>
    <dgm:cxn modelId="{B72EECFA-5529-414A-B023-D09689861C04}" type="presParOf" srcId="{CAC89837-A397-4B6B-9B1C-60773C2DC388}" destId="{F2DE2628-EBC2-499F-8722-C5706B7A8D93}" srcOrd="1" destOrd="0" presId="urn:microsoft.com/office/officeart/2005/8/layout/hierarchy3"/>
    <dgm:cxn modelId="{BD6157DD-A476-474E-88A9-86B075AC9046}" type="presParOf" srcId="{CB4BEE1F-5ECE-49D8-AFFA-E87A1CF54B41}" destId="{56D638CA-D757-454D-9DA5-D2153D1A41AA}" srcOrd="1" destOrd="0" presId="urn:microsoft.com/office/officeart/2005/8/layout/hierarchy3"/>
    <dgm:cxn modelId="{1A8098B9-FDA3-4E85-A7BB-421F8026DE12}" type="presParOf" srcId="{56D638CA-D757-454D-9DA5-D2153D1A41AA}" destId="{635E4B59-4FF2-47FF-9414-0FB4521EAC24}" srcOrd="0" destOrd="0" presId="urn:microsoft.com/office/officeart/2005/8/layout/hierarchy3"/>
    <dgm:cxn modelId="{68995018-1FDE-4A78-9789-57C5450231D3}" type="presParOf" srcId="{56D638CA-D757-454D-9DA5-D2153D1A41AA}" destId="{5737B43D-7031-4592-884B-D050299A128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18BC04-4C68-489B-9475-7E57DC23A23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748FABF4-D51B-46AE-80CE-A84901147424}">
      <dgm:prSet/>
      <dgm:spPr/>
      <dgm:t>
        <a:bodyPr/>
        <a:lstStyle/>
        <a:p>
          <a:r>
            <a:rPr lang="en-US" dirty="0" smtClean="0"/>
            <a:t>Does cumulative auditory experience affect narrative </a:t>
          </a:r>
          <a:r>
            <a:rPr lang="en-US" dirty="0" smtClean="0"/>
            <a:t>skills?</a:t>
          </a:r>
          <a:endParaRPr lang="en-US" dirty="0"/>
        </a:p>
      </dgm:t>
    </dgm:pt>
    <dgm:pt modelId="{4E932ACD-C9A1-469A-8E47-63A6DA2CCD43}" type="parTrans" cxnId="{F0089129-86FB-4D3E-B013-64D5C7B0916B}">
      <dgm:prSet/>
      <dgm:spPr/>
      <dgm:t>
        <a:bodyPr/>
        <a:lstStyle/>
        <a:p>
          <a:endParaRPr lang="en-US"/>
        </a:p>
      </dgm:t>
    </dgm:pt>
    <dgm:pt modelId="{0872F34F-82B8-451E-9AA9-D549CBD46793}" type="sibTrans" cxnId="{F0089129-86FB-4D3E-B013-64D5C7B0916B}">
      <dgm:prSet/>
      <dgm:spPr/>
      <dgm:t>
        <a:bodyPr/>
        <a:lstStyle/>
        <a:p>
          <a:endParaRPr lang="en-US"/>
        </a:p>
      </dgm:t>
    </dgm:pt>
    <dgm:pt modelId="{EEC90C36-2C8F-4ED5-A4BA-F6926C39C339}">
      <dgm:prSet/>
      <dgm:spPr/>
      <dgm:t>
        <a:bodyPr/>
        <a:lstStyle/>
        <a:p>
          <a:r>
            <a:rPr lang="en-US" dirty="0" smtClean="0"/>
            <a:t>Severe &lt; Moderate = Mild &lt; NH  </a:t>
          </a:r>
          <a:endParaRPr lang="en-US" dirty="0"/>
        </a:p>
      </dgm:t>
    </dgm:pt>
    <dgm:pt modelId="{77447110-3583-432E-82EB-5DECD51F5539}" type="parTrans" cxnId="{AE984EAC-3274-4AE8-98B5-57DD26791903}">
      <dgm:prSet/>
      <dgm:spPr/>
      <dgm:t>
        <a:bodyPr/>
        <a:lstStyle/>
        <a:p>
          <a:endParaRPr lang="en-US"/>
        </a:p>
      </dgm:t>
    </dgm:pt>
    <dgm:pt modelId="{E7DD6C29-50C5-47AB-85A4-11AC421CF916}" type="sibTrans" cxnId="{AE984EAC-3274-4AE8-98B5-57DD26791903}">
      <dgm:prSet/>
      <dgm:spPr/>
      <dgm:t>
        <a:bodyPr/>
        <a:lstStyle/>
        <a:p>
          <a:endParaRPr lang="en-US"/>
        </a:p>
      </dgm:t>
    </dgm:pt>
    <dgm:pt modelId="{2A2C8BBC-47C1-4AF2-8FB7-D95D0D00A945}" type="pres">
      <dgm:prSet presAssocID="{9A18BC04-4C68-489B-9475-7E57DC23A23B}" presName="diagram" presStyleCnt="0">
        <dgm:presLayoutVars>
          <dgm:chPref val="1"/>
          <dgm:dir/>
          <dgm:animOne val="branch"/>
          <dgm:animLvl val="lvl"/>
          <dgm:resizeHandles/>
        </dgm:presLayoutVars>
      </dgm:prSet>
      <dgm:spPr/>
      <dgm:t>
        <a:bodyPr/>
        <a:lstStyle/>
        <a:p>
          <a:endParaRPr lang="en-US"/>
        </a:p>
      </dgm:t>
    </dgm:pt>
    <dgm:pt modelId="{0E5530B9-3186-4DDD-9582-30527BF98327}" type="pres">
      <dgm:prSet presAssocID="{748FABF4-D51B-46AE-80CE-A84901147424}" presName="root" presStyleCnt="0"/>
      <dgm:spPr/>
    </dgm:pt>
    <dgm:pt modelId="{60B26D1E-E8B6-483B-9DDE-361BDD0913F1}" type="pres">
      <dgm:prSet presAssocID="{748FABF4-D51B-46AE-80CE-A84901147424}" presName="rootComposite" presStyleCnt="0"/>
      <dgm:spPr/>
    </dgm:pt>
    <dgm:pt modelId="{56902737-EFBF-4100-9508-4FE2D73CED20}" type="pres">
      <dgm:prSet presAssocID="{748FABF4-D51B-46AE-80CE-A84901147424}" presName="rootText" presStyleLbl="node1" presStyleIdx="0" presStyleCnt="1"/>
      <dgm:spPr/>
      <dgm:t>
        <a:bodyPr/>
        <a:lstStyle/>
        <a:p>
          <a:endParaRPr lang="en-US"/>
        </a:p>
      </dgm:t>
    </dgm:pt>
    <dgm:pt modelId="{C667BBA3-7B61-4589-A7C1-A9B9C1C561EB}" type="pres">
      <dgm:prSet presAssocID="{748FABF4-D51B-46AE-80CE-A84901147424}" presName="rootConnector" presStyleLbl="node1" presStyleIdx="0" presStyleCnt="1"/>
      <dgm:spPr/>
      <dgm:t>
        <a:bodyPr/>
        <a:lstStyle/>
        <a:p>
          <a:endParaRPr lang="en-US"/>
        </a:p>
      </dgm:t>
    </dgm:pt>
    <dgm:pt modelId="{3DB49D2B-C757-4F2C-BA4E-D3D7594C3B3E}" type="pres">
      <dgm:prSet presAssocID="{748FABF4-D51B-46AE-80CE-A84901147424}" presName="childShape" presStyleCnt="0"/>
      <dgm:spPr/>
    </dgm:pt>
    <dgm:pt modelId="{231F784C-B4C7-430B-93C4-51020D037FC9}" type="pres">
      <dgm:prSet presAssocID="{77447110-3583-432E-82EB-5DECD51F5539}" presName="Name13" presStyleLbl="parChTrans1D2" presStyleIdx="0" presStyleCnt="1"/>
      <dgm:spPr/>
      <dgm:t>
        <a:bodyPr/>
        <a:lstStyle/>
        <a:p>
          <a:endParaRPr lang="en-US"/>
        </a:p>
      </dgm:t>
    </dgm:pt>
    <dgm:pt modelId="{F197D899-5B0A-41BF-BA3D-EFEE1DCA44F9}" type="pres">
      <dgm:prSet presAssocID="{EEC90C36-2C8F-4ED5-A4BA-F6926C39C339}" presName="childText" presStyleLbl="bgAcc1" presStyleIdx="0" presStyleCnt="1">
        <dgm:presLayoutVars>
          <dgm:bulletEnabled val="1"/>
        </dgm:presLayoutVars>
      </dgm:prSet>
      <dgm:spPr/>
      <dgm:t>
        <a:bodyPr/>
        <a:lstStyle/>
        <a:p>
          <a:endParaRPr lang="en-US"/>
        </a:p>
      </dgm:t>
    </dgm:pt>
  </dgm:ptLst>
  <dgm:cxnLst>
    <dgm:cxn modelId="{88ED59DC-0897-45E1-963A-4BF6D875D4A4}" type="presOf" srcId="{EEC90C36-2C8F-4ED5-A4BA-F6926C39C339}" destId="{F197D899-5B0A-41BF-BA3D-EFEE1DCA44F9}" srcOrd="0" destOrd="0" presId="urn:microsoft.com/office/officeart/2005/8/layout/hierarchy3"/>
    <dgm:cxn modelId="{E15C56FF-C1FD-431E-B1C6-38141DD14FFA}" type="presOf" srcId="{77447110-3583-432E-82EB-5DECD51F5539}" destId="{231F784C-B4C7-430B-93C4-51020D037FC9}" srcOrd="0" destOrd="0" presId="urn:microsoft.com/office/officeart/2005/8/layout/hierarchy3"/>
    <dgm:cxn modelId="{AE984EAC-3274-4AE8-98B5-57DD26791903}" srcId="{748FABF4-D51B-46AE-80CE-A84901147424}" destId="{EEC90C36-2C8F-4ED5-A4BA-F6926C39C339}" srcOrd="0" destOrd="0" parTransId="{77447110-3583-432E-82EB-5DECD51F5539}" sibTransId="{E7DD6C29-50C5-47AB-85A4-11AC421CF916}"/>
    <dgm:cxn modelId="{AD29152B-5AF1-4B79-A3CA-81E1CEB2FC49}" type="presOf" srcId="{9A18BC04-4C68-489B-9475-7E57DC23A23B}" destId="{2A2C8BBC-47C1-4AF2-8FB7-D95D0D00A945}" srcOrd="0" destOrd="0" presId="urn:microsoft.com/office/officeart/2005/8/layout/hierarchy3"/>
    <dgm:cxn modelId="{F0089129-86FB-4D3E-B013-64D5C7B0916B}" srcId="{9A18BC04-4C68-489B-9475-7E57DC23A23B}" destId="{748FABF4-D51B-46AE-80CE-A84901147424}" srcOrd="0" destOrd="0" parTransId="{4E932ACD-C9A1-469A-8E47-63A6DA2CCD43}" sibTransId="{0872F34F-82B8-451E-9AA9-D549CBD46793}"/>
    <dgm:cxn modelId="{45606124-52AA-40CE-AA57-E1C9F6456784}" type="presOf" srcId="{748FABF4-D51B-46AE-80CE-A84901147424}" destId="{C667BBA3-7B61-4589-A7C1-A9B9C1C561EB}" srcOrd="1" destOrd="0" presId="urn:microsoft.com/office/officeart/2005/8/layout/hierarchy3"/>
    <dgm:cxn modelId="{3867FDEB-6E12-421D-A604-6696B3A28CC5}" type="presOf" srcId="{748FABF4-D51B-46AE-80CE-A84901147424}" destId="{56902737-EFBF-4100-9508-4FE2D73CED20}" srcOrd="0" destOrd="0" presId="urn:microsoft.com/office/officeart/2005/8/layout/hierarchy3"/>
    <dgm:cxn modelId="{ACE26C13-E9B3-4D7C-AE9A-F4D9FF94CC82}" type="presParOf" srcId="{2A2C8BBC-47C1-4AF2-8FB7-D95D0D00A945}" destId="{0E5530B9-3186-4DDD-9582-30527BF98327}" srcOrd="0" destOrd="0" presId="urn:microsoft.com/office/officeart/2005/8/layout/hierarchy3"/>
    <dgm:cxn modelId="{0793F0D8-8C20-4382-A928-4A718EEDD865}" type="presParOf" srcId="{0E5530B9-3186-4DDD-9582-30527BF98327}" destId="{60B26D1E-E8B6-483B-9DDE-361BDD0913F1}" srcOrd="0" destOrd="0" presId="urn:microsoft.com/office/officeart/2005/8/layout/hierarchy3"/>
    <dgm:cxn modelId="{CDB3DF2D-4C2A-4A01-A250-BE7B49E93D06}" type="presParOf" srcId="{60B26D1E-E8B6-483B-9DDE-361BDD0913F1}" destId="{56902737-EFBF-4100-9508-4FE2D73CED20}" srcOrd="0" destOrd="0" presId="urn:microsoft.com/office/officeart/2005/8/layout/hierarchy3"/>
    <dgm:cxn modelId="{DEBD887C-58FE-45B8-A9F0-9B8C8BABB81A}" type="presParOf" srcId="{60B26D1E-E8B6-483B-9DDE-361BDD0913F1}" destId="{C667BBA3-7B61-4589-A7C1-A9B9C1C561EB}" srcOrd="1" destOrd="0" presId="urn:microsoft.com/office/officeart/2005/8/layout/hierarchy3"/>
    <dgm:cxn modelId="{A0B1A981-07C7-45AE-85B5-25B63A985DB2}" type="presParOf" srcId="{0E5530B9-3186-4DDD-9582-30527BF98327}" destId="{3DB49D2B-C757-4F2C-BA4E-D3D7594C3B3E}" srcOrd="1" destOrd="0" presId="urn:microsoft.com/office/officeart/2005/8/layout/hierarchy3"/>
    <dgm:cxn modelId="{7C8FDBCB-DFF5-4F47-B38C-629059842E19}" type="presParOf" srcId="{3DB49D2B-C757-4F2C-BA4E-D3D7594C3B3E}" destId="{231F784C-B4C7-430B-93C4-51020D037FC9}" srcOrd="0" destOrd="0" presId="urn:microsoft.com/office/officeart/2005/8/layout/hierarchy3"/>
    <dgm:cxn modelId="{9423C7D4-EF4E-40B4-A2F9-821C8D243285}" type="presParOf" srcId="{3DB49D2B-C757-4F2C-BA4E-D3D7594C3B3E}" destId="{F197D899-5B0A-41BF-BA3D-EFEE1DCA44F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18BC04-4C68-489B-9475-7E57DC23A23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CEE741D-DDFD-4FCC-9B86-A6D427C4CEEF}">
      <dgm:prSet phldrT="[Text]"/>
      <dgm:spPr/>
      <dgm:t>
        <a:bodyPr/>
        <a:lstStyle/>
        <a:p>
          <a:r>
            <a:rPr lang="en-US" dirty="0" smtClean="0"/>
            <a:t>How do children who are hard of hearing compare to age-matched hearing peers on MLU, total number of utterances, and production of high-frequency morphemes?</a:t>
          </a:r>
          <a:endParaRPr lang="en-US" dirty="0"/>
        </a:p>
      </dgm:t>
    </dgm:pt>
    <dgm:pt modelId="{4197A9D5-F931-4C8C-B59E-AAC8D8F4AD0A}" type="parTrans" cxnId="{E3C9F165-F7DB-43D1-9332-C735FDC59200}">
      <dgm:prSet/>
      <dgm:spPr/>
      <dgm:t>
        <a:bodyPr/>
        <a:lstStyle/>
        <a:p>
          <a:endParaRPr lang="en-US"/>
        </a:p>
      </dgm:t>
    </dgm:pt>
    <dgm:pt modelId="{93660930-4DBD-4914-82E0-2C20D1742843}" type="sibTrans" cxnId="{E3C9F165-F7DB-43D1-9332-C735FDC59200}">
      <dgm:prSet/>
      <dgm:spPr/>
      <dgm:t>
        <a:bodyPr/>
        <a:lstStyle/>
        <a:p>
          <a:endParaRPr lang="en-US"/>
        </a:p>
      </dgm:t>
    </dgm:pt>
    <dgm:pt modelId="{A4D532D4-2916-42A3-A40A-99D4E6668C04}">
      <dgm:prSet phldrT="[Text]"/>
      <dgm:spPr/>
      <dgm:t>
        <a:bodyPr/>
        <a:lstStyle/>
        <a:p>
          <a:r>
            <a:rPr lang="en-US" dirty="0" smtClean="0"/>
            <a:t>Percent omitted high-frequency morphemes, </a:t>
          </a:r>
        </a:p>
        <a:p>
          <a:r>
            <a:rPr lang="en-US" dirty="0" smtClean="0"/>
            <a:t>CHH &gt; CNH</a:t>
          </a:r>
          <a:endParaRPr lang="en-US" dirty="0"/>
        </a:p>
      </dgm:t>
    </dgm:pt>
    <dgm:pt modelId="{87E012F0-54C7-4C45-82E5-A607580C4C9E}" type="parTrans" cxnId="{2D09090E-10D5-490B-AEE8-1C2B9EBA969E}">
      <dgm:prSet/>
      <dgm:spPr/>
      <dgm:t>
        <a:bodyPr/>
        <a:lstStyle/>
        <a:p>
          <a:endParaRPr lang="en-US"/>
        </a:p>
      </dgm:t>
    </dgm:pt>
    <dgm:pt modelId="{AEE7D324-841D-4D3B-8BEB-EB1647A66B7A}" type="sibTrans" cxnId="{2D09090E-10D5-490B-AEE8-1C2B9EBA969E}">
      <dgm:prSet/>
      <dgm:spPr/>
      <dgm:t>
        <a:bodyPr/>
        <a:lstStyle/>
        <a:p>
          <a:endParaRPr lang="en-US"/>
        </a:p>
      </dgm:t>
    </dgm:pt>
    <dgm:pt modelId="{2A2C8BBC-47C1-4AF2-8FB7-D95D0D00A945}" type="pres">
      <dgm:prSet presAssocID="{9A18BC04-4C68-489B-9475-7E57DC23A23B}" presName="diagram" presStyleCnt="0">
        <dgm:presLayoutVars>
          <dgm:chPref val="1"/>
          <dgm:dir/>
          <dgm:animOne val="branch"/>
          <dgm:animLvl val="lvl"/>
          <dgm:resizeHandles/>
        </dgm:presLayoutVars>
      </dgm:prSet>
      <dgm:spPr/>
      <dgm:t>
        <a:bodyPr/>
        <a:lstStyle/>
        <a:p>
          <a:endParaRPr lang="en-US"/>
        </a:p>
      </dgm:t>
    </dgm:pt>
    <dgm:pt modelId="{0E339D74-F331-46A3-945C-82E46C310ACE}" type="pres">
      <dgm:prSet presAssocID="{6CEE741D-DDFD-4FCC-9B86-A6D427C4CEEF}" presName="root" presStyleCnt="0"/>
      <dgm:spPr/>
    </dgm:pt>
    <dgm:pt modelId="{BD3C8957-FBE0-4675-9B61-FB4B14E8B59B}" type="pres">
      <dgm:prSet presAssocID="{6CEE741D-DDFD-4FCC-9B86-A6D427C4CEEF}" presName="rootComposite" presStyleCnt="0"/>
      <dgm:spPr/>
    </dgm:pt>
    <dgm:pt modelId="{AF9B261A-40BA-448B-B404-8940970806B5}" type="pres">
      <dgm:prSet presAssocID="{6CEE741D-DDFD-4FCC-9B86-A6D427C4CEEF}" presName="rootText" presStyleLbl="node1" presStyleIdx="0" presStyleCnt="1"/>
      <dgm:spPr/>
      <dgm:t>
        <a:bodyPr/>
        <a:lstStyle/>
        <a:p>
          <a:endParaRPr lang="en-US"/>
        </a:p>
      </dgm:t>
    </dgm:pt>
    <dgm:pt modelId="{617CD7FD-B5EE-408D-A36B-6A64844F1D19}" type="pres">
      <dgm:prSet presAssocID="{6CEE741D-DDFD-4FCC-9B86-A6D427C4CEEF}" presName="rootConnector" presStyleLbl="node1" presStyleIdx="0" presStyleCnt="1"/>
      <dgm:spPr/>
      <dgm:t>
        <a:bodyPr/>
        <a:lstStyle/>
        <a:p>
          <a:endParaRPr lang="en-US"/>
        </a:p>
      </dgm:t>
    </dgm:pt>
    <dgm:pt modelId="{4DB554AF-1565-420B-BFD1-42C738CA78DE}" type="pres">
      <dgm:prSet presAssocID="{6CEE741D-DDFD-4FCC-9B86-A6D427C4CEEF}" presName="childShape" presStyleCnt="0"/>
      <dgm:spPr/>
    </dgm:pt>
    <dgm:pt modelId="{293BC418-58C8-44ED-A85A-16401281A306}" type="pres">
      <dgm:prSet presAssocID="{87E012F0-54C7-4C45-82E5-A607580C4C9E}" presName="Name13" presStyleLbl="parChTrans1D2" presStyleIdx="0" presStyleCnt="1"/>
      <dgm:spPr/>
      <dgm:t>
        <a:bodyPr/>
        <a:lstStyle/>
        <a:p>
          <a:endParaRPr lang="en-US"/>
        </a:p>
      </dgm:t>
    </dgm:pt>
    <dgm:pt modelId="{B60937B5-B89B-4BE3-9900-70E2B823FFFB}" type="pres">
      <dgm:prSet presAssocID="{A4D532D4-2916-42A3-A40A-99D4E6668C04}" presName="childText" presStyleLbl="bgAcc1" presStyleIdx="0" presStyleCnt="1">
        <dgm:presLayoutVars>
          <dgm:bulletEnabled val="1"/>
        </dgm:presLayoutVars>
      </dgm:prSet>
      <dgm:spPr/>
      <dgm:t>
        <a:bodyPr/>
        <a:lstStyle/>
        <a:p>
          <a:endParaRPr lang="en-US"/>
        </a:p>
      </dgm:t>
    </dgm:pt>
  </dgm:ptLst>
  <dgm:cxnLst>
    <dgm:cxn modelId="{52A7D976-EC3D-42D5-B0E1-7503CA51376C}" type="presOf" srcId="{87E012F0-54C7-4C45-82E5-A607580C4C9E}" destId="{293BC418-58C8-44ED-A85A-16401281A306}" srcOrd="0" destOrd="0" presId="urn:microsoft.com/office/officeart/2005/8/layout/hierarchy3"/>
    <dgm:cxn modelId="{B7BB645A-2C1C-4292-B203-33912FB2F264}" type="presOf" srcId="{6CEE741D-DDFD-4FCC-9B86-A6D427C4CEEF}" destId="{AF9B261A-40BA-448B-B404-8940970806B5}" srcOrd="0" destOrd="0" presId="urn:microsoft.com/office/officeart/2005/8/layout/hierarchy3"/>
    <dgm:cxn modelId="{2D09090E-10D5-490B-AEE8-1C2B9EBA969E}" srcId="{6CEE741D-DDFD-4FCC-9B86-A6D427C4CEEF}" destId="{A4D532D4-2916-42A3-A40A-99D4E6668C04}" srcOrd="0" destOrd="0" parTransId="{87E012F0-54C7-4C45-82E5-A607580C4C9E}" sibTransId="{AEE7D324-841D-4D3B-8BEB-EB1647A66B7A}"/>
    <dgm:cxn modelId="{113F1A3F-CCFA-485E-9AB5-FE37B0268617}" type="presOf" srcId="{6CEE741D-DDFD-4FCC-9B86-A6D427C4CEEF}" destId="{617CD7FD-B5EE-408D-A36B-6A64844F1D19}" srcOrd="1" destOrd="0" presId="urn:microsoft.com/office/officeart/2005/8/layout/hierarchy3"/>
    <dgm:cxn modelId="{E3C9F165-F7DB-43D1-9332-C735FDC59200}" srcId="{9A18BC04-4C68-489B-9475-7E57DC23A23B}" destId="{6CEE741D-DDFD-4FCC-9B86-A6D427C4CEEF}" srcOrd="0" destOrd="0" parTransId="{4197A9D5-F931-4C8C-B59E-AAC8D8F4AD0A}" sibTransId="{93660930-4DBD-4914-82E0-2C20D1742843}"/>
    <dgm:cxn modelId="{712F6ABF-1877-40D0-965A-3B13D9189E7D}" type="presOf" srcId="{A4D532D4-2916-42A3-A40A-99D4E6668C04}" destId="{B60937B5-B89B-4BE3-9900-70E2B823FFFB}" srcOrd="0" destOrd="0" presId="urn:microsoft.com/office/officeart/2005/8/layout/hierarchy3"/>
    <dgm:cxn modelId="{4986092C-B3F5-4734-8478-9A9A0BAB5D02}" type="presOf" srcId="{9A18BC04-4C68-489B-9475-7E57DC23A23B}" destId="{2A2C8BBC-47C1-4AF2-8FB7-D95D0D00A945}" srcOrd="0" destOrd="0" presId="urn:microsoft.com/office/officeart/2005/8/layout/hierarchy3"/>
    <dgm:cxn modelId="{2DF8EB7F-F4B7-468E-BA55-B3886EE28FB3}" type="presParOf" srcId="{2A2C8BBC-47C1-4AF2-8FB7-D95D0D00A945}" destId="{0E339D74-F331-46A3-945C-82E46C310ACE}" srcOrd="0" destOrd="0" presId="urn:microsoft.com/office/officeart/2005/8/layout/hierarchy3"/>
    <dgm:cxn modelId="{627E13DE-E20E-4E92-BDD6-30B750532E8E}" type="presParOf" srcId="{0E339D74-F331-46A3-945C-82E46C310ACE}" destId="{BD3C8957-FBE0-4675-9B61-FB4B14E8B59B}" srcOrd="0" destOrd="0" presId="urn:microsoft.com/office/officeart/2005/8/layout/hierarchy3"/>
    <dgm:cxn modelId="{0B7EF071-06DC-43EF-9839-FE42F91A7CC1}" type="presParOf" srcId="{BD3C8957-FBE0-4675-9B61-FB4B14E8B59B}" destId="{AF9B261A-40BA-448B-B404-8940970806B5}" srcOrd="0" destOrd="0" presId="urn:microsoft.com/office/officeart/2005/8/layout/hierarchy3"/>
    <dgm:cxn modelId="{26FD0D3D-3B56-4D40-BC6A-CC26B9E3522C}" type="presParOf" srcId="{BD3C8957-FBE0-4675-9B61-FB4B14E8B59B}" destId="{617CD7FD-B5EE-408D-A36B-6A64844F1D19}" srcOrd="1" destOrd="0" presId="urn:microsoft.com/office/officeart/2005/8/layout/hierarchy3"/>
    <dgm:cxn modelId="{5F5E2015-9D27-4167-8B64-19C8FBFD7317}" type="presParOf" srcId="{0E339D74-F331-46A3-945C-82E46C310ACE}" destId="{4DB554AF-1565-420B-BFD1-42C738CA78DE}" srcOrd="1" destOrd="0" presId="urn:microsoft.com/office/officeart/2005/8/layout/hierarchy3"/>
    <dgm:cxn modelId="{1814DB7B-A4C9-4565-B900-E72EE7A2DE4C}" type="presParOf" srcId="{4DB554AF-1565-420B-BFD1-42C738CA78DE}" destId="{293BC418-58C8-44ED-A85A-16401281A306}" srcOrd="0" destOrd="0" presId="urn:microsoft.com/office/officeart/2005/8/layout/hierarchy3"/>
    <dgm:cxn modelId="{39F10047-9D83-48D7-85A1-1AF3BEA50151}" type="presParOf" srcId="{4DB554AF-1565-420B-BFD1-42C738CA78DE}" destId="{B60937B5-B89B-4BE3-9900-70E2B823FFF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82E1E-4003-4D9E-895C-1AFE29593F60}">
      <dsp:nvSpPr>
        <dsp:cNvPr id="0" name=""/>
        <dsp:cNvSpPr/>
      </dsp:nvSpPr>
      <dsp:spPr>
        <a:xfrm>
          <a:off x="0" y="37867"/>
          <a:ext cx="5243511"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Inclusion criteria</a:t>
          </a:r>
          <a:endParaRPr lang="en-US" sz="2300" kern="1200" dirty="0"/>
        </a:p>
      </dsp:txBody>
      <dsp:txXfrm>
        <a:off x="0" y="37867"/>
        <a:ext cx="5243511" cy="662400"/>
      </dsp:txXfrm>
    </dsp:sp>
    <dsp:sp modelId="{A1BE280A-36A2-4A15-8A19-DB6A631E04FD}">
      <dsp:nvSpPr>
        <dsp:cNvPr id="0" name=""/>
        <dsp:cNvSpPr/>
      </dsp:nvSpPr>
      <dsp:spPr>
        <a:xfrm>
          <a:off x="0" y="700267"/>
          <a:ext cx="5243511" cy="24622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6 months to 7 years at entry</a:t>
          </a:r>
          <a:endParaRPr lang="en-US" sz="2300" kern="1200" dirty="0"/>
        </a:p>
        <a:p>
          <a:pPr marL="228600" lvl="1" indent="-228600" algn="l" defTabSz="1022350">
            <a:lnSpc>
              <a:spcPct val="90000"/>
            </a:lnSpc>
            <a:spcBef>
              <a:spcPct val="0"/>
            </a:spcBef>
            <a:spcAft>
              <a:spcPct val="15000"/>
            </a:spcAft>
            <a:buChar char="••"/>
          </a:pPr>
          <a:r>
            <a:rPr lang="en-US" sz="2300" kern="1200" dirty="0" smtClean="0"/>
            <a:t>English primary language</a:t>
          </a:r>
          <a:endParaRPr lang="en-US" sz="2300" kern="1200" dirty="0"/>
        </a:p>
        <a:p>
          <a:pPr marL="228600" lvl="1" indent="-228600" algn="l" defTabSz="1022350">
            <a:lnSpc>
              <a:spcPct val="90000"/>
            </a:lnSpc>
            <a:spcBef>
              <a:spcPct val="0"/>
            </a:spcBef>
            <a:spcAft>
              <a:spcPct val="15000"/>
            </a:spcAft>
            <a:buChar char="••"/>
          </a:pPr>
          <a:r>
            <a:rPr lang="en-US" sz="2300" kern="1200" dirty="0" smtClean="0"/>
            <a:t>No major secondary disabilities</a:t>
          </a:r>
          <a:endParaRPr lang="en-US" sz="2300" kern="1200" dirty="0"/>
        </a:p>
        <a:p>
          <a:pPr marL="228600" lvl="1" indent="-228600" algn="l" defTabSz="1022350">
            <a:lnSpc>
              <a:spcPct val="90000"/>
            </a:lnSpc>
            <a:spcBef>
              <a:spcPct val="0"/>
            </a:spcBef>
            <a:spcAft>
              <a:spcPct val="15000"/>
            </a:spcAft>
            <a:buChar char="••"/>
          </a:pPr>
          <a:r>
            <a:rPr lang="en-US" sz="2300" kern="1200" dirty="0" smtClean="0"/>
            <a:t>No cochlear implants</a:t>
          </a:r>
          <a:endParaRPr lang="en-US" sz="2300" kern="1200" dirty="0"/>
        </a:p>
        <a:p>
          <a:pPr marL="228600" lvl="1" indent="-228600" algn="l" defTabSz="1022350">
            <a:lnSpc>
              <a:spcPct val="90000"/>
            </a:lnSpc>
            <a:spcBef>
              <a:spcPct val="0"/>
            </a:spcBef>
            <a:spcAft>
              <a:spcPct val="15000"/>
            </a:spcAft>
            <a:buChar char="••"/>
          </a:pPr>
          <a:r>
            <a:rPr lang="en-US" sz="2300" kern="1200" dirty="0" smtClean="0"/>
            <a:t>Permanent mild to severe </a:t>
          </a:r>
          <a:r>
            <a:rPr lang="en-US" sz="2300" i="1" kern="1200" dirty="0" smtClean="0"/>
            <a:t>bilateral </a:t>
          </a:r>
          <a:r>
            <a:rPr lang="en-US" sz="2300" kern="1200" dirty="0" smtClean="0"/>
            <a:t>hearing loss</a:t>
          </a:r>
          <a:endParaRPr lang="en-US" sz="2300" kern="1200" dirty="0"/>
        </a:p>
      </dsp:txBody>
      <dsp:txXfrm>
        <a:off x="0" y="700267"/>
        <a:ext cx="5243511" cy="2462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1296F-E185-4DEE-873F-C462CB090180}">
      <dsp:nvSpPr>
        <dsp:cNvPr id="0" name=""/>
        <dsp:cNvSpPr/>
      </dsp:nvSpPr>
      <dsp:spPr>
        <a:xfrm>
          <a:off x="3560578" y="2928443"/>
          <a:ext cx="2022842" cy="2022842"/>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Child and Family Outcomes</a:t>
          </a:r>
          <a:endParaRPr lang="en-US" sz="2600" kern="1200" dirty="0"/>
        </a:p>
      </dsp:txBody>
      <dsp:txXfrm>
        <a:off x="3856816" y="3224681"/>
        <a:ext cx="1430366" cy="1430366"/>
      </dsp:txXfrm>
    </dsp:sp>
    <dsp:sp modelId="{FB666E51-4840-46E9-AD94-65C385604B22}">
      <dsp:nvSpPr>
        <dsp:cNvPr id="0" name=""/>
        <dsp:cNvSpPr/>
      </dsp:nvSpPr>
      <dsp:spPr>
        <a:xfrm rot="10800000">
          <a:off x="1200244" y="3651609"/>
          <a:ext cx="2230515" cy="576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BE7A11-CBD4-4FE7-A4C7-5284F10DBF00}">
      <dsp:nvSpPr>
        <dsp:cNvPr id="0" name=""/>
        <dsp:cNvSpPr/>
      </dsp:nvSpPr>
      <dsp:spPr>
        <a:xfrm>
          <a:off x="492250" y="3373469"/>
          <a:ext cx="1415989" cy="1132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t>Background characteristics of child/family</a:t>
          </a:r>
          <a:endParaRPr lang="en-US" sz="1700" b="1" kern="1200" dirty="0"/>
        </a:p>
      </dsp:txBody>
      <dsp:txXfrm>
        <a:off x="525428" y="3406647"/>
        <a:ext cx="1349633" cy="1066435"/>
      </dsp:txXfrm>
    </dsp:sp>
    <dsp:sp modelId="{BA4318F4-0B52-4FEC-8A72-6E01BC9EE8D9}">
      <dsp:nvSpPr>
        <dsp:cNvPr id="0" name=""/>
        <dsp:cNvSpPr/>
      </dsp:nvSpPr>
      <dsp:spPr>
        <a:xfrm rot="12983277">
          <a:off x="2186858" y="2625449"/>
          <a:ext cx="1668470" cy="576510"/>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C9A63A-A8BC-42C6-BEC4-D796CFA92541}">
      <dsp:nvSpPr>
        <dsp:cNvPr id="0" name=""/>
        <dsp:cNvSpPr/>
      </dsp:nvSpPr>
      <dsp:spPr>
        <a:xfrm>
          <a:off x="943979" y="1687591"/>
          <a:ext cx="1415989" cy="11327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t>Hearing  &amp; Speech Perception </a:t>
          </a:r>
          <a:endParaRPr lang="en-US" sz="1700" b="1" kern="1200" dirty="0"/>
        </a:p>
      </dsp:txBody>
      <dsp:txXfrm>
        <a:off x="977157" y="1720769"/>
        <a:ext cx="1349633" cy="1066435"/>
      </dsp:txXfrm>
    </dsp:sp>
    <dsp:sp modelId="{E48E6A2D-59F0-4290-8C6E-AF521C922D55}">
      <dsp:nvSpPr>
        <dsp:cNvPr id="0" name=""/>
        <dsp:cNvSpPr/>
      </dsp:nvSpPr>
      <dsp:spPr>
        <a:xfrm rot="14400000">
          <a:off x="2726662" y="2028654"/>
          <a:ext cx="1674269" cy="576510"/>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583B36-88E8-49B1-824C-A940D836C290}">
      <dsp:nvSpPr>
        <dsp:cNvPr id="0" name=""/>
        <dsp:cNvSpPr/>
      </dsp:nvSpPr>
      <dsp:spPr>
        <a:xfrm>
          <a:off x="2178127" y="453443"/>
          <a:ext cx="1415989" cy="11327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t>Speech Production</a:t>
          </a:r>
          <a:endParaRPr lang="en-US" sz="1700" b="1" kern="1200" dirty="0"/>
        </a:p>
      </dsp:txBody>
      <dsp:txXfrm>
        <a:off x="2211305" y="486621"/>
        <a:ext cx="1349633" cy="1066435"/>
      </dsp:txXfrm>
    </dsp:sp>
    <dsp:sp modelId="{ADD6EE31-8444-4CCB-A58B-FFDE4848862D}">
      <dsp:nvSpPr>
        <dsp:cNvPr id="0" name=""/>
        <dsp:cNvSpPr/>
      </dsp:nvSpPr>
      <dsp:spPr>
        <a:xfrm rot="16200000">
          <a:off x="3724225" y="1776116"/>
          <a:ext cx="1662447" cy="576510"/>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BE6533-9CEB-4C0F-8F31-A6C416F4C81F}">
      <dsp:nvSpPr>
        <dsp:cNvPr id="0" name=""/>
        <dsp:cNvSpPr/>
      </dsp:nvSpPr>
      <dsp:spPr>
        <a:xfrm>
          <a:off x="3864005" y="1713"/>
          <a:ext cx="1415989" cy="11327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t>Language Skills</a:t>
          </a:r>
          <a:endParaRPr lang="en-US" sz="1700" b="1" kern="1200" dirty="0"/>
        </a:p>
      </dsp:txBody>
      <dsp:txXfrm>
        <a:off x="3897183" y="34891"/>
        <a:ext cx="1349633" cy="1066435"/>
      </dsp:txXfrm>
    </dsp:sp>
    <dsp:sp modelId="{EF9AAFFC-93F7-4BA3-8055-116CA8E1432F}">
      <dsp:nvSpPr>
        <dsp:cNvPr id="0" name=""/>
        <dsp:cNvSpPr/>
      </dsp:nvSpPr>
      <dsp:spPr>
        <a:xfrm rot="18023606">
          <a:off x="4671217" y="2097470"/>
          <a:ext cx="1570947" cy="576510"/>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1EC13B-959D-4523-8282-CF2296C03A36}">
      <dsp:nvSpPr>
        <dsp:cNvPr id="0" name=""/>
        <dsp:cNvSpPr/>
      </dsp:nvSpPr>
      <dsp:spPr>
        <a:xfrm>
          <a:off x="5549900" y="499174"/>
          <a:ext cx="1415989" cy="11327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t>Academic Abilities</a:t>
          </a:r>
          <a:endParaRPr lang="en-US" sz="1700" b="1" kern="1200" dirty="0"/>
        </a:p>
      </dsp:txBody>
      <dsp:txXfrm>
        <a:off x="5583078" y="532352"/>
        <a:ext cx="1349633" cy="1066435"/>
      </dsp:txXfrm>
    </dsp:sp>
    <dsp:sp modelId="{2B40F97E-EB2E-4DED-8FC1-DDAE10D0FD26}">
      <dsp:nvSpPr>
        <dsp:cNvPr id="0" name=""/>
        <dsp:cNvSpPr/>
      </dsp:nvSpPr>
      <dsp:spPr>
        <a:xfrm rot="19864090">
          <a:off x="5308734" y="2567838"/>
          <a:ext cx="1670366" cy="576510"/>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CE8AAB-BF9D-4A62-8007-3B7F8D0BB87F}">
      <dsp:nvSpPr>
        <dsp:cNvPr id="0" name=""/>
        <dsp:cNvSpPr/>
      </dsp:nvSpPr>
      <dsp:spPr>
        <a:xfrm>
          <a:off x="6858004" y="1676404"/>
          <a:ext cx="1568378" cy="11327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baseline="0" dirty="0" smtClean="0"/>
            <a:t>Psychosocial and Behavioral</a:t>
          </a:r>
          <a:endParaRPr lang="en-US" sz="1400" b="1" kern="1200" baseline="0" dirty="0"/>
        </a:p>
      </dsp:txBody>
      <dsp:txXfrm>
        <a:off x="6891182" y="1709582"/>
        <a:ext cx="1502022" cy="1066435"/>
      </dsp:txXfrm>
    </dsp:sp>
    <dsp:sp modelId="{70399A6E-EA68-4D7A-A22F-38EC4235000D}">
      <dsp:nvSpPr>
        <dsp:cNvPr id="0" name=""/>
        <dsp:cNvSpPr/>
      </dsp:nvSpPr>
      <dsp:spPr>
        <a:xfrm>
          <a:off x="5713239" y="3651609"/>
          <a:ext cx="2230515" cy="576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07C3EA-50FC-46E8-8CBA-A8B896E7EAA0}">
      <dsp:nvSpPr>
        <dsp:cNvPr id="0" name=""/>
        <dsp:cNvSpPr/>
      </dsp:nvSpPr>
      <dsp:spPr>
        <a:xfrm>
          <a:off x="7235760" y="3373469"/>
          <a:ext cx="1415989" cy="1132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t>Interventions (clinical, educational</a:t>
          </a:r>
          <a:r>
            <a:rPr lang="en-US" sz="1700" kern="1200" dirty="0" smtClean="0"/>
            <a:t>, </a:t>
          </a:r>
          <a:r>
            <a:rPr lang="en-US" sz="1700" b="1" kern="1200" dirty="0" err="1" smtClean="0"/>
            <a:t>audiological</a:t>
          </a:r>
          <a:r>
            <a:rPr lang="en-US" sz="1700" b="1" kern="1200" dirty="0" smtClean="0"/>
            <a:t>)</a:t>
          </a:r>
          <a:endParaRPr lang="en-US" sz="1700" b="1" kern="1200" dirty="0"/>
        </a:p>
      </dsp:txBody>
      <dsp:txXfrm>
        <a:off x="7268938" y="3406647"/>
        <a:ext cx="1349633" cy="1066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4ED3C-9B96-4287-8837-568838D73BD0}">
      <dsp:nvSpPr>
        <dsp:cNvPr id="0" name=""/>
        <dsp:cNvSpPr/>
      </dsp:nvSpPr>
      <dsp:spPr>
        <a:xfrm>
          <a:off x="2045270" y="641"/>
          <a:ext cx="4672458" cy="2336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200" kern="1200" dirty="0" smtClean="0"/>
            <a:t>Are children who are hard of hearing delayed in narrative skills compared to hearing peers?</a:t>
          </a:r>
        </a:p>
      </dsp:txBody>
      <dsp:txXfrm>
        <a:off x="2113696" y="69067"/>
        <a:ext cx="4535606" cy="2199377"/>
      </dsp:txXfrm>
    </dsp:sp>
    <dsp:sp modelId="{635E4B59-4FF2-47FF-9414-0FB4521EAC24}">
      <dsp:nvSpPr>
        <dsp:cNvPr id="0" name=""/>
        <dsp:cNvSpPr/>
      </dsp:nvSpPr>
      <dsp:spPr>
        <a:xfrm>
          <a:off x="2512516" y="2336871"/>
          <a:ext cx="467245" cy="1752172"/>
        </a:xfrm>
        <a:custGeom>
          <a:avLst/>
          <a:gdLst/>
          <a:ahLst/>
          <a:cxnLst/>
          <a:rect l="0" t="0" r="0" b="0"/>
          <a:pathLst>
            <a:path>
              <a:moveTo>
                <a:pt x="0" y="0"/>
              </a:moveTo>
              <a:lnTo>
                <a:pt x="0" y="1752172"/>
              </a:lnTo>
              <a:lnTo>
                <a:pt x="467245" y="175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37B43D-7031-4592-884B-D050299A128F}">
      <dsp:nvSpPr>
        <dsp:cNvPr id="0" name=""/>
        <dsp:cNvSpPr/>
      </dsp:nvSpPr>
      <dsp:spPr>
        <a:xfrm>
          <a:off x="2979762" y="2920928"/>
          <a:ext cx="3737967" cy="23362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400" kern="1200" dirty="0" smtClean="0"/>
            <a:t>CHH &lt; CNH on narrative production and comprehension</a:t>
          </a:r>
        </a:p>
      </dsp:txBody>
      <dsp:txXfrm>
        <a:off x="3048188" y="2989354"/>
        <a:ext cx="3601115" cy="21993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02737-EFBF-4100-9508-4FE2D73CED20}">
      <dsp:nvSpPr>
        <dsp:cNvPr id="0" name=""/>
        <dsp:cNvSpPr/>
      </dsp:nvSpPr>
      <dsp:spPr>
        <a:xfrm>
          <a:off x="1640234" y="2176"/>
          <a:ext cx="4872930" cy="2436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kern="1200" dirty="0" smtClean="0"/>
            <a:t>Does cumulative auditory experience affect narrative </a:t>
          </a:r>
          <a:r>
            <a:rPr lang="en-US" sz="4000" kern="1200" dirty="0" smtClean="0"/>
            <a:t>skills?</a:t>
          </a:r>
          <a:endParaRPr lang="en-US" sz="4000" kern="1200" dirty="0"/>
        </a:p>
      </dsp:txBody>
      <dsp:txXfrm>
        <a:off x="1711596" y="73538"/>
        <a:ext cx="4730206" cy="2293741"/>
      </dsp:txXfrm>
    </dsp:sp>
    <dsp:sp modelId="{231F784C-B4C7-430B-93C4-51020D037FC9}">
      <dsp:nvSpPr>
        <dsp:cNvPr id="0" name=""/>
        <dsp:cNvSpPr/>
      </dsp:nvSpPr>
      <dsp:spPr>
        <a:xfrm>
          <a:off x="2127527" y="2438641"/>
          <a:ext cx="487293" cy="1827348"/>
        </a:xfrm>
        <a:custGeom>
          <a:avLst/>
          <a:gdLst/>
          <a:ahLst/>
          <a:cxnLst/>
          <a:rect l="0" t="0" r="0" b="0"/>
          <a:pathLst>
            <a:path>
              <a:moveTo>
                <a:pt x="0" y="0"/>
              </a:moveTo>
              <a:lnTo>
                <a:pt x="0" y="1827348"/>
              </a:lnTo>
              <a:lnTo>
                <a:pt x="487293" y="18273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7D899-5B0A-41BF-BA3D-EFEE1DCA44F9}">
      <dsp:nvSpPr>
        <dsp:cNvPr id="0" name=""/>
        <dsp:cNvSpPr/>
      </dsp:nvSpPr>
      <dsp:spPr>
        <a:xfrm>
          <a:off x="2614820" y="3047758"/>
          <a:ext cx="3898344" cy="24364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155" tIns="64770" rIns="97155" bIns="64770" numCol="1" spcCol="1270" anchor="ctr" anchorCtr="0">
          <a:noAutofit/>
        </a:bodyPr>
        <a:lstStyle/>
        <a:p>
          <a:pPr lvl="0" algn="ctr" defTabSz="2266950">
            <a:lnSpc>
              <a:spcPct val="90000"/>
            </a:lnSpc>
            <a:spcBef>
              <a:spcPct val="0"/>
            </a:spcBef>
            <a:spcAft>
              <a:spcPct val="35000"/>
            </a:spcAft>
          </a:pPr>
          <a:r>
            <a:rPr lang="en-US" sz="5100" kern="1200" dirty="0" smtClean="0"/>
            <a:t>Severe &lt; Moderate = Mild &lt; NH  </a:t>
          </a:r>
          <a:endParaRPr lang="en-US" sz="5100" kern="1200" dirty="0"/>
        </a:p>
      </dsp:txBody>
      <dsp:txXfrm>
        <a:off x="2686182" y="3119120"/>
        <a:ext cx="3755620" cy="22937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B261A-40BA-448B-B404-8940970806B5}">
      <dsp:nvSpPr>
        <dsp:cNvPr id="0" name=""/>
        <dsp:cNvSpPr/>
      </dsp:nvSpPr>
      <dsp:spPr>
        <a:xfrm>
          <a:off x="1938225" y="4041"/>
          <a:ext cx="4734148" cy="23670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How do children who are hard of hearing compare to age-matched hearing peers on MLU, total number of utterances, and production of high-frequency morphemes?</a:t>
          </a:r>
          <a:endParaRPr lang="en-US" sz="2500" kern="1200" dirty="0"/>
        </a:p>
      </dsp:txBody>
      <dsp:txXfrm>
        <a:off x="2007554" y="73370"/>
        <a:ext cx="4595490" cy="2228416"/>
      </dsp:txXfrm>
    </dsp:sp>
    <dsp:sp modelId="{293BC418-58C8-44ED-A85A-16401281A306}">
      <dsp:nvSpPr>
        <dsp:cNvPr id="0" name=""/>
        <dsp:cNvSpPr/>
      </dsp:nvSpPr>
      <dsp:spPr>
        <a:xfrm>
          <a:off x="2411640" y="2371115"/>
          <a:ext cx="473414" cy="1775305"/>
        </a:xfrm>
        <a:custGeom>
          <a:avLst/>
          <a:gdLst/>
          <a:ahLst/>
          <a:cxnLst/>
          <a:rect l="0" t="0" r="0" b="0"/>
          <a:pathLst>
            <a:path>
              <a:moveTo>
                <a:pt x="0" y="0"/>
              </a:moveTo>
              <a:lnTo>
                <a:pt x="0" y="1775305"/>
              </a:lnTo>
              <a:lnTo>
                <a:pt x="473414" y="17753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937B5-B89B-4BE3-9900-70E2B823FFFB}">
      <dsp:nvSpPr>
        <dsp:cNvPr id="0" name=""/>
        <dsp:cNvSpPr/>
      </dsp:nvSpPr>
      <dsp:spPr>
        <a:xfrm>
          <a:off x="2885055" y="2962884"/>
          <a:ext cx="3787318" cy="23670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kern="1200" dirty="0" smtClean="0"/>
            <a:t>Percent omitted high-frequency morphemes, </a:t>
          </a:r>
        </a:p>
        <a:p>
          <a:pPr lvl="0" algn="ctr" defTabSz="1511300">
            <a:lnSpc>
              <a:spcPct val="90000"/>
            </a:lnSpc>
            <a:spcBef>
              <a:spcPct val="0"/>
            </a:spcBef>
            <a:spcAft>
              <a:spcPct val="35000"/>
            </a:spcAft>
          </a:pPr>
          <a:r>
            <a:rPr lang="en-US" sz="3400" kern="1200" dirty="0" smtClean="0"/>
            <a:t>CHH &gt; CNH</a:t>
          </a:r>
          <a:endParaRPr lang="en-US" sz="3400" kern="1200" dirty="0"/>
        </a:p>
      </dsp:txBody>
      <dsp:txXfrm>
        <a:off x="2954384" y="3032213"/>
        <a:ext cx="3648660" cy="222841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73A09-B708-45B3-9535-7A29DF199CE1}" type="datetimeFigureOut">
              <a:rPr lang="en-US" smtClean="0"/>
              <a:t>2/19/2019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38B500-77FC-463A-888D-EB21A99A4E1D}" type="slidenum">
              <a:rPr lang="en-US" smtClean="0"/>
              <a:t>‹#›</a:t>
            </a:fld>
            <a:endParaRPr lang="en-US"/>
          </a:p>
        </p:txBody>
      </p:sp>
    </p:spTree>
    <p:extLst>
      <p:ext uri="{BB962C8B-B14F-4D97-AF65-F5344CB8AC3E}">
        <p14:creationId xmlns:p14="http://schemas.microsoft.com/office/powerpoint/2010/main" val="312382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917B969-9108-443C-BFA7-BC387CFFE28F}" type="slidenum">
              <a:rPr lang="en-US" altLang="en-US"/>
              <a:pPr>
                <a:spcBef>
                  <a:spcPct val="0"/>
                </a:spcBef>
              </a:pPr>
              <a:t>1</a:t>
            </a:fld>
            <a:endParaRPr lang="en-US" altLang="en-US"/>
          </a:p>
        </p:txBody>
      </p:sp>
      <p:sp>
        <p:nvSpPr>
          <p:cNvPr id="5123" name="Rectangle 2"/>
          <p:cNvSpPr>
            <a:spLocks noGrp="1" noRot="1" noChangeAspect="1" noChangeArrowheads="1" noTextEdit="1"/>
          </p:cNvSpPr>
          <p:nvPr>
            <p:ph type="sldImg"/>
          </p:nvPr>
        </p:nvSpPr>
        <p:spPr bwMode="auto">
          <a:xfrm>
            <a:off x="1160463" y="698500"/>
            <a:ext cx="4538662" cy="3403600"/>
          </a:xfr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xfrm>
            <a:off x="990600" y="42656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7" tIns="44440" rIns="90467" bIns="44440" numCol="1" anchor="t" anchorCtr="0" compatLnSpc="1">
            <a:prstTxWarp prst="textNoShape">
              <a:avLst/>
            </a:prstTxWarp>
          </a:bodyPr>
          <a:lstStyle/>
          <a:p>
            <a:pPr defTabSz="931863" eaLnBrk="1" hangingPunct="1">
              <a:spcBef>
                <a:spcPct val="0"/>
              </a:spcBef>
            </a:pPr>
            <a:r>
              <a:rPr lang="en-US" altLang="en-US" sz="1000" dirty="0" smtClean="0"/>
              <a:t>Acknowledge my co-authors</a:t>
            </a:r>
          </a:p>
        </p:txBody>
      </p:sp>
    </p:spTree>
    <p:extLst>
      <p:ext uri="{BB962C8B-B14F-4D97-AF65-F5344CB8AC3E}">
        <p14:creationId xmlns:p14="http://schemas.microsoft.com/office/powerpoint/2010/main" val="1455355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Added other factors beyond cumulative auditory experience that may also</a:t>
            </a:r>
            <a:r>
              <a:rPr lang="en-US" baseline="0" dirty="0" smtClean="0"/>
              <a:t> influence child’s development and explain variability in outcomes.  E</a:t>
            </a:r>
            <a:r>
              <a:rPr lang="en-US" dirty="0" smtClean="0"/>
              <a:t>ducational intervention,</a:t>
            </a:r>
            <a:r>
              <a:rPr lang="en-US" baseline="0" dirty="0" smtClean="0"/>
              <a:t> home/community, child cognition, behavior, etc. may all contribute to variability in performance.  Some children may be at risk due to their HL and some children may be resilient b/c exposed to protective factors.  </a:t>
            </a:r>
          </a:p>
          <a:p>
            <a:r>
              <a:rPr lang="en-US" baseline="0" dirty="0" smtClean="0"/>
              <a:t>Today we’ll explore how audiological intervention influences audibility, duration and consistency of HA use, and how linguistic input relates to children’s development of speech and language outcomes. </a:t>
            </a:r>
          </a:p>
          <a:p>
            <a:r>
              <a:rPr lang="en-US" baseline="0" dirty="0" smtClean="0"/>
              <a:t>Here’s an example of why we want to consider multiple factors instead of a simple variable (e.g., age at HA fitting) in analysis. </a:t>
            </a:r>
          </a:p>
        </p:txBody>
      </p:sp>
      <p:sp>
        <p:nvSpPr>
          <p:cNvPr id="4" name="Slide Number Placeholder 3"/>
          <p:cNvSpPr>
            <a:spLocks noGrp="1"/>
          </p:cNvSpPr>
          <p:nvPr>
            <p:ph type="sldNum" sz="quarter" idx="10"/>
          </p:nvPr>
        </p:nvSpPr>
        <p:spPr/>
        <p:txBody>
          <a:bodyPr/>
          <a:lstStyle/>
          <a:p>
            <a:fld id="{68657646-B103-4D65-8566-7A421897C775}" type="slidenum">
              <a:rPr lang="en-US" smtClean="0"/>
              <a:pPr/>
              <a:t>11</a:t>
            </a:fld>
            <a:endParaRPr lang="en-US"/>
          </a:p>
        </p:txBody>
      </p:sp>
    </p:spTree>
    <p:extLst>
      <p:ext uri="{BB962C8B-B14F-4D97-AF65-F5344CB8AC3E}">
        <p14:creationId xmlns:p14="http://schemas.microsoft.com/office/powerpoint/2010/main" val="371771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Form – includes</a:t>
            </a:r>
            <a:r>
              <a:rPr lang="en-US" baseline="0" dirty="0" smtClean="0"/>
              <a:t> phonology, morphology, and syntax.  We predict that all of these areas will be affected by inconsistent access.  For example, important morphemes for English (smallest unit of meaning in language) have low phonetic substance, especially verbs.  Verbs aren’t highlighted in the input from caregivers (as opposed to nouns), so they are less frequent, they’re usually in the medial position in sentences (regular third person singular tense - /s/ in needs), usually these markers are fricatives, so they’re high frequency/low intensity – </a:t>
            </a:r>
            <a:r>
              <a:rPr lang="en-US" baseline="0" dirty="0" err="1" smtClean="0"/>
              <a:t>esp</a:t>
            </a:r>
            <a:r>
              <a:rPr lang="en-US" baseline="0" dirty="0" smtClean="0"/>
              <a:t> difficult for most kids with hearing loss, and they’re often in complex phonetic contexts (contractible auxiliary verb is embedded in phrase like “Greg’s calling”).</a:t>
            </a:r>
          </a:p>
          <a:p>
            <a:endParaRPr lang="en-US" baseline="0" dirty="0" smtClean="0"/>
          </a:p>
          <a:p>
            <a:r>
              <a:rPr lang="en-US" baseline="0" dirty="0" smtClean="0"/>
              <a:t>All of these factors combine to make it difficult for children with hearing loss to develop the aspect of form at the same pace as their peers.</a:t>
            </a:r>
            <a:endParaRPr lang="en-US" dirty="0"/>
          </a:p>
        </p:txBody>
      </p:sp>
      <p:sp>
        <p:nvSpPr>
          <p:cNvPr id="4" name="Slide Number Placeholder 3"/>
          <p:cNvSpPr>
            <a:spLocks noGrp="1"/>
          </p:cNvSpPr>
          <p:nvPr>
            <p:ph type="sldNum" sz="quarter" idx="10"/>
          </p:nvPr>
        </p:nvSpPr>
        <p:spPr/>
        <p:txBody>
          <a:bodyPr/>
          <a:lstStyle/>
          <a:p>
            <a:fld id="{67B4E746-1EFF-4BAE-8FA8-AF0CDD4C8493}" type="slidenum">
              <a:rPr lang="en-US" smtClean="0"/>
              <a:t>12</a:t>
            </a:fld>
            <a:endParaRPr lang="en-US"/>
          </a:p>
        </p:txBody>
      </p:sp>
    </p:spTree>
    <p:extLst>
      <p:ext uri="{BB962C8B-B14F-4D97-AF65-F5344CB8AC3E}">
        <p14:creationId xmlns:p14="http://schemas.microsoft.com/office/powerpoint/2010/main" val="184304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CCB4DB1-0282-404F-AD09-16286745DDA7}" type="slidenum">
              <a:rPr lang="en-US" smtClean="0"/>
              <a:t>13</a:t>
            </a:fld>
            <a:endParaRPr lang="en-US"/>
          </a:p>
        </p:txBody>
      </p:sp>
    </p:spTree>
    <p:extLst>
      <p:ext uri="{BB962C8B-B14F-4D97-AF65-F5344CB8AC3E}">
        <p14:creationId xmlns:p14="http://schemas.microsoft.com/office/powerpoint/2010/main" val="1557551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CCB4DB1-0282-404F-AD09-16286745DDA7}" type="slidenum">
              <a:rPr lang="en-US" smtClean="0"/>
              <a:t>14</a:t>
            </a:fld>
            <a:endParaRPr lang="en-US"/>
          </a:p>
        </p:txBody>
      </p:sp>
    </p:spTree>
    <p:extLst>
      <p:ext uri="{BB962C8B-B14F-4D97-AF65-F5344CB8AC3E}">
        <p14:creationId xmlns:p14="http://schemas.microsoft.com/office/powerpoint/2010/main" val="31617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CCB4DB1-0282-404F-AD09-16286745DDA7}" type="slidenum">
              <a:rPr lang="en-US" smtClean="0"/>
              <a:t>15</a:t>
            </a:fld>
            <a:endParaRPr lang="en-US"/>
          </a:p>
        </p:txBody>
      </p:sp>
    </p:spTree>
    <p:extLst>
      <p:ext uri="{BB962C8B-B14F-4D97-AF65-F5344CB8AC3E}">
        <p14:creationId xmlns:p14="http://schemas.microsoft.com/office/powerpoint/2010/main" val="1767688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CB4DB1-0282-404F-AD09-16286745DDA7}" type="slidenum">
              <a:rPr lang="en-US" smtClean="0"/>
              <a:t>16</a:t>
            </a:fld>
            <a:endParaRPr lang="en-US"/>
          </a:p>
        </p:txBody>
      </p:sp>
    </p:spTree>
    <p:extLst>
      <p:ext uri="{BB962C8B-B14F-4D97-AF65-F5344CB8AC3E}">
        <p14:creationId xmlns:p14="http://schemas.microsoft.com/office/powerpoint/2010/main" val="97103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8B500-77FC-463A-888D-EB21A99A4E1D}" type="slidenum">
              <a:rPr lang="en-US" smtClean="0"/>
              <a:t>17</a:t>
            </a:fld>
            <a:endParaRPr lang="en-US"/>
          </a:p>
        </p:txBody>
      </p:sp>
    </p:spTree>
    <p:extLst>
      <p:ext uri="{BB962C8B-B14F-4D97-AF65-F5344CB8AC3E}">
        <p14:creationId xmlns:p14="http://schemas.microsoft.com/office/powerpoint/2010/main" val="3006400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Children with NH received significantly higher scores compared to children who were HH on the spontaneous and retell NSS</a:t>
            </a:r>
          </a:p>
          <a:p>
            <a:endParaRPr lang="en-US" dirty="0"/>
          </a:p>
        </p:txBody>
      </p:sp>
      <p:sp>
        <p:nvSpPr>
          <p:cNvPr id="4" name="Slide Number Placeholder 3"/>
          <p:cNvSpPr>
            <a:spLocks noGrp="1"/>
          </p:cNvSpPr>
          <p:nvPr>
            <p:ph type="sldNum" sz="quarter" idx="10"/>
          </p:nvPr>
        </p:nvSpPr>
        <p:spPr/>
        <p:txBody>
          <a:bodyPr/>
          <a:lstStyle/>
          <a:p>
            <a:fld id="{EC38B500-77FC-463A-888D-EB21A99A4E1D}" type="slidenum">
              <a:rPr lang="en-US" smtClean="0"/>
              <a:t>19</a:t>
            </a:fld>
            <a:endParaRPr lang="en-US"/>
          </a:p>
        </p:txBody>
      </p:sp>
    </p:spTree>
    <p:extLst>
      <p:ext uri="{BB962C8B-B14F-4D97-AF65-F5344CB8AC3E}">
        <p14:creationId xmlns:p14="http://schemas.microsoft.com/office/powerpoint/2010/main" val="1195584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8B500-77FC-463A-888D-EB21A99A4E1D}" type="slidenum">
              <a:rPr lang="en-US" smtClean="0"/>
              <a:t>21</a:t>
            </a:fld>
            <a:endParaRPr lang="en-US"/>
          </a:p>
        </p:txBody>
      </p:sp>
    </p:spTree>
    <p:extLst>
      <p:ext uri="{BB962C8B-B14F-4D97-AF65-F5344CB8AC3E}">
        <p14:creationId xmlns:p14="http://schemas.microsoft.com/office/powerpoint/2010/main" val="2832854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 to follow the OCHL cohort into elementary school.  Seeing children at 1</a:t>
            </a:r>
            <a:r>
              <a:rPr lang="en-US" baseline="30000" dirty="0" smtClean="0"/>
              <a:t>st</a:t>
            </a:r>
            <a:r>
              <a:rPr lang="en-US" dirty="0" smtClean="0"/>
              <a:t> and 3</a:t>
            </a:r>
            <a:r>
              <a:rPr lang="en-US" baseline="30000" dirty="0" smtClean="0"/>
              <a:t>rd</a:t>
            </a:r>
            <a:r>
              <a:rPr lang="en-US" dirty="0" smtClean="0"/>
              <a:t> grades for complex listening study</a:t>
            </a:r>
            <a:r>
              <a:rPr lang="en-US" baseline="0" dirty="0" smtClean="0"/>
              <a:t> and 2</a:t>
            </a:r>
            <a:r>
              <a:rPr lang="en-US" baseline="30000" dirty="0" smtClean="0"/>
              <a:t>nd</a:t>
            </a:r>
            <a:r>
              <a:rPr lang="en-US" baseline="0" dirty="0" smtClean="0"/>
              <a:t> and 4</a:t>
            </a:r>
            <a:r>
              <a:rPr lang="en-US" baseline="30000" dirty="0" smtClean="0"/>
              <a:t>th</a:t>
            </a:r>
            <a:r>
              <a:rPr lang="en-US" baseline="0" dirty="0" smtClean="0"/>
              <a:t> grade for OSACHH. </a:t>
            </a:r>
            <a:endParaRPr lang="en-US" dirty="0"/>
          </a:p>
        </p:txBody>
      </p:sp>
      <p:sp>
        <p:nvSpPr>
          <p:cNvPr id="4" name="Slide Number Placeholder 3"/>
          <p:cNvSpPr>
            <a:spLocks noGrp="1"/>
          </p:cNvSpPr>
          <p:nvPr>
            <p:ph type="sldNum" sz="quarter" idx="10"/>
          </p:nvPr>
        </p:nvSpPr>
        <p:spPr/>
        <p:txBody>
          <a:bodyPr/>
          <a:lstStyle/>
          <a:p>
            <a:fld id="{68657646-B103-4D65-8566-7A421897C775}" type="slidenum">
              <a:rPr lang="en-US" smtClean="0"/>
              <a:pPr/>
              <a:t>27</a:t>
            </a:fld>
            <a:endParaRPr lang="en-US"/>
          </a:p>
        </p:txBody>
      </p:sp>
    </p:spTree>
    <p:extLst>
      <p:ext uri="{BB962C8B-B14F-4D97-AF65-F5344CB8AC3E}">
        <p14:creationId xmlns:p14="http://schemas.microsoft.com/office/powerpoint/2010/main" val="190174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F966F96-EE08-492A-8C52-3BFF0CD718A5}" type="slidenum">
              <a:rPr lang="en-US" altLang="en-US"/>
              <a:pPr>
                <a:spcBef>
                  <a:spcPct val="0"/>
                </a:spcBef>
              </a:pPr>
              <a:t>2</a:t>
            </a:fld>
            <a:endParaRPr lang="en-US" altLang="en-US"/>
          </a:p>
        </p:txBody>
      </p:sp>
      <p:sp>
        <p:nvSpPr>
          <p:cNvPr id="19459"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lvl="1">
              <a:buFont typeface="Arial" pitchFamily="34" charset="0"/>
              <a:buNone/>
            </a:pPr>
            <a:r>
              <a:rPr lang="en-US" sz="1800" dirty="0" smtClean="0"/>
              <a:t>Some background</a:t>
            </a:r>
            <a:r>
              <a:rPr lang="en-US" sz="1800" baseline="0" dirty="0" smtClean="0"/>
              <a:t> on the project.  Children were between the </a:t>
            </a:r>
            <a:r>
              <a:rPr lang="en-US" sz="1800" dirty="0" smtClean="0"/>
              <a:t>Ages of 6 months to 7 years at entry into study,</a:t>
            </a:r>
            <a:r>
              <a:rPr lang="en-US" sz="1800" baseline="0" dirty="0" smtClean="0"/>
              <a:t> </a:t>
            </a:r>
            <a:r>
              <a:rPr lang="en-US" sz="1800" dirty="0" smtClean="0"/>
              <a:t>English is primary language spoken in the home,</a:t>
            </a:r>
            <a:r>
              <a:rPr lang="en-US" sz="1800" baseline="0" dirty="0" smtClean="0"/>
              <a:t> </a:t>
            </a:r>
            <a:r>
              <a:rPr lang="en-US" sz="1800" dirty="0" smtClean="0"/>
              <a:t>No major secondary disabilities,</a:t>
            </a:r>
            <a:r>
              <a:rPr lang="en-US" sz="1800" baseline="0" dirty="0" smtClean="0"/>
              <a:t> </a:t>
            </a:r>
            <a:r>
              <a:rPr lang="en-US" sz="1800" dirty="0" smtClean="0"/>
              <a:t>No cochlear implant,</a:t>
            </a:r>
            <a:r>
              <a:rPr lang="en-US" sz="1800" baseline="0" dirty="0" smtClean="0"/>
              <a:t> </a:t>
            </a:r>
            <a:r>
              <a:rPr lang="en-US" sz="1800" dirty="0" smtClean="0"/>
              <a:t>Permanent mild to severe </a:t>
            </a:r>
            <a:r>
              <a:rPr lang="en-US" sz="1800" i="1" dirty="0" smtClean="0"/>
              <a:t>bilateral</a:t>
            </a:r>
            <a:r>
              <a:rPr lang="en-US" sz="1800" dirty="0" smtClean="0"/>
              <a:t> hearing loss.</a:t>
            </a:r>
            <a:r>
              <a:rPr lang="en-US" sz="1800" baseline="0" dirty="0" smtClean="0"/>
              <a:t>  3 sites – </a:t>
            </a:r>
            <a:r>
              <a:rPr lang="en-US" sz="1800" baseline="0" dirty="0" err="1" smtClean="0"/>
              <a:t>iowa</a:t>
            </a:r>
            <a:r>
              <a:rPr lang="en-US" sz="1800" baseline="0" dirty="0" smtClean="0"/>
              <a:t>, BT, and UNC, 16 different states in the US – resulted in 316 children who were HH and a NH control group matched by SES and age</a:t>
            </a:r>
            <a:endParaRPr lang="en-US" sz="1800" dirty="0" smtClean="0"/>
          </a:p>
        </p:txBody>
      </p:sp>
    </p:spTree>
    <p:extLst>
      <p:ext uri="{BB962C8B-B14F-4D97-AF65-F5344CB8AC3E}">
        <p14:creationId xmlns:p14="http://schemas.microsoft.com/office/powerpoint/2010/main" val="3716411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Thank you.</a:t>
            </a:r>
            <a:r>
              <a:rPr lang="en-US" baseline="0" dirty="0" smtClean="0"/>
              <a:t>  Next talk will focus on preliminary findings from next generation of OCHL children as we progress into </a:t>
            </a:r>
            <a:r>
              <a:rPr lang="en-US" baseline="0" smtClean="0"/>
              <a:t>elementary school. </a:t>
            </a:r>
            <a:endParaRPr lang="en-US" dirty="0"/>
          </a:p>
        </p:txBody>
      </p:sp>
      <p:sp>
        <p:nvSpPr>
          <p:cNvPr id="4" name="Slide Number Placeholder 3"/>
          <p:cNvSpPr>
            <a:spLocks noGrp="1"/>
          </p:cNvSpPr>
          <p:nvPr>
            <p:ph type="sldNum" sz="quarter" idx="10"/>
          </p:nvPr>
        </p:nvSpPr>
        <p:spPr/>
        <p:txBody>
          <a:bodyPr/>
          <a:lstStyle/>
          <a:p>
            <a:fld id="{B09BE3F7-50BC-4307-A4C3-97802D0EC764}" type="slidenum">
              <a:rPr lang="en-US" smtClean="0"/>
              <a:t>29</a:t>
            </a:fld>
            <a:endParaRPr lang="en-US"/>
          </a:p>
        </p:txBody>
      </p:sp>
    </p:spTree>
    <p:extLst>
      <p:ext uri="{BB962C8B-B14F-4D97-AF65-F5344CB8AC3E}">
        <p14:creationId xmlns:p14="http://schemas.microsoft.com/office/powerpoint/2010/main" val="219417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178027" indent="-178027">
              <a:buFont typeface="Arial" panose="020B0604020202020204" pitchFamily="34" charset="0"/>
              <a:buChar char="•"/>
            </a:pPr>
            <a:r>
              <a:rPr lang="en-US" dirty="0" smtClean="0"/>
              <a:t>Subject numbers- 317 CHH-</a:t>
            </a:r>
            <a:r>
              <a:rPr lang="en-US" baseline="0" dirty="0" smtClean="0"/>
              <a:t> matched to 117 CNH</a:t>
            </a:r>
            <a:br>
              <a:rPr lang="en-US" baseline="0" dirty="0" smtClean="0"/>
            </a:br>
            <a:endParaRPr lang="en-US" dirty="0" smtClean="0"/>
          </a:p>
          <a:p>
            <a:pPr marL="178027" indent="-178027">
              <a:buFont typeface="Arial" panose="020B0604020202020204" pitchFamily="34" charset="0"/>
              <a:buChar char="•"/>
            </a:pPr>
            <a:r>
              <a:rPr lang="en-US" b="1" dirty="0" smtClean="0"/>
              <a:t>CHH Mean BEPTA = 48.88 dB HL, here is the distribution of sample by degree of HL</a:t>
            </a:r>
            <a:r>
              <a:rPr lang="en-US" dirty="0" smtClean="0"/>
              <a:t>;</a:t>
            </a:r>
            <a:r>
              <a:rPr lang="en-US" baseline="0" dirty="0" smtClean="0"/>
              <a:t> only </a:t>
            </a:r>
            <a:r>
              <a:rPr lang="en-US" b="1" baseline="0" dirty="0" smtClean="0"/>
              <a:t>7 children were not fit with amplificati</a:t>
            </a:r>
            <a:r>
              <a:rPr lang="en-US" baseline="0" dirty="0" smtClean="0"/>
              <a:t>on (mild degree of loss); </a:t>
            </a:r>
            <a:r>
              <a:rPr lang="en-US" b="1" baseline="0" dirty="0" smtClean="0"/>
              <a:t>76% referred from NHS </a:t>
            </a:r>
            <a:r>
              <a:rPr lang="en-US" baseline="0" dirty="0" smtClean="0"/>
              <a:t>– largely EI group</a:t>
            </a:r>
            <a:endParaRPr lang="en-US" dirty="0" smtClean="0"/>
          </a:p>
          <a:p>
            <a:pPr marL="178027" indent="-178027">
              <a:buFont typeface="Arial" panose="020B0604020202020204" pitchFamily="34" charset="0"/>
              <a:buChar char="•"/>
            </a:pPr>
            <a:r>
              <a:rPr lang="en-US" dirty="0" smtClean="0"/>
              <a:t>HH matched to NH on maternal </a:t>
            </a:r>
            <a:r>
              <a:rPr lang="en-US" dirty="0" err="1" smtClean="0"/>
              <a:t>ed</a:t>
            </a:r>
            <a:r>
              <a:rPr lang="en-US" dirty="0" smtClean="0"/>
              <a:t>/SES,</a:t>
            </a:r>
            <a:r>
              <a:rPr lang="en-US" baseline="0" dirty="0" smtClean="0"/>
              <a:t> although higher than average US rate for maternal ed.  Common issue in longitudinal studies which rely on continued participation over a number of years. </a:t>
            </a:r>
            <a:br>
              <a:rPr lang="en-US" baseline="0" dirty="0" smtClean="0"/>
            </a:br>
            <a:endParaRPr lang="en-US" baseline="0" dirty="0" smtClean="0"/>
          </a:p>
          <a:p>
            <a:pPr marL="178027" indent="-178027">
              <a:buFont typeface="Arial" panose="020B0604020202020204" pitchFamily="34" charset="0"/>
              <a:buChar char="•"/>
            </a:pPr>
            <a:r>
              <a:rPr lang="en-US" dirty="0" smtClean="0"/>
              <a:t>Fortunately, attrition was minimized to 9.78%; Geographic</a:t>
            </a:r>
            <a:r>
              <a:rPr lang="en-US" baseline="0" dirty="0" smtClean="0"/>
              <a:t> distribution shown here…came from 17 states</a:t>
            </a:r>
            <a:endParaRPr lang="en-US" dirty="0"/>
          </a:p>
        </p:txBody>
      </p:sp>
      <p:sp>
        <p:nvSpPr>
          <p:cNvPr id="4" name="Slide Number Placeholder 3"/>
          <p:cNvSpPr>
            <a:spLocks noGrp="1"/>
          </p:cNvSpPr>
          <p:nvPr>
            <p:ph type="sldNum" sz="quarter" idx="10"/>
          </p:nvPr>
        </p:nvSpPr>
        <p:spPr/>
        <p:txBody>
          <a:bodyPr/>
          <a:lstStyle/>
          <a:p>
            <a:fld id="{68657646-B103-4D65-8566-7A421897C77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416916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buFont typeface="Arial" pitchFamily="34" charset="0"/>
              <a:buChar char="•"/>
            </a:pPr>
            <a:r>
              <a:rPr lang="en-US" dirty="0" smtClean="0"/>
              <a:t>Grant agency (NIH)</a:t>
            </a:r>
            <a:r>
              <a:rPr lang="en-US" baseline="0" dirty="0" smtClean="0"/>
              <a:t> recognized that they had funded many studies related to sign language and to the use of cochlear implants in children</a:t>
            </a:r>
          </a:p>
          <a:p>
            <a:pPr>
              <a:buFont typeface="Arial" pitchFamily="34" charset="0"/>
              <a:buChar char="•"/>
            </a:pPr>
            <a:r>
              <a:rPr lang="en-US" baseline="0" dirty="0" smtClean="0"/>
              <a:t>In contrast, research on children who are HH quite limited---</a:t>
            </a:r>
          </a:p>
          <a:p>
            <a:pPr lvl="1">
              <a:buFont typeface="Arial" pitchFamily="34" charset="0"/>
              <a:buChar char="•"/>
            </a:pPr>
            <a:r>
              <a:rPr lang="en-US" baseline="0" dirty="0" smtClean="0"/>
              <a:t>Typically small samples or samples that include both D/HH, making in challenging to draw conclusions about unique needs of HH group</a:t>
            </a:r>
          </a:p>
          <a:p>
            <a:pPr lvl="1">
              <a:buFont typeface="Arial" pitchFamily="34" charset="0"/>
              <a:buChar char="•"/>
            </a:pPr>
            <a:r>
              <a:rPr lang="en-US" baseline="0" dirty="0" smtClean="0"/>
              <a:t>Measures varied;  conclusions varied</a:t>
            </a:r>
          </a:p>
          <a:p>
            <a:pPr lvl="1">
              <a:buFont typeface="Arial" pitchFamily="34" charset="0"/>
              <a:buChar char="•"/>
            </a:pPr>
            <a:r>
              <a:rPr lang="en-US" baseline="0" dirty="0" smtClean="0"/>
              <a:t>Major need to understand children’s performance with Has &amp; few studies addressed this</a:t>
            </a:r>
          </a:p>
          <a:p>
            <a:pPr lvl="1">
              <a:buFont typeface="Arial" pitchFamily="34" charset="0"/>
              <a:buChar char="•"/>
            </a:pPr>
            <a:endParaRPr lang="en-US" baseline="0" dirty="0" smtClean="0"/>
          </a:p>
          <a:p>
            <a:pPr lvl="1">
              <a:buFont typeface="Arial" pitchFamily="34" charset="0"/>
              <a:buChar char="•"/>
            </a:pPr>
            <a:r>
              <a:rPr lang="en-US" baseline="0" dirty="0" smtClean="0"/>
              <a:t>Because of NHS, we have an opportunity to study these children much earlier in life – that is essential to understanding how service innovations are impacting development</a:t>
            </a:r>
          </a:p>
          <a:p>
            <a:pPr lvl="1">
              <a:buFont typeface="Arial" pitchFamily="34" charset="0"/>
              <a:buChar char="•"/>
            </a:pPr>
            <a:r>
              <a:rPr lang="en-US" baseline="0" dirty="0" smtClean="0"/>
              <a:t>Grant was defined to focus on a population based sample of children who are HH who are learning spoken language  (not a value judgment – our team has strong value and respect for ASL as well as other approaches, but this grant was focused on children who are HH learning spoken language – how are they doing?)</a:t>
            </a:r>
            <a:endParaRPr lang="en-US" dirty="0"/>
          </a:p>
        </p:txBody>
      </p:sp>
      <p:sp>
        <p:nvSpPr>
          <p:cNvPr id="4" name="Slide Number Placeholder 3"/>
          <p:cNvSpPr>
            <a:spLocks noGrp="1"/>
          </p:cNvSpPr>
          <p:nvPr>
            <p:ph type="sldNum" sz="quarter" idx="10"/>
          </p:nvPr>
        </p:nvSpPr>
        <p:spPr/>
        <p:txBody>
          <a:bodyPr/>
          <a:lstStyle/>
          <a:p>
            <a:fld id="{4ADC73F0-D348-4D16-9BE7-1C2FB2E19540}" type="slidenum">
              <a:rPr lang="en-US" smtClean="0"/>
              <a:pPr/>
              <a:t>4</a:t>
            </a:fld>
            <a:endParaRPr lang="en-US"/>
          </a:p>
        </p:txBody>
      </p:sp>
    </p:spTree>
    <p:extLst>
      <p:ext uri="{BB962C8B-B14F-4D97-AF65-F5344CB8AC3E}">
        <p14:creationId xmlns:p14="http://schemas.microsoft.com/office/powerpoint/2010/main" val="9778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What guided</a:t>
            </a:r>
            <a:r>
              <a:rPr lang="en-US" baseline="0" dirty="0" smtClean="0"/>
              <a:t> the research goals for this multicenter study?  </a:t>
            </a:r>
            <a:endParaRPr lang="en-US" dirty="0" smtClean="0"/>
          </a:p>
          <a:p>
            <a:endParaRPr lang="en-US" dirty="0" smtClean="0"/>
          </a:p>
          <a:p>
            <a:r>
              <a:rPr lang="en-US" dirty="0" smtClean="0"/>
              <a:t>Big picture:  When we talk about young children, our interest is in how they learn from the language exposure they receive all around them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Well established that the amount of talk and qualitative dimensions of the talk from parents contributes to children’s auditory linguistic experience and language learning. Early language exposure shapes children’s linguistic development</a:t>
            </a:r>
            <a:r>
              <a:rPr lang="en-US" sz="1100" dirty="0" smtClean="0"/>
              <a:t> </a:t>
            </a:r>
          </a:p>
          <a:p>
            <a:endParaRPr lang="en-US" dirty="0" smtClean="0"/>
          </a:p>
          <a:p>
            <a:endParaRPr lang="en-US" dirty="0" smtClean="0"/>
          </a:p>
          <a:p>
            <a:r>
              <a:rPr lang="en-US" dirty="0" smtClean="0"/>
              <a:t>2.  It is reasonable then that we work to provide children with optimal audibility through appropriately</a:t>
            </a:r>
            <a:r>
              <a:rPr lang="en-US" baseline="0" dirty="0" smtClean="0"/>
              <a:t> fit HAs, which will give them</a:t>
            </a:r>
            <a:r>
              <a:rPr lang="en-US" dirty="0" smtClean="0"/>
              <a:t> access to the language models around them to promote their development</a:t>
            </a:r>
          </a:p>
          <a:p>
            <a:endParaRPr lang="en-US" dirty="0" smtClean="0"/>
          </a:p>
          <a:p>
            <a:r>
              <a:rPr lang="en-US" dirty="0" smtClean="0"/>
              <a:t>3.  We are working with a new generation of babies – who are </a:t>
            </a:r>
            <a:r>
              <a:rPr lang="en-US" dirty="0" err="1" smtClean="0"/>
              <a:t>id’d</a:t>
            </a:r>
            <a:r>
              <a:rPr lang="en-US" dirty="0" smtClean="0"/>
              <a:t> through NHS and have early access to contemporary hearing technologies and earlier intervention</a:t>
            </a:r>
          </a:p>
          <a:p>
            <a:endParaRPr lang="en-US" dirty="0" smtClean="0"/>
          </a:p>
          <a:p>
            <a:r>
              <a:rPr lang="en-US" dirty="0" smtClean="0"/>
              <a:t>Some of the questions we</a:t>
            </a:r>
            <a:r>
              <a:rPr lang="en-US" baseline="0" dirty="0" smtClean="0"/>
              <a:t> want to address as part of the OCHL project</a:t>
            </a:r>
            <a:endParaRPr lang="en-US" dirty="0" smtClean="0"/>
          </a:p>
          <a:p>
            <a:pPr marL="228587" indent="-228587">
              <a:buAutoNum type="arabicParenR"/>
            </a:pPr>
            <a:r>
              <a:rPr lang="en-US" dirty="0" smtClean="0"/>
              <a:t>How are these children doing as a result of earlier interventions?  What are barriers</a:t>
            </a:r>
            <a:r>
              <a:rPr lang="en-US" baseline="0" dirty="0" smtClean="0"/>
              <a:t> to receiving intervention?</a:t>
            </a:r>
            <a:endParaRPr lang="en-US" dirty="0" smtClean="0"/>
          </a:p>
          <a:p>
            <a:pPr marL="228587" indent="-228587">
              <a:buAutoNum type="arabicParenR"/>
            </a:pPr>
            <a:r>
              <a:rPr lang="en-US" dirty="0" smtClean="0"/>
              <a:t>Also interested in issues of language ACCESS and whether we see factors that interfere with access and increase risk.  Relates to the audibility</a:t>
            </a:r>
            <a:r>
              <a:rPr lang="en-US" baseline="0" dirty="0" smtClean="0"/>
              <a:t> that children receive from hearing aids, and how often they are using hearing aids.</a:t>
            </a:r>
            <a:endParaRPr lang="en-US"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1574039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solidFill>
                  <a:srgbClr val="FF0000"/>
                </a:solidFill>
              </a:rPr>
              <a:t>Brown</a:t>
            </a:r>
            <a:r>
              <a:rPr lang="en-US" baseline="0" dirty="0" smtClean="0">
                <a:solidFill>
                  <a:srgbClr val="FF0000"/>
                </a:solidFill>
              </a:rPr>
              <a:t> </a:t>
            </a:r>
            <a:r>
              <a:rPr lang="en-US" dirty="0" smtClean="0">
                <a:solidFill>
                  <a:srgbClr val="FF0000"/>
                </a:solidFill>
              </a:rPr>
              <a:t>= child and family outcomes,</a:t>
            </a:r>
            <a:r>
              <a:rPr lang="en-US" baseline="0" dirty="0" smtClean="0">
                <a:solidFill>
                  <a:srgbClr val="FF0000"/>
                </a:solidFill>
              </a:rPr>
              <a:t> arrows both ways due to family influence on outcomes, but also the influence of the domains on the child/family</a:t>
            </a:r>
          </a:p>
          <a:p>
            <a:endParaRPr kumimoji="0" lang="en-US" sz="2800" b="0" i="0" u="none" strike="noStrike" kern="1200" cap="none" spc="0" normalizeH="0" baseline="0" noProof="0" dirty="0" smtClean="0">
              <a:ln>
                <a:noFill/>
              </a:ln>
              <a:solidFill>
                <a:srgbClr val="FF0000"/>
              </a:solidFill>
              <a:effectLst/>
              <a:uLnTx/>
              <a:uFillTx/>
              <a:latin typeface="+mn-lt"/>
              <a:ea typeface="+mn-ea"/>
              <a:cs typeface="+mn-cs"/>
            </a:endParaRPr>
          </a:p>
          <a:p>
            <a:r>
              <a:rPr lang="en-US" dirty="0" smtClean="0"/>
              <a:t>Measures </a:t>
            </a:r>
            <a:r>
              <a:rPr lang="en-US" baseline="0" dirty="0" smtClean="0"/>
              <a:t>– speech perception, speech production, language, academics, psychosocial and behavioral</a:t>
            </a:r>
            <a:endParaRPr lang="en-US" dirty="0"/>
          </a:p>
        </p:txBody>
      </p:sp>
      <p:sp>
        <p:nvSpPr>
          <p:cNvPr id="4" name="Slide Number Placeholder 3"/>
          <p:cNvSpPr>
            <a:spLocks noGrp="1"/>
          </p:cNvSpPr>
          <p:nvPr>
            <p:ph type="sldNum" sz="quarter" idx="10"/>
          </p:nvPr>
        </p:nvSpPr>
        <p:spPr/>
        <p:txBody>
          <a:bodyPr/>
          <a:lstStyle/>
          <a:p>
            <a:fld id="{97927105-3041-4496-BA97-D90D702E72CF}" type="slidenum">
              <a:rPr lang="en-US" smtClean="0"/>
              <a:pPr/>
              <a:t>6</a:t>
            </a:fld>
            <a:endParaRPr lang="en-US"/>
          </a:p>
        </p:txBody>
      </p:sp>
    </p:spTree>
    <p:extLst>
      <p:ext uri="{BB962C8B-B14F-4D97-AF65-F5344CB8AC3E}">
        <p14:creationId xmlns:p14="http://schemas.microsoft.com/office/powerpoint/2010/main" val="45256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171450" indent="-171450">
              <a:buFont typeface="Arial" panose="020B0604020202020204" pitchFamily="34" charset="0"/>
              <a:buChar char="•"/>
            </a:pPr>
            <a:r>
              <a:rPr lang="en-US" baseline="0" dirty="0" smtClean="0"/>
              <a:t>If we look at the historical literature on CHH, </a:t>
            </a:r>
            <a:r>
              <a:rPr lang="en-US" b="1" baseline="0" dirty="0" smtClean="0"/>
              <a:t>there is ambiguity about the level of risk that is posed by mild to severe hearing loss</a:t>
            </a:r>
          </a:p>
          <a:p>
            <a:endParaRPr lang="en-US" baseline="0" dirty="0" smtClean="0"/>
          </a:p>
          <a:p>
            <a:pPr marL="171450" indent="-171450">
              <a:buFont typeface="Arial" panose="020B0604020202020204" pitchFamily="34" charset="0"/>
              <a:buChar char="•"/>
            </a:pPr>
            <a:r>
              <a:rPr lang="en-US" baseline="0" dirty="0" smtClean="0"/>
              <a:t>Studies listed in the blue columns conclude that ANY degree (including mild) places children at risk, especially in phonology and syntax</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Studies in purple conclude that many CHH perform like hearing peers and better than children with </a:t>
            </a:r>
            <a:r>
              <a:rPr lang="en-US" dirty="0" smtClean="0"/>
              <a:t>Language Impairment </a:t>
            </a:r>
            <a:r>
              <a:rPr lang="en-US" baseline="0" dirty="0" smtClean="0"/>
              <a:t>although some individual children show impaired skills, especially in phonological processing</a:t>
            </a:r>
          </a:p>
          <a:p>
            <a:endParaRPr lang="en-US" baseline="0" dirty="0" smtClean="0"/>
          </a:p>
          <a:p>
            <a:pPr marL="171450" indent="-171450">
              <a:buFont typeface="Arial" panose="020B0604020202020204" pitchFamily="34" charset="0"/>
              <a:buChar char="•"/>
            </a:pPr>
            <a:r>
              <a:rPr lang="en-US" baseline="0" dirty="0" smtClean="0"/>
              <a:t>Notice that the n’s in these studies were small, typically involved school age children.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Also, studies did not consider the impact of hearing aids on children’s development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3DED5FC-17E9-4BBD-A8B1-A42BC9FD25E8}" type="slidenum">
              <a:rPr lang="en-US" smtClean="0"/>
              <a:t>8</a:t>
            </a:fld>
            <a:endParaRPr lang="en-US"/>
          </a:p>
        </p:txBody>
      </p:sp>
    </p:spTree>
    <p:extLst>
      <p:ext uri="{BB962C8B-B14F-4D97-AF65-F5344CB8AC3E}">
        <p14:creationId xmlns:p14="http://schemas.microsoft.com/office/powerpoint/2010/main" val="247849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0" dirty="0" smtClean="0"/>
              <a:t>We’ve talked about auditory </a:t>
            </a:r>
            <a:r>
              <a:rPr lang="en-US" b="0" baseline="0" dirty="0" smtClean="0"/>
              <a:t>access with age at identification, and HA compliance.  Another area of interest is variability in audibility (or how much of the speech spectrum is audible), and how that affects outcomes.  Although this seems obvious (children with more access to the speech spectrum will have better outcomes), it’s another area (like HA use) that has been overlooked in research studies.  Most of the focus has been on using pure tone average as a predictor of outcomes, but those studies that</a:t>
            </a:r>
            <a:r>
              <a:rPr lang="en-US" b="0" dirty="0" smtClean="0"/>
              <a:t> used</a:t>
            </a:r>
            <a:r>
              <a:rPr lang="en-US" b="0" baseline="0" dirty="0" smtClean="0"/>
              <a:t> </a:t>
            </a:r>
            <a:r>
              <a:rPr lang="en-US" b="0" dirty="0" smtClean="0"/>
              <a:t>PTA as the predictor</a:t>
            </a:r>
            <a:r>
              <a:rPr lang="en-US" b="0" baseline="0" dirty="0" smtClean="0"/>
              <a:t> with HH children are mixed – some studies have found that children with more severe losses do worse on different language measures, and other studies do not show a relationship between degree of hearing loss and outcomes.  This seems counter-intuitive – but keep in mind that these studies are looking at kids based on their unaided thresholds, which is not how they are walking around in the real world.  Comes back to cum. Aud. Exp. : how long they have had their hearing aids, how often they are wearing them, and how much speech is audible via the hearing aids.  Will focus on this audibility issue now.  </a:t>
            </a:r>
            <a:endParaRPr lang="en-US" b="0" dirty="0" smtClean="0"/>
          </a:p>
          <a:p>
            <a:endParaRPr lang="en-US" b="1" dirty="0" smtClean="0"/>
          </a:p>
          <a:p>
            <a:r>
              <a:rPr lang="en-US" b="1" dirty="0" smtClean="0"/>
              <a:t>HOW</a:t>
            </a:r>
            <a:r>
              <a:rPr lang="en-US" dirty="0" smtClean="0"/>
              <a:t> to quantify access = SII</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2595098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Define CAE. Studies in the past have generally examined the impact of hearing loss (mostly degree) on children’s outcomes…and the results are mixed.</a:t>
            </a:r>
            <a:r>
              <a:rPr lang="en-US" baseline="0" dirty="0" smtClean="0"/>
              <a:t> </a:t>
            </a:r>
            <a:r>
              <a:rPr lang="en-US" dirty="0"/>
              <a:t>However, pure tone average has had mixed results predicting variability in outcomes with some studies finding greater pure tone averages associated with poorer outcomes  (e.g. </a:t>
            </a:r>
            <a:r>
              <a:rPr lang="en-US" dirty="0" err="1"/>
              <a:t>Sininger</a:t>
            </a:r>
            <a:r>
              <a:rPr lang="en-US" dirty="0"/>
              <a:t> et al. 2010) and other studies finding no relationship (Moeller, 2000) or only a relationship with specific developmental outcomes (</a:t>
            </a:r>
            <a:r>
              <a:rPr lang="en-US" dirty="0" err="1"/>
              <a:t>Ching</a:t>
            </a:r>
            <a:r>
              <a:rPr lang="en-US" dirty="0"/>
              <a:t> et al. 2013).  Although pure tone average provides a single numerical estimate of the degree of hearing loss, pure tone average does not represent how much the child is able to hear with amplification, particularly since children with the same pure tone average may have varying degrees of aided audibility through their hearing aids depending on how closely the hearing aids are fit to prescriptive targets (</a:t>
            </a:r>
            <a:r>
              <a:rPr lang="en-US" dirty="0" err="1"/>
              <a:t>McCreery</a:t>
            </a:r>
            <a:r>
              <a:rPr lang="en-US" dirty="0"/>
              <a:t> et al. 2013). </a:t>
            </a:r>
            <a:endParaRPr lang="en-US" dirty="0" smtClean="0"/>
          </a:p>
          <a:p>
            <a:r>
              <a:rPr lang="en-US" dirty="0" smtClean="0"/>
              <a:t>We hypothesize that the presence of hearing loss has consequences for children’s cumulative auditory experience…and variations in auditory experience are expected to influence outcomes.</a:t>
            </a:r>
          </a:p>
          <a:p>
            <a:endParaRPr lang="en-US" dirty="0"/>
          </a:p>
        </p:txBody>
      </p:sp>
      <p:sp>
        <p:nvSpPr>
          <p:cNvPr id="4" name="Slide Number Placeholder 3"/>
          <p:cNvSpPr>
            <a:spLocks noGrp="1"/>
          </p:cNvSpPr>
          <p:nvPr>
            <p:ph type="sldNum" sz="quarter" idx="10"/>
          </p:nvPr>
        </p:nvSpPr>
        <p:spPr/>
        <p:txBody>
          <a:bodyPr/>
          <a:lstStyle/>
          <a:p>
            <a:fld id="{68657646-B103-4D65-8566-7A421897C77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65426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67A79C-DC2E-4781-B6E1-D1E1E5B2CE35}"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D4D3-B7DB-44DD-ADC3-6D810892549E}" type="slidenum">
              <a:rPr lang="en-US" smtClean="0"/>
              <a:t>‹#›</a:t>
            </a:fld>
            <a:endParaRPr lang="en-US"/>
          </a:p>
        </p:txBody>
      </p:sp>
    </p:spTree>
    <p:extLst>
      <p:ext uri="{BB962C8B-B14F-4D97-AF65-F5344CB8AC3E}">
        <p14:creationId xmlns:p14="http://schemas.microsoft.com/office/powerpoint/2010/main" val="282372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7A79C-DC2E-4781-B6E1-D1E1E5B2CE35}"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D4D3-B7DB-44DD-ADC3-6D810892549E}" type="slidenum">
              <a:rPr lang="en-US" smtClean="0"/>
              <a:t>‹#›</a:t>
            </a:fld>
            <a:endParaRPr lang="en-US"/>
          </a:p>
        </p:txBody>
      </p:sp>
    </p:spTree>
    <p:extLst>
      <p:ext uri="{BB962C8B-B14F-4D97-AF65-F5344CB8AC3E}">
        <p14:creationId xmlns:p14="http://schemas.microsoft.com/office/powerpoint/2010/main" val="416542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7A79C-DC2E-4781-B6E1-D1E1E5B2CE35}"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D4D3-B7DB-44DD-ADC3-6D810892549E}" type="slidenum">
              <a:rPr lang="en-US" smtClean="0"/>
              <a:t>‹#›</a:t>
            </a:fld>
            <a:endParaRPr lang="en-US"/>
          </a:p>
        </p:txBody>
      </p:sp>
    </p:spTree>
    <p:extLst>
      <p:ext uri="{BB962C8B-B14F-4D97-AF65-F5344CB8AC3E}">
        <p14:creationId xmlns:p14="http://schemas.microsoft.com/office/powerpoint/2010/main" val="691410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50000"/>
          </a:schemeClr>
        </a:solidFill>
        <a:effectLst/>
      </p:bgPr>
    </p:bg>
    <p:spTree>
      <p:nvGrpSpPr>
        <p:cNvPr id="1" name=""/>
        <p:cNvGrpSpPr/>
        <p:nvPr/>
      </p:nvGrpSpPr>
      <p:grpSpPr>
        <a:xfrm>
          <a:off x="0" y="0"/>
          <a:ext cx="0" cy="0"/>
          <a:chOff x="0" y="0"/>
          <a:chExt cx="0" cy="0"/>
        </a:xfrm>
      </p:grpSpPr>
      <p:sp>
        <p:nvSpPr>
          <p:cNvPr id="41" name="Title 7"/>
          <p:cNvSpPr>
            <a:spLocks noGrp="1"/>
          </p:cNvSpPr>
          <p:nvPr>
            <p:ph type="ctrTitle"/>
          </p:nvPr>
        </p:nvSpPr>
        <p:spPr>
          <a:xfrm>
            <a:off x="304800" y="304800"/>
            <a:ext cx="8534400" cy="2476500"/>
          </a:xfrm>
        </p:spPr>
        <p:txBody>
          <a:bodyPr anchor="ctr"/>
          <a:lstStyle>
            <a:lvl1pPr algn="ctr">
              <a:defRPr cap="all" baseline="0"/>
            </a:lvl1pPr>
          </a:lstStyle>
          <a:p>
            <a:r>
              <a:rPr kumimoji="0" lang="en-US" smtClean="0"/>
              <a:t>Click to edit Master title style</a:t>
            </a:r>
            <a:endParaRPr kumimoji="0" lang="en-US"/>
          </a:p>
        </p:txBody>
      </p:sp>
    </p:spTree>
    <p:extLst>
      <p:ext uri="{BB962C8B-B14F-4D97-AF65-F5344CB8AC3E}">
        <p14:creationId xmlns:p14="http://schemas.microsoft.com/office/powerpoint/2010/main" val="37832488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7A79C-DC2E-4781-B6E1-D1E1E5B2CE35}"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D4D3-B7DB-44DD-ADC3-6D810892549E}" type="slidenum">
              <a:rPr lang="en-US" smtClean="0"/>
              <a:t>‹#›</a:t>
            </a:fld>
            <a:endParaRPr lang="en-US"/>
          </a:p>
        </p:txBody>
      </p:sp>
    </p:spTree>
    <p:extLst>
      <p:ext uri="{BB962C8B-B14F-4D97-AF65-F5344CB8AC3E}">
        <p14:creationId xmlns:p14="http://schemas.microsoft.com/office/powerpoint/2010/main" val="169872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7A79C-DC2E-4781-B6E1-D1E1E5B2CE35}"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D4D3-B7DB-44DD-ADC3-6D810892549E}" type="slidenum">
              <a:rPr lang="en-US" smtClean="0"/>
              <a:t>‹#›</a:t>
            </a:fld>
            <a:endParaRPr lang="en-US"/>
          </a:p>
        </p:txBody>
      </p:sp>
    </p:spTree>
    <p:extLst>
      <p:ext uri="{BB962C8B-B14F-4D97-AF65-F5344CB8AC3E}">
        <p14:creationId xmlns:p14="http://schemas.microsoft.com/office/powerpoint/2010/main" val="26400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7A79C-DC2E-4781-B6E1-D1E1E5B2CE35}"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1D4D3-B7DB-44DD-ADC3-6D810892549E}" type="slidenum">
              <a:rPr lang="en-US" smtClean="0"/>
              <a:t>‹#›</a:t>
            </a:fld>
            <a:endParaRPr lang="en-US"/>
          </a:p>
        </p:txBody>
      </p:sp>
    </p:spTree>
    <p:extLst>
      <p:ext uri="{BB962C8B-B14F-4D97-AF65-F5344CB8AC3E}">
        <p14:creationId xmlns:p14="http://schemas.microsoft.com/office/powerpoint/2010/main" val="135563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7A79C-DC2E-4781-B6E1-D1E1E5B2CE35}"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1D4D3-B7DB-44DD-ADC3-6D810892549E}" type="slidenum">
              <a:rPr lang="en-US" smtClean="0"/>
              <a:t>‹#›</a:t>
            </a:fld>
            <a:endParaRPr lang="en-US"/>
          </a:p>
        </p:txBody>
      </p:sp>
    </p:spTree>
    <p:extLst>
      <p:ext uri="{BB962C8B-B14F-4D97-AF65-F5344CB8AC3E}">
        <p14:creationId xmlns:p14="http://schemas.microsoft.com/office/powerpoint/2010/main" val="312252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7A79C-DC2E-4781-B6E1-D1E1E5B2CE35}"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1D4D3-B7DB-44DD-ADC3-6D810892549E}" type="slidenum">
              <a:rPr lang="en-US" smtClean="0"/>
              <a:t>‹#›</a:t>
            </a:fld>
            <a:endParaRPr lang="en-US"/>
          </a:p>
        </p:txBody>
      </p:sp>
    </p:spTree>
    <p:extLst>
      <p:ext uri="{BB962C8B-B14F-4D97-AF65-F5344CB8AC3E}">
        <p14:creationId xmlns:p14="http://schemas.microsoft.com/office/powerpoint/2010/main" val="273281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7A79C-DC2E-4781-B6E1-D1E1E5B2CE35}"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1D4D3-B7DB-44DD-ADC3-6D810892549E}" type="slidenum">
              <a:rPr lang="en-US" smtClean="0"/>
              <a:t>‹#›</a:t>
            </a:fld>
            <a:endParaRPr lang="en-US"/>
          </a:p>
        </p:txBody>
      </p:sp>
    </p:spTree>
    <p:extLst>
      <p:ext uri="{BB962C8B-B14F-4D97-AF65-F5344CB8AC3E}">
        <p14:creationId xmlns:p14="http://schemas.microsoft.com/office/powerpoint/2010/main" val="303654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7A79C-DC2E-4781-B6E1-D1E1E5B2CE35}"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1D4D3-B7DB-44DD-ADC3-6D810892549E}" type="slidenum">
              <a:rPr lang="en-US" smtClean="0"/>
              <a:t>‹#›</a:t>
            </a:fld>
            <a:endParaRPr lang="en-US"/>
          </a:p>
        </p:txBody>
      </p:sp>
    </p:spTree>
    <p:extLst>
      <p:ext uri="{BB962C8B-B14F-4D97-AF65-F5344CB8AC3E}">
        <p14:creationId xmlns:p14="http://schemas.microsoft.com/office/powerpoint/2010/main" val="335896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7A79C-DC2E-4781-B6E1-D1E1E5B2CE35}"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1D4D3-B7DB-44DD-ADC3-6D810892549E}" type="slidenum">
              <a:rPr lang="en-US" smtClean="0"/>
              <a:t>‹#›</a:t>
            </a:fld>
            <a:endParaRPr lang="en-US"/>
          </a:p>
        </p:txBody>
      </p:sp>
    </p:spTree>
    <p:extLst>
      <p:ext uri="{BB962C8B-B14F-4D97-AF65-F5344CB8AC3E}">
        <p14:creationId xmlns:p14="http://schemas.microsoft.com/office/powerpoint/2010/main" val="332635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7A79C-DC2E-4781-B6E1-D1E1E5B2CE35}" type="datetimeFigureOut">
              <a:rPr lang="en-US" smtClean="0"/>
              <a:t>2/19/2019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1D4D3-B7DB-44DD-ADC3-6D810892549E}" type="slidenum">
              <a:rPr lang="en-US" smtClean="0"/>
              <a:t>‹#›</a:t>
            </a:fld>
            <a:endParaRPr lang="en-US"/>
          </a:p>
        </p:txBody>
      </p:sp>
    </p:spTree>
    <p:extLst>
      <p:ext uri="{BB962C8B-B14F-4D97-AF65-F5344CB8AC3E}">
        <p14:creationId xmlns:p14="http://schemas.microsoft.com/office/powerpoint/2010/main" val="3747795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ochlstudy.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50203" y="2438400"/>
            <a:ext cx="4902797" cy="282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tIns="25400" bIns="25400">
            <a:spAutoFit/>
          </a:bodyPr>
          <a:lstStyle/>
          <a:p>
            <a:pPr>
              <a:defRPr/>
            </a:pPr>
            <a:r>
              <a:rPr lang="en-US" sz="2400" dirty="0" smtClean="0">
                <a:solidFill>
                  <a:schemeClr val="tx1">
                    <a:lumMod val="85000"/>
                    <a:lumOff val="15000"/>
                  </a:schemeClr>
                </a:solidFill>
              </a:rPr>
              <a:t>Elizabeth Walker, PhD, CCC-SLP/A</a:t>
            </a:r>
          </a:p>
          <a:p>
            <a:pPr>
              <a:defRPr/>
            </a:pPr>
            <a:r>
              <a:rPr lang="en-US" sz="1800" dirty="0" smtClean="0">
                <a:solidFill>
                  <a:schemeClr val="tx1">
                    <a:lumMod val="85000"/>
                    <a:lumOff val="15000"/>
                  </a:schemeClr>
                </a:solidFill>
              </a:rPr>
              <a:t>University of Iowa, Iowa City, IA</a:t>
            </a:r>
          </a:p>
          <a:p>
            <a:pPr>
              <a:defRPr/>
            </a:pPr>
            <a:endParaRPr lang="en-US" dirty="0">
              <a:solidFill>
                <a:schemeClr val="tx1">
                  <a:lumMod val="85000"/>
                  <a:lumOff val="15000"/>
                </a:schemeClr>
              </a:solidFill>
            </a:endParaRPr>
          </a:p>
          <a:p>
            <a:pPr>
              <a:defRPr/>
            </a:pPr>
            <a:r>
              <a:rPr lang="en-US" sz="2400" dirty="0" smtClean="0">
                <a:solidFill>
                  <a:schemeClr val="tx1">
                    <a:lumMod val="85000"/>
                    <a:lumOff val="15000"/>
                  </a:schemeClr>
                </a:solidFill>
              </a:rPr>
              <a:t>Kathryn Gabel, BA</a:t>
            </a:r>
          </a:p>
          <a:p>
            <a:pPr>
              <a:defRPr/>
            </a:pPr>
            <a:r>
              <a:rPr lang="en-US" dirty="0" smtClean="0">
                <a:solidFill>
                  <a:schemeClr val="tx1">
                    <a:lumMod val="85000"/>
                    <a:lumOff val="15000"/>
                  </a:schemeClr>
                </a:solidFill>
              </a:rPr>
              <a:t>University of Iowa, Iowa City, IA</a:t>
            </a:r>
          </a:p>
          <a:p>
            <a:pPr>
              <a:defRPr/>
            </a:pPr>
            <a:endParaRPr lang="en-US" sz="1800" dirty="0">
              <a:solidFill>
                <a:schemeClr val="tx1">
                  <a:lumMod val="85000"/>
                  <a:lumOff val="15000"/>
                </a:schemeClr>
              </a:solidFill>
            </a:endParaRPr>
          </a:p>
          <a:p>
            <a:pPr>
              <a:defRPr/>
            </a:pPr>
            <a:r>
              <a:rPr lang="en-US" sz="2400" dirty="0" smtClean="0">
                <a:solidFill>
                  <a:schemeClr val="tx1">
                    <a:lumMod val="85000"/>
                    <a:lumOff val="15000"/>
                  </a:schemeClr>
                </a:solidFill>
              </a:rPr>
              <a:t>Mary Pat Moeller, PhD, CCC-A</a:t>
            </a:r>
          </a:p>
          <a:p>
            <a:pPr>
              <a:defRPr/>
            </a:pPr>
            <a:r>
              <a:rPr lang="en-US" sz="1800" dirty="0" smtClean="0">
                <a:solidFill>
                  <a:schemeClr val="tx1">
                    <a:lumMod val="85000"/>
                    <a:lumOff val="15000"/>
                  </a:schemeClr>
                </a:solidFill>
              </a:rPr>
              <a:t>Boys Town National Research Hospital, Omaha, NE</a:t>
            </a:r>
          </a:p>
          <a:p>
            <a:pPr>
              <a:defRPr/>
            </a:pPr>
            <a:endParaRPr lang="en-US" sz="1800" dirty="0">
              <a:solidFill>
                <a:schemeClr val="tx1">
                  <a:lumMod val="85000"/>
                  <a:lumOff val="15000"/>
                </a:schemeClr>
              </a:solidFill>
            </a:endParaRPr>
          </a:p>
        </p:txBody>
      </p:sp>
      <p:sp>
        <p:nvSpPr>
          <p:cNvPr id="4100" name="Text Box 4"/>
          <p:cNvSpPr txBox="1">
            <a:spLocks noChangeArrowheads="1"/>
          </p:cNvSpPr>
          <p:nvPr/>
        </p:nvSpPr>
        <p:spPr bwMode="auto">
          <a:xfrm>
            <a:off x="95250" y="76200"/>
            <a:ext cx="90487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b="1">
                <a:solidFill>
                  <a:srgbClr val="262626"/>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sz="3600" dirty="0" smtClean="0"/>
              <a:t>Narrative Skills in School-Age Children who are Hard of Hearing</a:t>
            </a:r>
            <a:endParaRPr lang="en-US" sz="3600" dirty="0"/>
          </a:p>
        </p:txBody>
      </p:sp>
      <p:pic>
        <p:nvPicPr>
          <p:cNvPr id="4102" name="Picture 6" descr="C:\Users\walkerea\Desktop\Color Transparent OCHL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873" y="1638412"/>
            <a:ext cx="3368675" cy="26765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1F71C5F4-FC49-41EC-A800-CEE5F91B9565}" type="slidenum">
              <a:rPr lang="en-US" altLang="en-US" smtClean="0"/>
              <a:pPr/>
              <a:t>1</a:t>
            </a:fld>
            <a:endParaRPr lang="en-US" altLang="en-US" dirty="0"/>
          </a:p>
        </p:txBody>
      </p:sp>
      <p:sp>
        <p:nvSpPr>
          <p:cNvPr id="13" name="Rectangle 1"/>
          <p:cNvSpPr txBox="1">
            <a:spLocks/>
          </p:cNvSpPr>
          <p:nvPr/>
        </p:nvSpPr>
        <p:spPr>
          <a:xfrm>
            <a:off x="4953000" y="4032988"/>
            <a:ext cx="4073470" cy="613341"/>
          </a:xfrm>
          <a:prstGeom prst="rect">
            <a:avLst/>
          </a:prstGeom>
        </p:spPr>
        <p:txBody>
          <a:bodyPr anchor="t">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
            </a:r>
            <a:br>
              <a:rPr lang="en-US" sz="4000" dirty="0" smtClean="0"/>
            </a:br>
            <a:r>
              <a:rPr lang="en-US" sz="4000" dirty="0" smtClean="0"/>
              <a:t/>
            </a:r>
            <a:br>
              <a:rPr lang="en-US" sz="4000" dirty="0" smtClean="0"/>
            </a:br>
            <a:r>
              <a:rPr lang="en-US" sz="6400" dirty="0" smtClean="0"/>
              <a:t>Supported by NIDCD R01 DC009560,</a:t>
            </a:r>
            <a:r>
              <a:rPr lang="en-US" sz="6400" dirty="0"/>
              <a:t> </a:t>
            </a:r>
            <a:r>
              <a:rPr lang="en-US" sz="6400" dirty="0" smtClean="0"/>
              <a:t>R01 </a:t>
            </a:r>
            <a:r>
              <a:rPr lang="en-US" sz="6400" dirty="0"/>
              <a:t>DC013591</a:t>
            </a:r>
            <a:r>
              <a:rPr lang="en-US" sz="1800" dirty="0" smtClean="0"/>
              <a:t/>
            </a:r>
            <a:br>
              <a:rPr lang="en-US" sz="1800" dirty="0" smtClean="0"/>
            </a:br>
            <a:r>
              <a:rPr lang="en-US" sz="4000" dirty="0" smtClean="0"/>
              <a:t/>
            </a:r>
            <a:br>
              <a:rPr lang="en-US" sz="4000" dirty="0" smtClean="0"/>
            </a:br>
            <a:endParaRPr lang="en-US" sz="4000" dirty="0"/>
          </a:p>
        </p:txBody>
      </p:sp>
      <p:sp>
        <p:nvSpPr>
          <p:cNvPr id="12" name="TextBox 11"/>
          <p:cNvSpPr txBox="1"/>
          <p:nvPr/>
        </p:nvSpPr>
        <p:spPr>
          <a:xfrm>
            <a:off x="762000" y="5411602"/>
            <a:ext cx="7315200" cy="1292662"/>
          </a:xfrm>
          <a:prstGeom prst="rect">
            <a:avLst/>
          </a:prstGeom>
          <a:noFill/>
        </p:spPr>
        <p:txBody>
          <a:bodyPr wrap="square" rtlCol="0">
            <a:spAutoFit/>
          </a:bodyPr>
          <a:lstStyle/>
          <a:p>
            <a:pPr algn="ctr"/>
            <a:endParaRPr lang="en-US" sz="3000" b="1" cap="small" dirty="0">
              <a:solidFill>
                <a:schemeClr val="accent4">
                  <a:lumMod val="50000"/>
                </a:schemeClr>
              </a:solidFill>
              <a:latin typeface="+mj-lt"/>
              <a:ea typeface="+mj-ea"/>
              <a:cs typeface="+mj-cs"/>
            </a:endParaRPr>
          </a:p>
          <a:p>
            <a:pPr algn="ctr"/>
            <a:r>
              <a:rPr lang="en-US" sz="2400" cap="small" dirty="0" smtClean="0">
                <a:solidFill>
                  <a:schemeClr val="accent4">
                    <a:lumMod val="50000"/>
                  </a:schemeClr>
                </a:solidFill>
                <a:latin typeface="+mj-lt"/>
                <a:ea typeface="+mj-ea"/>
                <a:cs typeface="+mj-cs"/>
              </a:rPr>
              <a:t>Early Hearing Detection and Intervention Annual Meeting</a:t>
            </a:r>
          </a:p>
          <a:p>
            <a:pPr algn="ctr"/>
            <a:r>
              <a:rPr lang="en-US" sz="2400" cap="small" dirty="0" smtClean="0">
                <a:solidFill>
                  <a:schemeClr val="accent4">
                    <a:lumMod val="50000"/>
                  </a:schemeClr>
                </a:solidFill>
                <a:latin typeface="+mj-lt"/>
                <a:ea typeface="+mj-ea"/>
                <a:cs typeface="+mj-cs"/>
              </a:rPr>
              <a:t>March 5, 2019</a:t>
            </a:r>
            <a:endParaRPr lang="en-US" sz="2400" cap="small" dirty="0">
              <a:solidFill>
                <a:schemeClr val="accent4">
                  <a:lumMod val="50000"/>
                </a:schemeClr>
              </a:solidFill>
              <a:latin typeface="+mj-lt"/>
              <a:ea typeface="+mj-ea"/>
              <a:cs typeface="+mj-cs"/>
            </a:endParaRPr>
          </a:p>
        </p:txBody>
      </p:sp>
    </p:spTree>
    <p:extLst>
      <p:ext uri="{BB962C8B-B14F-4D97-AF65-F5344CB8AC3E}">
        <p14:creationId xmlns:p14="http://schemas.microsoft.com/office/powerpoint/2010/main" val="81132585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1" y="3429000"/>
            <a:ext cx="1771649"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FFFFFF"/>
                </a:solidFill>
              </a:rPr>
              <a:t>Degree of HL</a:t>
            </a:r>
          </a:p>
          <a:p>
            <a:pPr algn="ctr"/>
            <a:r>
              <a:rPr lang="en-US" sz="1500" dirty="0">
                <a:solidFill>
                  <a:srgbClr val="FFFFFF"/>
                </a:solidFill>
              </a:rPr>
              <a:t>(PTA)</a:t>
            </a:r>
          </a:p>
        </p:txBody>
      </p:sp>
      <p:sp>
        <p:nvSpPr>
          <p:cNvPr id="5" name="Flowchart: Extract 4"/>
          <p:cNvSpPr/>
          <p:nvPr/>
        </p:nvSpPr>
        <p:spPr>
          <a:xfrm>
            <a:off x="5886450" y="3257550"/>
            <a:ext cx="2420423" cy="12001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FFFFFF"/>
                </a:solidFill>
              </a:rPr>
              <a:t>Outcomes</a:t>
            </a:r>
          </a:p>
        </p:txBody>
      </p:sp>
      <p:cxnSp>
        <p:nvCxnSpPr>
          <p:cNvPr id="7" name="Straight Arrow Connector 6"/>
          <p:cNvCxnSpPr/>
          <p:nvPr/>
        </p:nvCxnSpPr>
        <p:spPr>
          <a:xfrm>
            <a:off x="2857500" y="3886200"/>
            <a:ext cx="3371850" cy="0"/>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486149" y="3228975"/>
            <a:ext cx="2228849" cy="131445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rgbClr val="FFFFFF"/>
                </a:solidFill>
              </a:rPr>
              <a:t>Aided </a:t>
            </a:r>
            <a:r>
              <a:rPr lang="en-US" sz="1500" dirty="0" smtClean="0">
                <a:solidFill>
                  <a:srgbClr val="FFFFFF"/>
                </a:solidFill>
              </a:rPr>
              <a:t>Audibility</a:t>
            </a:r>
          </a:p>
          <a:p>
            <a:pPr algn="ctr"/>
            <a:r>
              <a:rPr lang="en-US" sz="1500" dirty="0" smtClean="0">
                <a:solidFill>
                  <a:srgbClr val="FFFFFF"/>
                </a:solidFill>
              </a:rPr>
              <a:t>Hearing Aid Use</a:t>
            </a:r>
            <a:endParaRPr lang="en-US" sz="1500" dirty="0" smtClean="0">
              <a:solidFill>
                <a:srgbClr val="FFFFFF"/>
              </a:solidFill>
            </a:endParaRPr>
          </a:p>
        </p:txBody>
      </p:sp>
      <p:cxnSp>
        <p:nvCxnSpPr>
          <p:cNvPr id="14" name="Straight Arrow Connector 13"/>
          <p:cNvCxnSpPr/>
          <p:nvPr/>
        </p:nvCxnSpPr>
        <p:spPr>
          <a:xfrm>
            <a:off x="2800350" y="3886200"/>
            <a:ext cx="685800" cy="0"/>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p:cNvCxnSpPr>
          <p:nvPr/>
        </p:nvCxnSpPr>
        <p:spPr>
          <a:xfrm>
            <a:off x="5714998" y="3886200"/>
            <a:ext cx="514352" cy="0"/>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rot="16200000">
            <a:off x="4357687" y="3825291"/>
            <a:ext cx="314326" cy="1885950"/>
          </a:xfrm>
          <a:prstGeom prst="leftBrace">
            <a:avLst>
              <a:gd name="adj1" fmla="val 8333"/>
              <a:gd name="adj2" fmla="val 49515"/>
            </a:avLst>
          </a:pr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20" name="TextBox 19"/>
          <p:cNvSpPr txBox="1"/>
          <p:nvPr/>
        </p:nvSpPr>
        <p:spPr>
          <a:xfrm>
            <a:off x="1857374" y="5200650"/>
            <a:ext cx="5314950" cy="738664"/>
          </a:xfrm>
          <a:prstGeom prst="rect">
            <a:avLst/>
          </a:prstGeom>
          <a:noFill/>
        </p:spPr>
        <p:txBody>
          <a:bodyPr wrap="square" rtlCol="0">
            <a:spAutoFit/>
          </a:bodyPr>
          <a:lstStyle/>
          <a:p>
            <a:pPr algn="ctr"/>
            <a:r>
              <a:rPr lang="en-US" sz="2100" b="1" dirty="0">
                <a:solidFill>
                  <a:schemeClr val="accent5"/>
                </a:solidFill>
              </a:rPr>
              <a:t>Factors that </a:t>
            </a:r>
            <a:r>
              <a:rPr lang="en-US" sz="2100" b="1" dirty="0" smtClean="0">
                <a:solidFill>
                  <a:schemeClr val="accent5"/>
                </a:solidFill>
              </a:rPr>
              <a:t>moderate relationship </a:t>
            </a:r>
            <a:r>
              <a:rPr lang="en-US" sz="2100" b="1" dirty="0">
                <a:solidFill>
                  <a:schemeClr val="accent5"/>
                </a:solidFill>
              </a:rPr>
              <a:t>between PTA and outcomes.</a:t>
            </a:r>
          </a:p>
        </p:txBody>
      </p:sp>
      <p:sp>
        <p:nvSpPr>
          <p:cNvPr id="11" name="Rounded Rectangle 10"/>
          <p:cNvSpPr/>
          <p:nvPr/>
        </p:nvSpPr>
        <p:spPr>
          <a:xfrm>
            <a:off x="2096036" y="2286000"/>
            <a:ext cx="2075914" cy="628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a:solidFill>
                  <a:srgbClr val="FFFFFF"/>
                </a:solidFill>
              </a:rPr>
              <a:t>Audiological</a:t>
            </a:r>
            <a:r>
              <a:rPr lang="en-US" sz="1500" dirty="0">
                <a:solidFill>
                  <a:srgbClr val="FFFFFF"/>
                </a:solidFill>
              </a:rPr>
              <a:t> Intervention</a:t>
            </a:r>
          </a:p>
        </p:txBody>
      </p:sp>
      <p:cxnSp>
        <p:nvCxnSpPr>
          <p:cNvPr id="12" name="Straight Arrow Connector 11"/>
          <p:cNvCxnSpPr/>
          <p:nvPr/>
        </p:nvCxnSpPr>
        <p:spPr>
          <a:xfrm>
            <a:off x="3143250" y="2914650"/>
            <a:ext cx="0" cy="857250"/>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250962"/>
            <a:ext cx="8783392" cy="1083366"/>
          </a:xfrm>
        </p:spPr>
        <p:txBody>
          <a:bodyPr>
            <a:normAutofit fontScale="90000"/>
          </a:bodyPr>
          <a:lstStyle/>
          <a:p>
            <a:r>
              <a:rPr lang="en-US" dirty="0" smtClean="0"/>
              <a:t>OCHL outcomes model: cumulative </a:t>
            </a:r>
            <a:r>
              <a:rPr lang="en-US" dirty="0" smtClean="0"/>
              <a:t>auditory </a:t>
            </a:r>
            <a:r>
              <a:rPr lang="en-US" dirty="0" smtClean="0"/>
              <a:t>experience hypothesis</a:t>
            </a:r>
            <a:endParaRPr lang="en-US" dirty="0"/>
          </a:p>
        </p:txBody>
      </p:sp>
    </p:spTree>
    <p:extLst>
      <p:ext uri="{BB962C8B-B14F-4D97-AF65-F5344CB8AC3E}">
        <p14:creationId xmlns:p14="http://schemas.microsoft.com/office/powerpoint/2010/main" val="2033466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0161" y="3199158"/>
            <a:ext cx="18288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Cumulative auditory experience</a:t>
            </a:r>
            <a:endParaRPr lang="en-US" sz="2000" dirty="0"/>
          </a:p>
        </p:txBody>
      </p:sp>
      <p:sp>
        <p:nvSpPr>
          <p:cNvPr id="5" name="Flowchart: Extract 4"/>
          <p:cNvSpPr/>
          <p:nvPr/>
        </p:nvSpPr>
        <p:spPr>
          <a:xfrm>
            <a:off x="6324600" y="3200400"/>
            <a:ext cx="2590800" cy="1600200"/>
          </a:xfrm>
          <a:prstGeom prst="flowChartExtra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Outcomes</a:t>
            </a:r>
            <a:endParaRPr lang="en-US" sz="2000" dirty="0"/>
          </a:p>
        </p:txBody>
      </p:sp>
      <p:cxnSp>
        <p:nvCxnSpPr>
          <p:cNvPr id="6" name="Straight Arrow Connector 5"/>
          <p:cNvCxnSpPr/>
          <p:nvPr/>
        </p:nvCxnSpPr>
        <p:spPr>
          <a:xfrm>
            <a:off x="4038600" y="5905500"/>
            <a:ext cx="838200" cy="0"/>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38600" y="2324100"/>
            <a:ext cx="762000" cy="0"/>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1" name="Group 1"/>
          <p:cNvGrpSpPr>
            <a:grpSpLocks/>
          </p:cNvGrpSpPr>
          <p:nvPr/>
        </p:nvGrpSpPr>
        <p:grpSpPr bwMode="auto">
          <a:xfrm>
            <a:off x="6704206" y="3360209"/>
            <a:ext cx="2057400" cy="1676400"/>
            <a:chOff x="3429000" y="1591470"/>
            <a:chExt cx="4308503" cy="4056060"/>
          </a:xfrm>
        </p:grpSpPr>
        <p:sp>
          <p:nvSpPr>
            <p:cNvPr id="12" name="_s1028"/>
            <p:cNvSpPr>
              <a:spLocks noChangeArrowheads="1" noTextEdit="1"/>
            </p:cNvSpPr>
            <p:nvPr/>
          </p:nvSpPr>
          <p:spPr bwMode="auto">
            <a:xfrm>
              <a:off x="3429000" y="1591470"/>
              <a:ext cx="2590800" cy="2447130"/>
            </a:xfrm>
            <a:prstGeom prst="ellipse">
              <a:avLst/>
            </a:prstGeom>
            <a:solidFill>
              <a:srgbClr val="FF0000">
                <a:alpha val="50195"/>
              </a:srgbClr>
            </a:solidFill>
            <a:ln w="4669">
              <a:solidFill>
                <a:srgbClr val="FF0000"/>
              </a:solidFill>
              <a:round/>
              <a:headEnd/>
              <a:tailEnd/>
            </a:ln>
          </p:spPr>
          <p:txBody>
            <a:bodyPr anchor="ctr"/>
            <a:lstStyle/>
            <a:p>
              <a:endParaRPr lang="en-US" dirty="0"/>
            </a:p>
          </p:txBody>
        </p:sp>
        <p:sp>
          <p:nvSpPr>
            <p:cNvPr id="13" name="Text Box 14"/>
            <p:cNvSpPr txBox="1">
              <a:spLocks noChangeArrowheads="1"/>
            </p:cNvSpPr>
            <p:nvPr/>
          </p:nvSpPr>
          <p:spPr bwMode="auto">
            <a:xfrm>
              <a:off x="3514443" y="2213700"/>
              <a:ext cx="1906313" cy="2145788"/>
            </a:xfrm>
            <a:prstGeom prst="rect">
              <a:avLst/>
            </a:prstGeom>
            <a:noFill/>
            <a:ln w="9525">
              <a:noFill/>
              <a:miter lim="800000"/>
              <a:headEnd/>
              <a:tailEnd/>
            </a:ln>
          </p:spPr>
          <p:txBody>
            <a:bodyPr anchor="ctr">
              <a:spAutoFit/>
            </a:bodyPr>
            <a:lstStyle/>
            <a:p>
              <a:pPr algn="ctr"/>
              <a:r>
                <a:rPr lang="en-US" sz="2000" b="1" dirty="0">
                  <a:latin typeface="Franklin Gothic Book" pitchFamily="34" charset="0"/>
                </a:rPr>
                <a:t>Form</a:t>
              </a:r>
              <a:endParaRPr lang="en-US" sz="4400" b="1" dirty="0">
                <a:latin typeface="Franklin Gothic Book" pitchFamily="34" charset="0"/>
              </a:endParaRPr>
            </a:p>
            <a:p>
              <a:pPr algn="ctr"/>
              <a:endParaRPr lang="en-US" sz="4400" i="1" dirty="0">
                <a:latin typeface="Franklin Gothic Book" pitchFamily="34" charset="0"/>
              </a:endParaRPr>
            </a:p>
          </p:txBody>
        </p:sp>
        <p:sp>
          <p:nvSpPr>
            <p:cNvPr id="15" name="_s1028"/>
            <p:cNvSpPr>
              <a:spLocks noChangeArrowheads="1" noTextEdit="1"/>
            </p:cNvSpPr>
            <p:nvPr/>
          </p:nvSpPr>
          <p:spPr bwMode="auto">
            <a:xfrm>
              <a:off x="5146703" y="1591470"/>
              <a:ext cx="2590800" cy="2447130"/>
            </a:xfrm>
            <a:prstGeom prst="ellipse">
              <a:avLst/>
            </a:prstGeom>
            <a:solidFill>
              <a:schemeClr val="tx2">
                <a:alpha val="50195"/>
              </a:schemeClr>
            </a:solidFill>
            <a:ln w="4669">
              <a:solidFill>
                <a:schemeClr val="tx2"/>
              </a:solidFill>
              <a:round/>
              <a:headEnd/>
              <a:tailEnd/>
            </a:ln>
          </p:spPr>
          <p:txBody>
            <a:bodyPr anchor="ctr"/>
            <a:lstStyle/>
            <a:p>
              <a:endParaRPr lang="en-US" dirty="0"/>
            </a:p>
          </p:txBody>
        </p:sp>
        <p:sp>
          <p:nvSpPr>
            <p:cNvPr id="16" name="_s1028"/>
            <p:cNvSpPr>
              <a:spLocks noChangeArrowheads="1" noTextEdit="1"/>
            </p:cNvSpPr>
            <p:nvPr/>
          </p:nvSpPr>
          <p:spPr bwMode="auto">
            <a:xfrm>
              <a:off x="4343406" y="3200236"/>
              <a:ext cx="2590817" cy="2447294"/>
            </a:xfrm>
            <a:prstGeom prst="ellipse">
              <a:avLst/>
            </a:prstGeom>
            <a:solidFill>
              <a:schemeClr val="accent4">
                <a:alpha val="50000"/>
              </a:schemeClr>
            </a:solidFill>
            <a:ln w="4669">
              <a:solidFill>
                <a:schemeClr val="accent4"/>
              </a:solidFill>
              <a:round/>
              <a:headEnd/>
              <a:tailEnd/>
            </a:ln>
          </p:spPr>
          <p:txBody>
            <a:bodyPr anchor="ctr"/>
            <a:lstStyle/>
            <a:p>
              <a:pPr algn="ctr" fontAlgn="auto">
                <a:spcBef>
                  <a:spcPts val="0"/>
                </a:spcBef>
                <a:spcAft>
                  <a:spcPts val="0"/>
                </a:spcAft>
                <a:defRPr/>
              </a:pPr>
              <a:endParaRPr lang="en-US" dirty="0">
                <a:latin typeface="+mn-lt"/>
              </a:endParaRPr>
            </a:p>
          </p:txBody>
        </p:sp>
      </p:grpSp>
      <p:sp>
        <p:nvSpPr>
          <p:cNvPr id="18" name="Text Box 14"/>
          <p:cNvSpPr txBox="1">
            <a:spLocks noChangeArrowheads="1"/>
          </p:cNvSpPr>
          <p:nvPr/>
        </p:nvSpPr>
        <p:spPr bwMode="auto">
          <a:xfrm>
            <a:off x="7800276" y="3200400"/>
            <a:ext cx="1074541" cy="1384995"/>
          </a:xfrm>
          <a:prstGeom prst="rect">
            <a:avLst/>
          </a:prstGeom>
          <a:noFill/>
          <a:ln w="9525">
            <a:noFill/>
            <a:miter lim="800000"/>
            <a:headEnd/>
            <a:tailEnd/>
          </a:ln>
        </p:spPr>
        <p:txBody>
          <a:bodyPr anchor="ctr">
            <a:spAutoFit/>
          </a:bodyPr>
          <a:lstStyle/>
          <a:p>
            <a:pPr algn="ctr"/>
            <a:endParaRPr lang="en-US" sz="2000" b="1" dirty="0" smtClean="0">
              <a:latin typeface="Franklin Gothic Book" pitchFamily="34" charset="0"/>
            </a:endParaRPr>
          </a:p>
          <a:p>
            <a:pPr algn="ctr"/>
            <a:r>
              <a:rPr lang="en-US" sz="2000" b="1" dirty="0" smtClean="0">
                <a:latin typeface="Franklin Gothic Book" pitchFamily="34" charset="0"/>
              </a:rPr>
              <a:t>Content</a:t>
            </a:r>
            <a:endParaRPr lang="en-US" sz="4400" b="1" dirty="0">
              <a:latin typeface="Franklin Gothic Book" pitchFamily="34" charset="0"/>
            </a:endParaRPr>
          </a:p>
          <a:p>
            <a:pPr algn="ctr"/>
            <a:endParaRPr lang="en-US" sz="4400" i="1" dirty="0">
              <a:latin typeface="Franklin Gothic Book" pitchFamily="34" charset="0"/>
            </a:endParaRPr>
          </a:p>
        </p:txBody>
      </p:sp>
      <p:sp>
        <p:nvSpPr>
          <p:cNvPr id="19" name="Text Box 14"/>
          <p:cNvSpPr txBox="1">
            <a:spLocks noChangeArrowheads="1"/>
          </p:cNvSpPr>
          <p:nvPr/>
        </p:nvSpPr>
        <p:spPr bwMode="auto">
          <a:xfrm>
            <a:off x="7171279" y="4000500"/>
            <a:ext cx="1074541" cy="1384995"/>
          </a:xfrm>
          <a:prstGeom prst="rect">
            <a:avLst/>
          </a:prstGeom>
          <a:noFill/>
          <a:ln w="9525">
            <a:noFill/>
            <a:miter lim="800000"/>
            <a:headEnd/>
            <a:tailEnd/>
          </a:ln>
        </p:spPr>
        <p:txBody>
          <a:bodyPr anchor="ctr">
            <a:spAutoFit/>
          </a:bodyPr>
          <a:lstStyle/>
          <a:p>
            <a:pPr algn="ctr"/>
            <a:endParaRPr lang="en-US" sz="2000" b="1" dirty="0" smtClean="0">
              <a:latin typeface="Franklin Gothic Book" pitchFamily="34" charset="0"/>
            </a:endParaRPr>
          </a:p>
          <a:p>
            <a:pPr algn="ctr"/>
            <a:r>
              <a:rPr lang="en-US" sz="2000" b="1" dirty="0" smtClean="0">
                <a:latin typeface="Franklin Gothic Book" pitchFamily="34" charset="0"/>
              </a:rPr>
              <a:t>Use</a:t>
            </a:r>
            <a:endParaRPr lang="en-US" sz="4400" b="1" dirty="0">
              <a:latin typeface="Franklin Gothic Book" pitchFamily="34" charset="0"/>
            </a:endParaRPr>
          </a:p>
          <a:p>
            <a:pPr algn="ctr"/>
            <a:endParaRPr lang="en-US" sz="4400" i="1" dirty="0">
              <a:latin typeface="Franklin Gothic Book" pitchFamily="34" charset="0"/>
            </a:endParaRPr>
          </a:p>
        </p:txBody>
      </p:sp>
      <p:sp>
        <p:nvSpPr>
          <p:cNvPr id="7" name="Rounded Rectangle 6"/>
          <p:cNvSpPr/>
          <p:nvPr/>
        </p:nvSpPr>
        <p:spPr>
          <a:xfrm>
            <a:off x="5088833" y="5486400"/>
            <a:ext cx="2321617" cy="1066800"/>
          </a:xfrm>
          <a:prstGeom prst="round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Limited perceptual salience + input frequency</a:t>
            </a:r>
            <a:endParaRPr lang="en-US" dirty="0"/>
          </a:p>
        </p:txBody>
      </p:sp>
      <p:cxnSp>
        <p:nvCxnSpPr>
          <p:cNvPr id="9" name="Straight Connector 8"/>
          <p:cNvCxnSpPr/>
          <p:nvPr/>
        </p:nvCxnSpPr>
        <p:spPr>
          <a:xfrm flipH="1">
            <a:off x="6400800" y="4152900"/>
            <a:ext cx="533400" cy="11049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57500" y="3886200"/>
            <a:ext cx="3371850" cy="0"/>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91425" y="1615544"/>
            <a:ext cx="8783392" cy="628651"/>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8" name="Title 7"/>
          <p:cNvSpPr>
            <a:spLocks noGrp="1"/>
          </p:cNvSpPr>
          <p:nvPr>
            <p:ph type="title"/>
          </p:nvPr>
        </p:nvSpPr>
        <p:spPr>
          <a:xfrm>
            <a:off x="428625" y="550598"/>
            <a:ext cx="8229600" cy="1143000"/>
          </a:xfrm>
        </p:spPr>
        <p:txBody>
          <a:bodyPr>
            <a:normAutofit fontScale="90000"/>
          </a:bodyPr>
          <a:lstStyle/>
          <a:p>
            <a:r>
              <a:rPr lang="en-US" dirty="0"/>
              <a:t/>
            </a:r>
            <a:br>
              <a:rPr lang="en-US" dirty="0"/>
            </a:br>
            <a:endParaRPr lang="en-US" dirty="0"/>
          </a:p>
        </p:txBody>
      </p:sp>
      <p:sp>
        <p:nvSpPr>
          <p:cNvPr id="23" name="Title 1"/>
          <p:cNvSpPr txBox="1">
            <a:spLocks/>
          </p:cNvSpPr>
          <p:nvPr/>
        </p:nvSpPr>
        <p:spPr>
          <a:xfrm>
            <a:off x="135007" y="342899"/>
            <a:ext cx="8972550" cy="1848575"/>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prstClr val="black"/>
                </a:solidFill>
              </a:rPr>
              <a:t>Hypothesis #2: Children who are hard of hearing will experience more difficulty in aspects of morphology, especially high-frequency, low-intensity morphemes</a:t>
            </a:r>
            <a:endParaRPr lang="en-US" dirty="0" smtClean="0"/>
          </a:p>
        </p:txBody>
      </p:sp>
    </p:spTree>
    <p:extLst>
      <p:ext uri="{BB962C8B-B14F-4D97-AF65-F5344CB8AC3E}">
        <p14:creationId xmlns:p14="http://schemas.microsoft.com/office/powerpoint/2010/main" val="2825769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18" grpId="1"/>
      <p:bldP spid="19" grpId="0"/>
      <p:bldP spid="19" grpId="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AD93096-5B34-4342-9326-69289CEAE4C2}" type="slidenum">
              <a:rPr lang="en-US" smtClean="0"/>
              <a:pPr/>
              <a:t>12</a:t>
            </a:fld>
            <a:endParaRPr lang="en-US" dirty="0"/>
          </a:p>
        </p:txBody>
      </p:sp>
      <p:sp>
        <p:nvSpPr>
          <p:cNvPr id="4" name="Content Placeholder 3"/>
          <p:cNvSpPr>
            <a:spLocks noGrp="1"/>
          </p:cNvSpPr>
          <p:nvPr>
            <p:ph sz="quarter" idx="1"/>
          </p:nvPr>
        </p:nvSpPr>
        <p:spPr>
          <a:xfrm>
            <a:off x="457200" y="2133600"/>
            <a:ext cx="8229600" cy="3992563"/>
          </a:xfrm>
        </p:spPr>
        <p:txBody>
          <a:bodyPr>
            <a:normAutofit/>
          </a:bodyPr>
          <a:lstStyle/>
          <a:p>
            <a:pPr marL="457200" lvl="1" indent="0">
              <a:buNone/>
            </a:pPr>
            <a:r>
              <a:rPr lang="en-US" dirty="0" smtClean="0"/>
              <a:t>Bound morphemes</a:t>
            </a:r>
            <a:r>
              <a:rPr lang="en-US" dirty="0"/>
              <a:t>, </a:t>
            </a:r>
            <a:r>
              <a:rPr lang="en-US" dirty="0" smtClean="0"/>
              <a:t>especially in verbs, are less salient and</a:t>
            </a:r>
            <a:r>
              <a:rPr lang="en-US" sz="1800" dirty="0" smtClean="0"/>
              <a:t> </a:t>
            </a:r>
            <a:r>
              <a:rPr lang="en-US" dirty="0"/>
              <a:t>l</a:t>
            </a:r>
            <a:r>
              <a:rPr lang="en-US" dirty="0" smtClean="0"/>
              <a:t>ess </a:t>
            </a:r>
            <a:r>
              <a:rPr lang="en-US" dirty="0"/>
              <a:t>frequent in the input </a:t>
            </a:r>
          </a:p>
          <a:p>
            <a:pPr lvl="2">
              <a:buFont typeface="Arial" pitchFamily="34" charset="0"/>
              <a:buChar char="•"/>
            </a:pPr>
            <a:r>
              <a:rPr lang="en-US" dirty="0"/>
              <a:t>Typically sentence medial  (He need</a:t>
            </a:r>
            <a:r>
              <a:rPr lang="en-US" b="1" i="1" dirty="0"/>
              <a:t>s</a:t>
            </a:r>
            <a:r>
              <a:rPr lang="en-US" dirty="0"/>
              <a:t> to find…)</a:t>
            </a:r>
          </a:p>
          <a:p>
            <a:pPr lvl="2">
              <a:buFont typeface="Arial" pitchFamily="34" charset="0"/>
              <a:buChar char="•"/>
            </a:pPr>
            <a:r>
              <a:rPr lang="en-US" dirty="0"/>
              <a:t>Often involve fricatives in English</a:t>
            </a:r>
          </a:p>
          <a:p>
            <a:pPr lvl="2">
              <a:buFont typeface="Arial" pitchFamily="34" charset="0"/>
              <a:buChar char="•"/>
            </a:pPr>
            <a:r>
              <a:rPr lang="en-US" dirty="0"/>
              <a:t>Complex phonetic contexts (It’s, Greg’s calling</a:t>
            </a:r>
            <a:r>
              <a:rPr lang="en-US" dirty="0" smtClean="0"/>
              <a:t>…)</a:t>
            </a:r>
            <a:endParaRPr lang="en-US" dirty="0"/>
          </a:p>
        </p:txBody>
      </p:sp>
      <p:sp>
        <p:nvSpPr>
          <p:cNvPr id="5" name="Title 4"/>
          <p:cNvSpPr>
            <a:spLocks noGrp="1"/>
          </p:cNvSpPr>
          <p:nvPr>
            <p:ph type="title"/>
          </p:nvPr>
        </p:nvSpPr>
        <p:spPr>
          <a:xfrm>
            <a:off x="457200" y="760413"/>
            <a:ext cx="8229600" cy="1143000"/>
          </a:xfrm>
        </p:spPr>
        <p:txBody>
          <a:bodyPr>
            <a:normAutofit fontScale="90000"/>
          </a:bodyPr>
          <a:lstStyle/>
          <a:p>
            <a:pPr algn="l"/>
            <a:r>
              <a:rPr lang="en-US" sz="4000" dirty="0" smtClean="0"/>
              <a:t>Hearing loss </a:t>
            </a:r>
            <a:r>
              <a:rPr lang="en-US" sz="4000" dirty="0" smtClean="0"/>
              <a:t>affects </a:t>
            </a:r>
            <a:r>
              <a:rPr lang="en-US" sz="4000" dirty="0" smtClean="0"/>
              <a:t>processing </a:t>
            </a:r>
            <a:r>
              <a:rPr lang="en-US" sz="4000" dirty="0"/>
              <a:t>of subtle acoustic </a:t>
            </a:r>
            <a:r>
              <a:rPr lang="en-US" sz="4000" dirty="0" smtClean="0"/>
              <a:t>cues important for </a:t>
            </a:r>
            <a:r>
              <a:rPr lang="en-US" sz="4000" dirty="0" err="1" smtClean="0"/>
              <a:t>morphosyntax</a:t>
            </a:r>
            <a:r>
              <a:rPr lang="en-US" dirty="0"/>
              <a:t/>
            </a:r>
            <a:br>
              <a:rPr lang="en-US" dirty="0"/>
            </a:br>
            <a:endParaRPr lang="en-US" dirty="0"/>
          </a:p>
        </p:txBody>
      </p:sp>
    </p:spTree>
    <p:extLst>
      <p:ext uri="{BB962C8B-B14F-4D97-AF65-F5344CB8AC3E}">
        <p14:creationId xmlns:p14="http://schemas.microsoft.com/office/powerpoint/2010/main" val="467360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Research Q</a:t>
            </a:r>
            <a:r>
              <a:rPr lang="en-US" dirty="0" smtClean="0"/>
              <a:t>uestions and Predictions</a:t>
            </a:r>
            <a:endParaRPr lang="en-US" dirty="0"/>
          </a:p>
        </p:txBody>
      </p:sp>
      <p:graphicFrame>
        <p:nvGraphicFramePr>
          <p:cNvPr id="4" name="Diagram 3"/>
          <p:cNvGraphicFramePr/>
          <p:nvPr>
            <p:extLst>
              <p:ext uri="{D42A27DB-BD31-4B8C-83A1-F6EECF244321}">
                <p14:modId xmlns:p14="http://schemas.microsoft.com/office/powerpoint/2010/main" val="1683842244"/>
              </p:ext>
            </p:extLst>
          </p:nvPr>
        </p:nvGraphicFramePr>
        <p:xfrm>
          <a:off x="0" y="13716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0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864ED3C-9B96-4287-8837-568838D73BD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35E4B59-4FF2-47FF-9414-0FB4521EAC2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5737B43D-7031-4592-884B-D050299A12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Research Q</a:t>
            </a:r>
            <a:r>
              <a:rPr lang="en-US" dirty="0" smtClean="0"/>
              <a:t>uestions and Predictions</a:t>
            </a:r>
            <a:endParaRPr lang="en-US" dirty="0"/>
          </a:p>
        </p:txBody>
      </p:sp>
      <p:graphicFrame>
        <p:nvGraphicFramePr>
          <p:cNvPr id="4" name="Diagram 3"/>
          <p:cNvGraphicFramePr/>
          <p:nvPr>
            <p:extLst>
              <p:ext uri="{D42A27DB-BD31-4B8C-83A1-F6EECF244321}">
                <p14:modId xmlns:p14="http://schemas.microsoft.com/office/powerpoint/2010/main" val="2934309852"/>
              </p:ext>
            </p:extLst>
          </p:nvPr>
        </p:nvGraphicFramePr>
        <p:xfrm>
          <a:off x="304800" y="1371600"/>
          <a:ext cx="8153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8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6902737-EFBF-4100-9508-4FE2D73CED2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31F784C-B4C7-430B-93C4-51020D037FC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F197D899-5B0A-41BF-BA3D-EFEE1DCA44F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Research Q</a:t>
            </a:r>
            <a:r>
              <a:rPr lang="en-US" dirty="0" smtClean="0"/>
              <a:t>uestions and Predictions</a:t>
            </a:r>
            <a:endParaRPr lang="en-US" dirty="0"/>
          </a:p>
        </p:txBody>
      </p:sp>
      <p:graphicFrame>
        <p:nvGraphicFramePr>
          <p:cNvPr id="4" name="Diagram 3"/>
          <p:cNvGraphicFramePr/>
          <p:nvPr>
            <p:extLst>
              <p:ext uri="{D42A27DB-BD31-4B8C-83A1-F6EECF244321}">
                <p14:modId xmlns:p14="http://schemas.microsoft.com/office/powerpoint/2010/main" val="3307602721"/>
              </p:ext>
            </p:extLst>
          </p:nvPr>
        </p:nvGraphicFramePr>
        <p:xfrm>
          <a:off x="76200" y="1295400"/>
          <a:ext cx="8610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850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F9B261A-40BA-448B-B404-8940970806B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93BC418-58C8-44ED-A85A-16401281A30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B60937B5-B89B-4BE3-9900-70E2B823FFF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a:t>
            </a:r>
            <a:r>
              <a:rPr lang="en-US" dirty="0" smtClean="0"/>
              <a:t>study: second graders</a:t>
            </a:r>
            <a:endParaRPr lang="en-US" dirty="0"/>
          </a:p>
        </p:txBody>
      </p:sp>
      <p:sp>
        <p:nvSpPr>
          <p:cNvPr id="3" name="Content Placeholder 2"/>
          <p:cNvSpPr>
            <a:spLocks noGrp="1"/>
          </p:cNvSpPr>
          <p:nvPr>
            <p:ph idx="1"/>
          </p:nvPr>
        </p:nvSpPr>
        <p:spPr>
          <a:xfrm>
            <a:off x="228600" y="2057400"/>
            <a:ext cx="8229600" cy="4525963"/>
          </a:xfrm>
        </p:spPr>
        <p:txBody>
          <a:bodyPr>
            <a:normAutofit/>
          </a:bodyPr>
          <a:lstStyle/>
          <a:p>
            <a:r>
              <a:rPr lang="en-US" i="1" dirty="0" smtClean="0"/>
              <a:t>37 children with normal hearing </a:t>
            </a:r>
          </a:p>
          <a:p>
            <a:pPr lvl="1"/>
            <a:r>
              <a:rPr lang="en-US" dirty="0" smtClean="0"/>
              <a:t>Average age = 8.32 months (SD = .29)</a:t>
            </a:r>
          </a:p>
          <a:p>
            <a:r>
              <a:rPr lang="en-US" i="1" dirty="0" smtClean="0"/>
              <a:t>88 children who are hard of hearing </a:t>
            </a:r>
          </a:p>
          <a:p>
            <a:pPr lvl="1"/>
            <a:r>
              <a:rPr lang="en-US" dirty="0" smtClean="0"/>
              <a:t>Average age = 8.45 months (SD = .37)</a:t>
            </a:r>
            <a:endParaRPr lang="en-US" dirty="0"/>
          </a:p>
        </p:txBody>
      </p:sp>
    </p:spTree>
    <p:extLst>
      <p:ext uri="{BB962C8B-B14F-4D97-AF65-F5344CB8AC3E}">
        <p14:creationId xmlns:p14="http://schemas.microsoft.com/office/powerpoint/2010/main" val="1545480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Test of Narrative </a:t>
            </a:r>
            <a:r>
              <a:rPr lang="en-US" dirty="0" smtClean="0"/>
              <a:t>Language (Gillam &amp; Pearson, 2004)</a:t>
            </a:r>
            <a:endParaRPr lang="en-US" dirty="0"/>
          </a:p>
        </p:txBody>
      </p:sp>
      <p:pic>
        <p:nvPicPr>
          <p:cNvPr id="4" name="Picture 3" descr="29746547_1988133124549601_358616550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76591"/>
            <a:ext cx="3324673" cy="1293455"/>
          </a:xfrm>
          <a:prstGeom prst="rect">
            <a:avLst/>
          </a:prstGeom>
        </p:spPr>
      </p:pic>
      <p:sp>
        <p:nvSpPr>
          <p:cNvPr id="5" name="Rectangle 4"/>
          <p:cNvSpPr/>
          <p:nvPr/>
        </p:nvSpPr>
        <p:spPr>
          <a:xfrm>
            <a:off x="0" y="3198455"/>
            <a:ext cx="3528869" cy="707886"/>
          </a:xfrm>
          <a:prstGeom prst="rect">
            <a:avLst/>
          </a:prstGeom>
        </p:spPr>
        <p:txBody>
          <a:bodyPr wrap="square">
            <a:spAutoFit/>
          </a:bodyPr>
          <a:lstStyle/>
          <a:p>
            <a:pPr algn="ctr"/>
            <a:r>
              <a:rPr lang="en-US" sz="2000" dirty="0" smtClean="0">
                <a:latin typeface="Cambria"/>
                <a:cs typeface="Cambria"/>
              </a:rPr>
              <a:t>“McDonald’s Story”</a:t>
            </a:r>
          </a:p>
          <a:p>
            <a:pPr algn="ctr"/>
            <a:r>
              <a:rPr lang="en-US" sz="2000" dirty="0" smtClean="0">
                <a:latin typeface="Cambria"/>
                <a:cs typeface="Cambria"/>
              </a:rPr>
              <a:t>Retell with no picture support</a:t>
            </a:r>
            <a:endParaRPr lang="en-US" sz="2400" dirty="0" smtClean="0">
              <a:latin typeface="Cambria"/>
              <a:cs typeface="Cambria"/>
            </a:endParaRPr>
          </a:p>
        </p:txBody>
      </p:sp>
      <p:pic>
        <p:nvPicPr>
          <p:cNvPr id="6" name="Picture 5" descr="29680705_1988134397882807_2093472140_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423318"/>
            <a:ext cx="4834393" cy="1495322"/>
          </a:xfrm>
          <a:prstGeom prst="rect">
            <a:avLst/>
          </a:prstGeom>
        </p:spPr>
      </p:pic>
      <p:sp>
        <p:nvSpPr>
          <p:cNvPr id="7" name="Rectangle 6"/>
          <p:cNvSpPr/>
          <p:nvPr/>
        </p:nvSpPr>
        <p:spPr>
          <a:xfrm>
            <a:off x="4191000" y="4114800"/>
            <a:ext cx="4187414" cy="707886"/>
          </a:xfrm>
          <a:prstGeom prst="rect">
            <a:avLst/>
          </a:prstGeom>
        </p:spPr>
        <p:txBody>
          <a:bodyPr wrap="square">
            <a:spAutoFit/>
          </a:bodyPr>
          <a:lstStyle/>
          <a:p>
            <a:pPr algn="ctr"/>
            <a:r>
              <a:rPr lang="en-US" sz="2000" dirty="0" smtClean="0">
                <a:latin typeface="Cambria"/>
                <a:cs typeface="Cambria"/>
              </a:rPr>
              <a:t>“Late for School”</a:t>
            </a:r>
          </a:p>
          <a:p>
            <a:pPr algn="ctr"/>
            <a:r>
              <a:rPr lang="en-US" sz="2000" dirty="0">
                <a:latin typeface="Cambria"/>
                <a:cs typeface="Cambria"/>
              </a:rPr>
              <a:t>G</a:t>
            </a:r>
            <a:r>
              <a:rPr lang="en-US" sz="2000" dirty="0" smtClean="0">
                <a:latin typeface="Cambria"/>
                <a:cs typeface="Cambria"/>
              </a:rPr>
              <a:t>eneration with sequenced pictures</a:t>
            </a:r>
            <a:endParaRPr lang="en-US" sz="2400" dirty="0" smtClean="0">
              <a:latin typeface="Cambria"/>
              <a:cs typeface="Cambria"/>
            </a:endParaRPr>
          </a:p>
        </p:txBody>
      </p:sp>
      <p:pic>
        <p:nvPicPr>
          <p:cNvPr id="8" name="Picture 7" descr="alien story tnl.jpg"/>
          <p:cNvPicPr>
            <a:picLocks noChangeAspect="1"/>
          </p:cNvPicPr>
          <p:nvPr/>
        </p:nvPicPr>
        <p:blipFill rotWithShape="1">
          <a:blip r:embed="rId5">
            <a:extLst>
              <a:ext uri="{28A0092B-C50C-407E-A947-70E740481C1C}">
                <a14:useLocalDpi xmlns:a14="http://schemas.microsoft.com/office/drawing/2010/main" val="0"/>
              </a:ext>
            </a:extLst>
          </a:blip>
          <a:srcRect l="1537" t="997" r="1231" b="3597"/>
          <a:stretch/>
        </p:blipFill>
        <p:spPr>
          <a:xfrm>
            <a:off x="977582" y="4267200"/>
            <a:ext cx="2551287" cy="1776054"/>
          </a:xfrm>
          <a:prstGeom prst="rect">
            <a:avLst/>
          </a:prstGeom>
        </p:spPr>
      </p:pic>
      <p:sp>
        <p:nvSpPr>
          <p:cNvPr id="9" name="Rectangle 8"/>
          <p:cNvSpPr/>
          <p:nvPr/>
        </p:nvSpPr>
        <p:spPr>
          <a:xfrm>
            <a:off x="612505" y="6150114"/>
            <a:ext cx="3281439" cy="707886"/>
          </a:xfrm>
          <a:prstGeom prst="rect">
            <a:avLst/>
          </a:prstGeom>
        </p:spPr>
        <p:txBody>
          <a:bodyPr wrap="square">
            <a:spAutoFit/>
          </a:bodyPr>
          <a:lstStyle/>
          <a:p>
            <a:pPr algn="ctr"/>
            <a:r>
              <a:rPr lang="en-US" sz="2000" dirty="0" smtClean="0">
                <a:latin typeface="Cambria"/>
                <a:cs typeface="Cambria"/>
              </a:rPr>
              <a:t>“The Alien Story”</a:t>
            </a:r>
          </a:p>
          <a:p>
            <a:pPr algn="ctr"/>
            <a:r>
              <a:rPr lang="en-US" sz="2000" dirty="0">
                <a:latin typeface="Cambria"/>
                <a:cs typeface="Cambria"/>
              </a:rPr>
              <a:t>G</a:t>
            </a:r>
            <a:r>
              <a:rPr lang="en-US" sz="2000" dirty="0" smtClean="0">
                <a:latin typeface="Cambria"/>
                <a:cs typeface="Cambria"/>
              </a:rPr>
              <a:t>eneration with one picture</a:t>
            </a:r>
            <a:endParaRPr lang="en-US" sz="2400" dirty="0" smtClean="0">
              <a:latin typeface="Cambria"/>
              <a:cs typeface="Cambria"/>
            </a:endParaRPr>
          </a:p>
        </p:txBody>
      </p:sp>
    </p:spTree>
    <p:extLst>
      <p:ext uri="{BB962C8B-B14F-4D97-AF65-F5344CB8AC3E}">
        <p14:creationId xmlns:p14="http://schemas.microsoft.com/office/powerpoint/2010/main" val="4278028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Test of Narrative Language</a:t>
            </a:r>
            <a:endParaRPr lang="en-US" dirty="0"/>
          </a:p>
        </p:txBody>
      </p:sp>
      <p:sp>
        <p:nvSpPr>
          <p:cNvPr id="3" name="Rectangle 2"/>
          <p:cNvSpPr/>
          <p:nvPr/>
        </p:nvSpPr>
        <p:spPr>
          <a:xfrm>
            <a:off x="228600" y="1828800"/>
            <a:ext cx="8229600" cy="4401205"/>
          </a:xfrm>
          <a:prstGeom prst="rect">
            <a:avLst/>
          </a:prstGeom>
        </p:spPr>
        <p:txBody>
          <a:bodyPr wrap="square">
            <a:spAutoFit/>
          </a:bodyPr>
          <a:lstStyle/>
          <a:p>
            <a:pPr marL="342900" indent="-342900">
              <a:buFont typeface="Arial"/>
              <a:buChar char="•"/>
            </a:pPr>
            <a:r>
              <a:rPr lang="en-US" sz="2800" dirty="0">
                <a:latin typeface="+mj-lt"/>
                <a:cs typeface="Cambria"/>
              </a:rPr>
              <a:t>TNL subtests were used to assess narrative comprehension and oral narration.</a:t>
            </a:r>
          </a:p>
          <a:p>
            <a:pPr marL="342900" indent="-342900">
              <a:buFont typeface="Arial"/>
              <a:buChar char="•"/>
            </a:pPr>
            <a:r>
              <a:rPr lang="en-US" sz="2800" dirty="0">
                <a:latin typeface="+mj-lt"/>
                <a:cs typeface="Cambria"/>
              </a:rPr>
              <a:t>Oral narratives from the TNL were </a:t>
            </a:r>
            <a:r>
              <a:rPr lang="en-US" sz="2800" dirty="0" smtClean="0">
                <a:latin typeface="+mj-lt"/>
                <a:cs typeface="Cambria"/>
              </a:rPr>
              <a:t>transcribed and coded in Systematic Analysis of Language Transcripts (SALT) </a:t>
            </a:r>
            <a:r>
              <a:rPr lang="en-US" sz="2800" dirty="0">
                <a:latin typeface="+mj-lt"/>
                <a:cs typeface="Cambria"/>
              </a:rPr>
              <a:t>to analyze MLU, total number of utterances, and the percentage of omitted high-frequency morphemes. </a:t>
            </a:r>
          </a:p>
          <a:p>
            <a:pPr marL="685800" lvl="1" indent="-342900">
              <a:buFont typeface="Arial"/>
              <a:buChar char="•"/>
            </a:pPr>
            <a:r>
              <a:rPr lang="en-US" sz="2800" dirty="0">
                <a:latin typeface="+mj-lt"/>
                <a:cs typeface="Cambria"/>
              </a:rPr>
              <a:t>High-frequency morphemes included possessive </a:t>
            </a:r>
            <a:r>
              <a:rPr lang="en-US" sz="2800" i="1" dirty="0">
                <a:latin typeface="+mj-lt"/>
                <a:cs typeface="Cambria"/>
              </a:rPr>
              <a:t>-'s</a:t>
            </a:r>
            <a:r>
              <a:rPr lang="en-US" sz="2800" dirty="0">
                <a:latin typeface="+mj-lt"/>
                <a:cs typeface="Cambria"/>
              </a:rPr>
              <a:t>, third person singular </a:t>
            </a:r>
            <a:r>
              <a:rPr lang="en-US" sz="2800" i="1" dirty="0">
                <a:latin typeface="+mj-lt"/>
                <a:cs typeface="Cambria"/>
              </a:rPr>
              <a:t>-s</a:t>
            </a:r>
            <a:r>
              <a:rPr lang="en-US" sz="2800" dirty="0">
                <a:latin typeface="+mj-lt"/>
                <a:cs typeface="Cambria"/>
              </a:rPr>
              <a:t>, plural </a:t>
            </a:r>
            <a:r>
              <a:rPr lang="en-US" sz="2800" i="1" dirty="0">
                <a:latin typeface="+mj-lt"/>
                <a:cs typeface="Cambria"/>
              </a:rPr>
              <a:t>-s</a:t>
            </a:r>
            <a:r>
              <a:rPr lang="en-US" sz="2800" dirty="0">
                <a:latin typeface="+mj-lt"/>
                <a:cs typeface="Cambria"/>
              </a:rPr>
              <a:t>, regular past tense </a:t>
            </a:r>
            <a:r>
              <a:rPr lang="en-US" sz="2800" i="1" dirty="0">
                <a:latin typeface="+mj-lt"/>
                <a:cs typeface="Cambria"/>
              </a:rPr>
              <a:t>-</a:t>
            </a:r>
            <a:r>
              <a:rPr lang="en-US" sz="2800" i="1" dirty="0" err="1">
                <a:latin typeface="+mj-lt"/>
                <a:cs typeface="Cambria"/>
              </a:rPr>
              <a:t>ed</a:t>
            </a:r>
            <a:r>
              <a:rPr lang="en-US" sz="2800" dirty="0">
                <a:latin typeface="+mj-lt"/>
                <a:cs typeface="Cambria"/>
              </a:rPr>
              <a:t>, and contracted copulas/auxiliaries </a:t>
            </a:r>
            <a:r>
              <a:rPr lang="en-US" sz="2800" i="1" dirty="0">
                <a:latin typeface="+mj-lt"/>
                <a:cs typeface="Cambria"/>
              </a:rPr>
              <a:t>-’s.</a:t>
            </a:r>
            <a:endParaRPr lang="en-US" sz="2800" dirty="0">
              <a:latin typeface="+mj-lt"/>
              <a:cs typeface="Cambria"/>
            </a:endParaRPr>
          </a:p>
        </p:txBody>
      </p:sp>
    </p:spTree>
    <p:extLst>
      <p:ext uri="{BB962C8B-B14F-4D97-AF65-F5344CB8AC3E}">
        <p14:creationId xmlns:p14="http://schemas.microsoft.com/office/powerpoint/2010/main" val="2090651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71"/>
            <a:ext cx="8229600" cy="1143000"/>
          </a:xfrm>
        </p:spPr>
        <p:txBody>
          <a:bodyPr>
            <a:normAutofit fontScale="90000"/>
          </a:bodyPr>
          <a:lstStyle/>
          <a:p>
            <a:r>
              <a:rPr lang="en-US" dirty="0" smtClean="0"/>
              <a:t>Results:  Narrative Comprehension and Production by Hearing Status</a:t>
            </a:r>
            <a:endParaRPr lang="en-US" dirty="0"/>
          </a:p>
        </p:txBody>
      </p:sp>
      <p:grpSp>
        <p:nvGrpSpPr>
          <p:cNvPr id="8" name="Group 7"/>
          <p:cNvGrpSpPr>
            <a:grpSpLocks noChangeAspect="1"/>
          </p:cNvGrpSpPr>
          <p:nvPr/>
        </p:nvGrpSpPr>
        <p:grpSpPr>
          <a:xfrm>
            <a:off x="-23191" y="1600200"/>
            <a:ext cx="6224926" cy="4770929"/>
            <a:chOff x="16041516" y="12363162"/>
            <a:chExt cx="5215651" cy="3997397"/>
          </a:xfrm>
        </p:grpSpPr>
        <p:pic>
          <p:nvPicPr>
            <p:cNvPr id="9" name="Picture 8" descr="TNL Scaled Scores.eps"/>
            <p:cNvPicPr>
              <a:picLocks noChangeAspect="1"/>
            </p:cNvPicPr>
            <p:nvPr/>
          </p:nvPicPr>
          <p:blipFill rotWithShape="1">
            <a:blip r:embed="rId3">
              <a:extLst>
                <a:ext uri="{28A0092B-C50C-407E-A947-70E740481C1C}">
                  <a14:useLocalDpi xmlns:a14="http://schemas.microsoft.com/office/drawing/2010/main" val="0"/>
                </a:ext>
              </a:extLst>
            </a:blip>
            <a:srcRect l="1461" t="1943" r="3234" b="945"/>
            <a:stretch/>
          </p:blipFill>
          <p:spPr>
            <a:xfrm rot="16200000">
              <a:off x="16650643" y="11754035"/>
              <a:ext cx="3997397" cy="5215651"/>
            </a:xfrm>
            <a:prstGeom prst="rect">
              <a:avLst/>
            </a:prstGeom>
          </p:spPr>
        </p:pic>
        <p:grpSp>
          <p:nvGrpSpPr>
            <p:cNvPr id="10" name="Group 9"/>
            <p:cNvGrpSpPr/>
            <p:nvPr/>
          </p:nvGrpSpPr>
          <p:grpSpPr>
            <a:xfrm>
              <a:off x="17373172" y="12971311"/>
              <a:ext cx="1048062" cy="110972"/>
              <a:chOff x="25459765" y="5209994"/>
              <a:chExt cx="971079" cy="92874"/>
            </a:xfrm>
          </p:grpSpPr>
          <p:cxnSp>
            <p:nvCxnSpPr>
              <p:cNvPr id="11" name="Straight Connector 10"/>
              <p:cNvCxnSpPr/>
              <p:nvPr/>
            </p:nvCxnSpPr>
            <p:spPr bwMode="auto">
              <a:xfrm flipV="1">
                <a:off x="25459765" y="5213838"/>
                <a:ext cx="971079" cy="486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V="1">
                <a:off x="26430844" y="5209994"/>
                <a:ext cx="0" cy="818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25464057" y="5220982"/>
                <a:ext cx="0" cy="8188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14" name="TextBox 13"/>
          <p:cNvSpPr txBox="1"/>
          <p:nvPr/>
        </p:nvSpPr>
        <p:spPr>
          <a:xfrm>
            <a:off x="6400800" y="1754285"/>
            <a:ext cx="2641150" cy="4093428"/>
          </a:xfrm>
          <a:prstGeom prst="rect">
            <a:avLst/>
          </a:prstGeom>
          <a:noFill/>
        </p:spPr>
        <p:txBody>
          <a:bodyPr wrap="square" rtlCol="0">
            <a:spAutoFit/>
          </a:bodyPr>
          <a:lstStyle/>
          <a:p>
            <a:r>
              <a:rPr lang="en-US" sz="2400" dirty="0">
                <a:latin typeface="+mj-lt"/>
                <a:cs typeface="Cambria"/>
              </a:rPr>
              <a:t>CHH </a:t>
            </a:r>
            <a:r>
              <a:rPr lang="en-US" sz="2400" dirty="0" smtClean="0">
                <a:latin typeface="+mj-lt"/>
                <a:cs typeface="Cambria"/>
              </a:rPr>
              <a:t>scored</a:t>
            </a:r>
            <a:r>
              <a:rPr lang="en-US" sz="2400" dirty="0">
                <a:latin typeface="+mj-lt"/>
                <a:cs typeface="Cambria"/>
              </a:rPr>
              <a:t> </a:t>
            </a:r>
            <a:r>
              <a:rPr lang="en-US" sz="2400" dirty="0" smtClean="0">
                <a:latin typeface="+mj-lt"/>
                <a:cs typeface="Cambria"/>
              </a:rPr>
              <a:t>significantly </a:t>
            </a:r>
            <a:r>
              <a:rPr lang="en-US" sz="2400" dirty="0">
                <a:latin typeface="+mj-lt"/>
                <a:cs typeface="Cambria"/>
              </a:rPr>
              <a:t>lower on </a:t>
            </a:r>
            <a:r>
              <a:rPr lang="en-US" sz="2400" dirty="0" smtClean="0">
                <a:latin typeface="+mj-lt"/>
                <a:cs typeface="Cambria"/>
              </a:rPr>
              <a:t>narrative comprehension than CNH, </a:t>
            </a:r>
            <a:r>
              <a:rPr lang="en-US" sz="2400" i="1" dirty="0" smtClean="0">
                <a:latin typeface="+mj-lt"/>
                <a:cs typeface="Cambria"/>
              </a:rPr>
              <a:t>p</a:t>
            </a:r>
            <a:r>
              <a:rPr lang="en-US" sz="2400" dirty="0" smtClean="0">
                <a:latin typeface="+mj-lt"/>
                <a:cs typeface="Cambria"/>
              </a:rPr>
              <a:t> </a:t>
            </a:r>
            <a:r>
              <a:rPr lang="en-US" sz="2400" dirty="0">
                <a:latin typeface="+mj-lt"/>
                <a:cs typeface="Cambria"/>
              </a:rPr>
              <a:t>= </a:t>
            </a:r>
            <a:r>
              <a:rPr lang="en-US" sz="2400" dirty="0" smtClean="0">
                <a:latin typeface="+mj-lt"/>
                <a:cs typeface="Cambria"/>
              </a:rPr>
              <a:t>.</a:t>
            </a:r>
            <a:r>
              <a:rPr lang="en-US" sz="2400" dirty="0">
                <a:latin typeface="+mj-lt"/>
                <a:cs typeface="Cambria"/>
              </a:rPr>
              <a:t>004. </a:t>
            </a:r>
            <a:endParaRPr lang="en-US" sz="2400" dirty="0" smtClean="0">
              <a:latin typeface="+mj-lt"/>
              <a:cs typeface="Cambria"/>
            </a:endParaRPr>
          </a:p>
          <a:p>
            <a:endParaRPr lang="en-US" sz="2400" dirty="0" smtClean="0">
              <a:latin typeface="+mj-lt"/>
              <a:cs typeface="Cambria"/>
            </a:endParaRPr>
          </a:p>
          <a:p>
            <a:r>
              <a:rPr lang="en-US" sz="2400" dirty="0" smtClean="0">
                <a:latin typeface="+mj-lt"/>
                <a:cs typeface="Cambria"/>
              </a:rPr>
              <a:t>Differences in oral narration marginally significant, </a:t>
            </a:r>
            <a:r>
              <a:rPr lang="en-US" sz="2400" i="1" dirty="0" smtClean="0">
                <a:latin typeface="+mj-lt"/>
                <a:cs typeface="Cambria"/>
              </a:rPr>
              <a:t>p</a:t>
            </a:r>
            <a:r>
              <a:rPr lang="en-US" sz="2400" dirty="0" smtClean="0">
                <a:latin typeface="+mj-lt"/>
                <a:cs typeface="Cambria"/>
              </a:rPr>
              <a:t> </a:t>
            </a:r>
            <a:r>
              <a:rPr lang="en-US" sz="2400" dirty="0">
                <a:latin typeface="+mj-lt"/>
                <a:cs typeface="Cambria"/>
              </a:rPr>
              <a:t>= .09.</a:t>
            </a:r>
          </a:p>
          <a:p>
            <a:r>
              <a:rPr lang="en-US" sz="2000" dirty="0" smtClean="0">
                <a:latin typeface="Cambria"/>
                <a:cs typeface="Cambria"/>
              </a:rPr>
              <a:t>  </a:t>
            </a:r>
            <a:endParaRPr lang="en-US" sz="2000" dirty="0">
              <a:latin typeface="Cambria"/>
              <a:cs typeface="Cambria"/>
            </a:endParaRPr>
          </a:p>
        </p:txBody>
      </p:sp>
    </p:spTree>
    <p:extLst>
      <p:ext uri="{BB962C8B-B14F-4D97-AF65-F5344CB8AC3E}">
        <p14:creationId xmlns:p14="http://schemas.microsoft.com/office/powerpoint/2010/main" val="2628570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4"/>
          <p:cNvSpPr txBox="1">
            <a:spLocks noChangeArrowheads="1"/>
          </p:cNvSpPr>
          <p:nvPr/>
        </p:nvSpPr>
        <p:spPr bwMode="auto">
          <a:xfrm>
            <a:off x="288925" y="603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262626"/>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pPr>
            <a:endParaRPr lang="en-US" altLang="en-US" sz="1800" b="0">
              <a:solidFill>
                <a:schemeClr val="tx1"/>
              </a:solidFill>
            </a:endParaRPr>
          </a:p>
        </p:txBody>
      </p:sp>
      <p:sp>
        <p:nvSpPr>
          <p:cNvPr id="18438" name="Text Box 5"/>
          <p:cNvSpPr txBox="1">
            <a:spLocks noChangeArrowheads="1"/>
          </p:cNvSpPr>
          <p:nvPr/>
        </p:nvSpPr>
        <p:spPr bwMode="auto">
          <a:xfrm>
            <a:off x="76200" y="76200"/>
            <a:ext cx="8997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262626"/>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pPr>
            <a:r>
              <a:rPr lang="en-US" altLang="en-US" sz="2800" dirty="0" smtClean="0">
                <a:solidFill>
                  <a:srgbClr val="000000"/>
                </a:solidFill>
              </a:rPr>
              <a:t>The OCHL study is a multicenter, longitudinal study focusing on outcomes of children with mild-severe hearing loss</a:t>
            </a:r>
            <a:endParaRPr lang="en-US" altLang="en-US" sz="2800" dirty="0">
              <a:solidFill>
                <a:srgbClr val="0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806" y="1238558"/>
            <a:ext cx="6931025"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descr="C:\Users\walkerea\Desktop\Pictur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131904"/>
            <a:ext cx="1201271" cy="72609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354387" y="1871831"/>
            <a:ext cx="2209800" cy="182562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Oval 10"/>
          <p:cNvSpPr/>
          <p:nvPr/>
        </p:nvSpPr>
        <p:spPr>
          <a:xfrm>
            <a:off x="1905000" y="2590800"/>
            <a:ext cx="3505200" cy="18256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2" name="Oval 11"/>
          <p:cNvSpPr/>
          <p:nvPr/>
        </p:nvSpPr>
        <p:spPr>
          <a:xfrm>
            <a:off x="5791200" y="3673783"/>
            <a:ext cx="2734235" cy="243522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621875349"/>
              </p:ext>
            </p:extLst>
          </p:nvPr>
        </p:nvGraphicFramePr>
        <p:xfrm>
          <a:off x="152399" y="4572000"/>
          <a:ext cx="3201987" cy="2255976"/>
        </p:xfrm>
        <a:graphic>
          <a:graphicData uri="http://schemas.openxmlformats.org/drawingml/2006/table">
            <a:tbl>
              <a:tblPr firstRow="1" bandRow="1">
                <a:tableStyleId>{5C22544A-7EE6-4342-B048-85BDC9FD1C3A}</a:tableStyleId>
              </a:tblPr>
              <a:tblGrid>
                <a:gridCol w="1769519">
                  <a:extLst>
                    <a:ext uri="{9D8B030D-6E8A-4147-A177-3AD203B41FA5}">
                      <a16:colId xmlns="" xmlns:a16="http://schemas.microsoft.com/office/drawing/2014/main" val="20000"/>
                    </a:ext>
                  </a:extLst>
                </a:gridCol>
                <a:gridCol w="1432468">
                  <a:extLst>
                    <a:ext uri="{9D8B030D-6E8A-4147-A177-3AD203B41FA5}">
                      <a16:colId xmlns="" xmlns:a16="http://schemas.microsoft.com/office/drawing/2014/main" val="20001"/>
                    </a:ext>
                  </a:extLst>
                </a:gridCol>
              </a:tblGrid>
              <a:tr h="751992">
                <a:tc>
                  <a:txBody>
                    <a:bodyPr/>
                    <a:lstStyle/>
                    <a:p>
                      <a:pPr algn="ctr"/>
                      <a:r>
                        <a:rPr lang="en-US" sz="2800" dirty="0" smtClean="0"/>
                        <a:t>SUB</a:t>
                      </a:r>
                      <a:r>
                        <a:rPr lang="en-US" sz="2800" baseline="0" dirty="0" smtClean="0"/>
                        <a:t>JECTS</a:t>
                      </a:r>
                      <a:endParaRPr lang="en-US" sz="2800" dirty="0"/>
                    </a:p>
                  </a:txBody>
                  <a:tcPr/>
                </a:tc>
                <a:tc>
                  <a:txBody>
                    <a:bodyPr/>
                    <a:lstStyle/>
                    <a:p>
                      <a:pPr algn="ctr"/>
                      <a:r>
                        <a:rPr lang="en-US" sz="2800" dirty="0" smtClean="0"/>
                        <a:t>TOTAL</a:t>
                      </a:r>
                      <a:endParaRPr lang="en-US" sz="2800" dirty="0"/>
                    </a:p>
                  </a:txBody>
                  <a:tcPr/>
                </a:tc>
                <a:extLst>
                  <a:ext uri="{0D108BD9-81ED-4DB2-BD59-A6C34878D82A}">
                    <a16:rowId xmlns="" xmlns:a16="http://schemas.microsoft.com/office/drawing/2014/main" val="10000"/>
                  </a:ext>
                </a:extLst>
              </a:tr>
              <a:tr h="751992">
                <a:tc>
                  <a:txBody>
                    <a:bodyPr/>
                    <a:lstStyle/>
                    <a:p>
                      <a:pPr algn="ctr"/>
                      <a:r>
                        <a:rPr lang="en-US" sz="2800" dirty="0" smtClean="0"/>
                        <a:t>HH</a:t>
                      </a:r>
                      <a:endParaRPr lang="en-US" sz="2800" dirty="0"/>
                    </a:p>
                  </a:txBody>
                  <a:tcPr/>
                </a:tc>
                <a:tc>
                  <a:txBody>
                    <a:bodyPr/>
                    <a:lstStyle/>
                    <a:p>
                      <a:pPr algn="ctr"/>
                      <a:r>
                        <a:rPr lang="en-US" sz="2800" dirty="0" smtClean="0"/>
                        <a:t>317</a:t>
                      </a:r>
                      <a:endParaRPr lang="en-US" sz="2800" dirty="0"/>
                    </a:p>
                  </a:txBody>
                  <a:tcPr/>
                </a:tc>
                <a:extLst>
                  <a:ext uri="{0D108BD9-81ED-4DB2-BD59-A6C34878D82A}">
                    <a16:rowId xmlns="" xmlns:a16="http://schemas.microsoft.com/office/drawing/2014/main" val="10001"/>
                  </a:ext>
                </a:extLst>
              </a:tr>
              <a:tr h="751992">
                <a:tc>
                  <a:txBody>
                    <a:bodyPr/>
                    <a:lstStyle/>
                    <a:p>
                      <a:pPr algn="ctr"/>
                      <a:r>
                        <a:rPr lang="en-US" sz="2800" dirty="0" smtClean="0"/>
                        <a:t>NH</a:t>
                      </a:r>
                      <a:endParaRPr lang="en-US" sz="2800" dirty="0"/>
                    </a:p>
                  </a:txBody>
                  <a:tcPr/>
                </a:tc>
                <a:tc>
                  <a:txBody>
                    <a:bodyPr/>
                    <a:lstStyle/>
                    <a:p>
                      <a:pPr algn="ctr"/>
                      <a:r>
                        <a:rPr lang="en-US" sz="2800" dirty="0" smtClean="0"/>
                        <a:t>117</a:t>
                      </a:r>
                      <a:endParaRPr lang="en-US" sz="2800"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961656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1" grpId="1" animBg="1"/>
      <p:bldP spid="12" grpId="0" animBg="1"/>
      <p:bldP spid="1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Impact of </a:t>
            </a:r>
            <a:r>
              <a:rPr lang="en-US" dirty="0" smtClean="0"/>
              <a:t>CAE </a:t>
            </a:r>
            <a:r>
              <a:rPr lang="en-US" dirty="0" smtClean="0"/>
              <a:t>on Narrative Comprehension</a:t>
            </a:r>
            <a:endParaRPr lang="en-US" dirty="0"/>
          </a:p>
        </p:txBody>
      </p:sp>
      <p:grpSp>
        <p:nvGrpSpPr>
          <p:cNvPr id="3" name="Group 2"/>
          <p:cNvGrpSpPr>
            <a:grpSpLocks noChangeAspect="1"/>
          </p:cNvGrpSpPr>
          <p:nvPr/>
        </p:nvGrpSpPr>
        <p:grpSpPr>
          <a:xfrm>
            <a:off x="76200" y="1981200"/>
            <a:ext cx="6191886" cy="4648200"/>
            <a:chOff x="28346998" y="2305738"/>
            <a:chExt cx="4451183" cy="3341468"/>
          </a:xfrm>
        </p:grpSpPr>
        <p:pic>
          <p:nvPicPr>
            <p:cNvPr id="4" name="Picture 3" descr="Narrative Comprehension Scaled Score.eps"/>
            <p:cNvPicPr>
              <a:picLocks noChangeAspect="1"/>
            </p:cNvPicPr>
            <p:nvPr/>
          </p:nvPicPr>
          <p:blipFill rotWithShape="1">
            <a:blip r:embed="rId2">
              <a:extLst>
                <a:ext uri="{28A0092B-C50C-407E-A947-70E740481C1C}">
                  <a14:useLocalDpi xmlns:a14="http://schemas.microsoft.com/office/drawing/2010/main" val="0"/>
                </a:ext>
              </a:extLst>
            </a:blip>
            <a:srcRect l="1915" t="1090" r="3012" b="1110"/>
            <a:stretch/>
          </p:blipFill>
          <p:spPr>
            <a:xfrm rot="16200000">
              <a:off x="28901856" y="1750880"/>
              <a:ext cx="3341468" cy="4451183"/>
            </a:xfrm>
            <a:prstGeom prst="rect">
              <a:avLst/>
            </a:prstGeom>
          </p:spPr>
        </p:pic>
        <p:grpSp>
          <p:nvGrpSpPr>
            <p:cNvPr id="5" name="Group 4"/>
            <p:cNvGrpSpPr/>
            <p:nvPr/>
          </p:nvGrpSpPr>
          <p:grpSpPr>
            <a:xfrm>
              <a:off x="29445015" y="2827824"/>
              <a:ext cx="2744902" cy="71940"/>
              <a:chOff x="23720982" y="5061438"/>
              <a:chExt cx="2714625" cy="92885"/>
            </a:xfrm>
          </p:grpSpPr>
          <p:cxnSp>
            <p:nvCxnSpPr>
              <p:cNvPr id="6" name="Straight Connector 5"/>
              <p:cNvCxnSpPr/>
              <p:nvPr/>
            </p:nvCxnSpPr>
            <p:spPr bwMode="auto">
              <a:xfrm flipV="1">
                <a:off x="23726063" y="5072437"/>
                <a:ext cx="0" cy="818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flipV="1">
                <a:off x="23720982" y="5066201"/>
                <a:ext cx="2714625" cy="59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V="1">
                <a:off x="26430844" y="5061438"/>
                <a:ext cx="0" cy="8188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9" name="TextBox 8"/>
          <p:cNvSpPr txBox="1"/>
          <p:nvPr/>
        </p:nvSpPr>
        <p:spPr>
          <a:xfrm>
            <a:off x="6275235" y="2209800"/>
            <a:ext cx="2640165" cy="3970318"/>
          </a:xfrm>
          <a:prstGeom prst="rect">
            <a:avLst/>
          </a:prstGeom>
          <a:noFill/>
        </p:spPr>
        <p:txBody>
          <a:bodyPr wrap="square" rtlCol="0">
            <a:spAutoFit/>
          </a:bodyPr>
          <a:lstStyle/>
          <a:p>
            <a:r>
              <a:rPr lang="en-US" sz="3600" dirty="0" smtClean="0">
                <a:latin typeface="+mj-lt"/>
                <a:cs typeface="Cambria"/>
              </a:rPr>
              <a:t>CNH performed significantly better than children with severe HL (</a:t>
            </a:r>
            <a:r>
              <a:rPr lang="en-US" sz="3600" i="1" dirty="0" smtClean="0">
                <a:latin typeface="+mj-lt"/>
                <a:cs typeface="Cambria"/>
              </a:rPr>
              <a:t>p</a:t>
            </a:r>
            <a:r>
              <a:rPr lang="en-US" sz="3600" dirty="0" smtClean="0">
                <a:latin typeface="+mj-lt"/>
                <a:cs typeface="Cambria"/>
              </a:rPr>
              <a:t> = .02). </a:t>
            </a:r>
            <a:endParaRPr lang="en-US" sz="3600" dirty="0">
              <a:latin typeface="+mj-lt"/>
              <a:cs typeface="Cambria"/>
            </a:endParaRPr>
          </a:p>
        </p:txBody>
      </p:sp>
    </p:spTree>
    <p:extLst>
      <p:ext uri="{BB962C8B-B14F-4D97-AF65-F5344CB8AC3E}">
        <p14:creationId xmlns:p14="http://schemas.microsoft.com/office/powerpoint/2010/main" val="2987813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Impact of </a:t>
            </a:r>
            <a:r>
              <a:rPr lang="en-US" dirty="0" smtClean="0"/>
              <a:t>CAE on </a:t>
            </a:r>
            <a:r>
              <a:rPr lang="en-US" dirty="0" smtClean="0"/>
              <a:t>Narrative Production</a:t>
            </a:r>
            <a:endParaRPr lang="en-US" dirty="0"/>
          </a:p>
        </p:txBody>
      </p:sp>
      <p:grpSp>
        <p:nvGrpSpPr>
          <p:cNvPr id="10" name="Group 9"/>
          <p:cNvGrpSpPr>
            <a:grpSpLocks noChangeAspect="1"/>
          </p:cNvGrpSpPr>
          <p:nvPr/>
        </p:nvGrpSpPr>
        <p:grpSpPr>
          <a:xfrm>
            <a:off x="0" y="1752600"/>
            <a:ext cx="6225664" cy="4724400"/>
            <a:chOff x="22366884" y="4549820"/>
            <a:chExt cx="4435774" cy="3366126"/>
          </a:xfrm>
        </p:grpSpPr>
        <p:pic>
          <p:nvPicPr>
            <p:cNvPr id="11" name="Picture 10" descr="Oral Narration Scaled Score.eps"/>
            <p:cNvPicPr>
              <a:picLocks noChangeAspect="1"/>
            </p:cNvPicPr>
            <p:nvPr/>
          </p:nvPicPr>
          <p:blipFill rotWithShape="1">
            <a:blip r:embed="rId3">
              <a:extLst>
                <a:ext uri="{28A0092B-C50C-407E-A947-70E740481C1C}">
                  <a14:useLocalDpi xmlns:a14="http://schemas.microsoft.com/office/drawing/2010/main" val="0"/>
                </a:ext>
              </a:extLst>
            </a:blip>
            <a:srcRect l="1218" t="790" r="3136" b="953"/>
            <a:stretch/>
          </p:blipFill>
          <p:spPr>
            <a:xfrm rot="16200000">
              <a:off x="22901708" y="4014996"/>
              <a:ext cx="3366126" cy="4435774"/>
            </a:xfrm>
            <a:prstGeom prst="rect">
              <a:avLst/>
            </a:prstGeom>
          </p:spPr>
        </p:pic>
        <p:grpSp>
          <p:nvGrpSpPr>
            <p:cNvPr id="12" name="Group 11"/>
            <p:cNvGrpSpPr/>
            <p:nvPr/>
          </p:nvGrpSpPr>
          <p:grpSpPr>
            <a:xfrm>
              <a:off x="23444672" y="5088679"/>
              <a:ext cx="2744902" cy="71940"/>
              <a:chOff x="23720982" y="5061438"/>
              <a:chExt cx="2714625" cy="92885"/>
            </a:xfrm>
          </p:grpSpPr>
          <p:cxnSp>
            <p:nvCxnSpPr>
              <p:cNvPr id="17" name="Straight Connector 16"/>
              <p:cNvCxnSpPr/>
              <p:nvPr/>
            </p:nvCxnSpPr>
            <p:spPr bwMode="auto">
              <a:xfrm flipV="1">
                <a:off x="23726063" y="5072437"/>
                <a:ext cx="0" cy="818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V="1">
                <a:off x="23720982" y="5066201"/>
                <a:ext cx="2714625" cy="59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V="1">
                <a:off x="26430844" y="5061438"/>
                <a:ext cx="0" cy="8188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3" name="Group 12"/>
            <p:cNvGrpSpPr/>
            <p:nvPr/>
          </p:nvGrpSpPr>
          <p:grpSpPr>
            <a:xfrm>
              <a:off x="25170490" y="5246153"/>
              <a:ext cx="1006404" cy="92799"/>
              <a:chOff x="25459765" y="5209994"/>
              <a:chExt cx="971079" cy="92874"/>
            </a:xfrm>
          </p:grpSpPr>
          <p:cxnSp>
            <p:nvCxnSpPr>
              <p:cNvPr id="14" name="Straight Connector 13"/>
              <p:cNvCxnSpPr/>
              <p:nvPr/>
            </p:nvCxnSpPr>
            <p:spPr bwMode="auto">
              <a:xfrm flipV="1">
                <a:off x="25459765" y="5213838"/>
                <a:ext cx="971079" cy="486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26430844" y="5209994"/>
                <a:ext cx="0" cy="818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25464057" y="5220982"/>
                <a:ext cx="0" cy="8188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20" name="TextBox 19"/>
          <p:cNvSpPr txBox="1"/>
          <p:nvPr/>
        </p:nvSpPr>
        <p:spPr>
          <a:xfrm>
            <a:off x="6232875" y="2221974"/>
            <a:ext cx="2819400" cy="3785652"/>
          </a:xfrm>
          <a:prstGeom prst="rect">
            <a:avLst/>
          </a:prstGeom>
          <a:noFill/>
        </p:spPr>
        <p:txBody>
          <a:bodyPr wrap="square" rtlCol="0">
            <a:spAutoFit/>
          </a:bodyPr>
          <a:lstStyle/>
          <a:p>
            <a:r>
              <a:rPr lang="en-US" sz="2400" dirty="0" smtClean="0">
                <a:latin typeface="+mj-lt"/>
                <a:cs typeface="Cambria"/>
              </a:rPr>
              <a:t>CNH performed significantly better than children with severe HL (</a:t>
            </a:r>
            <a:r>
              <a:rPr lang="en-US" sz="2400" i="1" dirty="0" smtClean="0">
                <a:latin typeface="+mj-lt"/>
                <a:cs typeface="Cambria"/>
              </a:rPr>
              <a:t>p</a:t>
            </a:r>
            <a:r>
              <a:rPr lang="en-US" sz="2400" dirty="0" smtClean="0">
                <a:latin typeface="+mj-lt"/>
                <a:cs typeface="Cambria"/>
              </a:rPr>
              <a:t> = .01). Children with moderate HL performed significantly better than children with severe HL (</a:t>
            </a:r>
            <a:r>
              <a:rPr lang="en-US" sz="2400" i="1" dirty="0" smtClean="0">
                <a:latin typeface="+mj-lt"/>
                <a:cs typeface="Cambria"/>
              </a:rPr>
              <a:t>p</a:t>
            </a:r>
            <a:r>
              <a:rPr lang="en-US" sz="2400" dirty="0" smtClean="0">
                <a:latin typeface="+mj-lt"/>
                <a:cs typeface="Cambria"/>
              </a:rPr>
              <a:t> = .02).</a:t>
            </a:r>
            <a:endParaRPr lang="en-US" sz="2400" dirty="0">
              <a:latin typeface="+mj-lt"/>
              <a:cs typeface="Cambria"/>
            </a:endParaRPr>
          </a:p>
        </p:txBody>
      </p:sp>
      <p:cxnSp>
        <p:nvCxnSpPr>
          <p:cNvPr id="4" name="Straight Arrow Connector 3"/>
          <p:cNvCxnSpPr/>
          <p:nvPr/>
        </p:nvCxnSpPr>
        <p:spPr>
          <a:xfrm flipV="1">
            <a:off x="4038600" y="5169426"/>
            <a:ext cx="0" cy="83820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362200" y="4495800"/>
            <a:ext cx="990600" cy="1676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724401" y="3549345"/>
            <a:ext cx="990600" cy="2743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13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Differences in Linguistic Performance in Narratives</a:t>
            </a:r>
            <a:endParaRPr lang="en-US" dirty="0"/>
          </a:p>
        </p:txBody>
      </p:sp>
      <p:sp>
        <p:nvSpPr>
          <p:cNvPr id="3" name="Content Placeholder 2"/>
          <p:cNvSpPr>
            <a:spLocks noGrp="1"/>
          </p:cNvSpPr>
          <p:nvPr>
            <p:ph idx="1"/>
          </p:nvPr>
        </p:nvSpPr>
        <p:spPr>
          <a:xfrm>
            <a:off x="381000" y="2133600"/>
            <a:ext cx="8229600" cy="4525963"/>
          </a:xfrm>
        </p:spPr>
        <p:txBody>
          <a:bodyPr/>
          <a:lstStyle/>
          <a:p>
            <a:r>
              <a:rPr lang="en-US" dirty="0" smtClean="0"/>
              <a:t>Combined three transcribed narratives (McDonald’s story, Late for School, Alien Story) and analyzed in SALT</a:t>
            </a:r>
          </a:p>
          <a:p>
            <a:r>
              <a:rPr lang="en-US" dirty="0" smtClean="0"/>
              <a:t>MLU and Total Number of Utterances were not significantly different between groups</a:t>
            </a:r>
          </a:p>
          <a:p>
            <a:pPr marL="0" indent="0">
              <a:buNone/>
            </a:pPr>
            <a:endParaRPr lang="en-US" dirty="0"/>
          </a:p>
        </p:txBody>
      </p:sp>
    </p:spTree>
    <p:extLst>
      <p:ext uri="{BB962C8B-B14F-4D97-AF65-F5344CB8AC3E}">
        <p14:creationId xmlns:p14="http://schemas.microsoft.com/office/powerpoint/2010/main" val="1511631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Differences in Linguistic Performance in Narratives</a:t>
            </a:r>
            <a:endParaRPr lang="en-US" dirty="0"/>
          </a:p>
        </p:txBody>
      </p:sp>
      <p:sp>
        <p:nvSpPr>
          <p:cNvPr id="3" name="Content Placeholder 2"/>
          <p:cNvSpPr>
            <a:spLocks noGrp="1"/>
          </p:cNvSpPr>
          <p:nvPr>
            <p:ph idx="1"/>
          </p:nvPr>
        </p:nvSpPr>
        <p:spPr/>
        <p:txBody>
          <a:bodyPr/>
          <a:lstStyle/>
          <a:p>
            <a:r>
              <a:rPr lang="en-US" dirty="0" smtClean="0"/>
              <a:t>Calculated the percentage of high-frequency morphemes that were omitted in obligatory contexts</a:t>
            </a:r>
          </a:p>
          <a:p>
            <a:r>
              <a:rPr lang="en-US" dirty="0" smtClean="0"/>
              <a:t>Children who are hard of hearing omitted significantly higher percentage of high-frequency morphemes than children with normal hearing (</a:t>
            </a:r>
            <a:r>
              <a:rPr lang="en-US" i="1" dirty="0" smtClean="0"/>
              <a:t>p </a:t>
            </a:r>
            <a:r>
              <a:rPr lang="en-US" dirty="0" smtClean="0"/>
              <a:t>= .02) </a:t>
            </a:r>
          </a:p>
          <a:p>
            <a:pPr marL="0" indent="0">
              <a:buNone/>
            </a:pPr>
            <a:endParaRPr lang="en-US" dirty="0"/>
          </a:p>
        </p:txBody>
      </p:sp>
    </p:spTree>
    <p:extLst>
      <p:ext uri="{BB962C8B-B14F-4D97-AF65-F5344CB8AC3E}">
        <p14:creationId xmlns:p14="http://schemas.microsoft.com/office/powerpoint/2010/main" val="3722819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a:t>
            </a:r>
            <a:endParaRPr lang="en-US" dirty="0"/>
          </a:p>
        </p:txBody>
      </p:sp>
      <p:sp>
        <p:nvSpPr>
          <p:cNvPr id="3" name="Content Placeholder 2"/>
          <p:cNvSpPr>
            <a:spLocks noGrp="1"/>
          </p:cNvSpPr>
          <p:nvPr>
            <p:ph idx="1"/>
          </p:nvPr>
        </p:nvSpPr>
        <p:spPr>
          <a:xfrm>
            <a:off x="457200" y="1600200"/>
            <a:ext cx="8458200" cy="5105400"/>
          </a:xfrm>
        </p:spPr>
        <p:txBody>
          <a:bodyPr>
            <a:normAutofit/>
          </a:bodyPr>
          <a:lstStyle/>
          <a:p>
            <a:r>
              <a:rPr lang="en-US" dirty="0" smtClean="0"/>
              <a:t>Mean scores for children who are hard of hearing were within the average range for the test norms.</a:t>
            </a:r>
          </a:p>
          <a:p>
            <a:r>
              <a:rPr lang="en-US" dirty="0"/>
              <a:t>C</a:t>
            </a:r>
            <a:r>
              <a:rPr lang="en-US" dirty="0" smtClean="0"/>
              <a:t>omparisons with control group indicated delays in narrative comprehension.</a:t>
            </a:r>
          </a:p>
        </p:txBody>
      </p:sp>
    </p:spTree>
    <p:extLst>
      <p:ext uri="{BB962C8B-B14F-4D97-AF65-F5344CB8AC3E}">
        <p14:creationId xmlns:p14="http://schemas.microsoft.com/office/powerpoint/2010/main" val="309791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a:t>
            </a:r>
            <a:endParaRPr lang="en-US" dirty="0"/>
          </a:p>
        </p:txBody>
      </p:sp>
      <p:sp>
        <p:nvSpPr>
          <p:cNvPr id="3" name="Content Placeholder 2"/>
          <p:cNvSpPr>
            <a:spLocks noGrp="1"/>
          </p:cNvSpPr>
          <p:nvPr>
            <p:ph idx="1"/>
          </p:nvPr>
        </p:nvSpPr>
        <p:spPr>
          <a:xfrm>
            <a:off x="457200" y="1600200"/>
            <a:ext cx="8458200" cy="5105400"/>
          </a:xfrm>
        </p:spPr>
        <p:txBody>
          <a:bodyPr>
            <a:normAutofit/>
          </a:bodyPr>
          <a:lstStyle/>
          <a:p>
            <a:r>
              <a:rPr lang="en-US" dirty="0" smtClean="0"/>
              <a:t>MLU </a:t>
            </a:r>
            <a:r>
              <a:rPr lang="en-US" dirty="0"/>
              <a:t>and number of utterances do not appear to be sensitive indices of language </a:t>
            </a:r>
            <a:r>
              <a:rPr lang="en-US" dirty="0" smtClean="0"/>
              <a:t>difficulties by second grade. </a:t>
            </a:r>
            <a:r>
              <a:rPr lang="en-US" dirty="0"/>
              <a:t>High-frequency, low-intensity morphology is an area of weakness.</a:t>
            </a:r>
          </a:p>
          <a:p>
            <a:r>
              <a:rPr lang="en-US" dirty="0" smtClean="0"/>
              <a:t>Children with severe hearing loss are at risk for delays in narrative production and comprehension</a:t>
            </a:r>
          </a:p>
        </p:txBody>
      </p:sp>
    </p:spTree>
    <p:extLst>
      <p:ext uri="{BB962C8B-B14F-4D97-AF65-F5344CB8AC3E}">
        <p14:creationId xmlns:p14="http://schemas.microsoft.com/office/powerpoint/2010/main" val="233143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65"/>
            <a:ext cx="8229600" cy="1143000"/>
          </a:xfrm>
        </p:spPr>
        <p:txBody>
          <a:bodyPr/>
          <a:lstStyle/>
          <a:p>
            <a:r>
              <a:rPr lang="en-US" dirty="0" smtClean="0"/>
              <a:t>Clinical Implications</a:t>
            </a:r>
            <a:endParaRPr lang="en-US" dirty="0"/>
          </a:p>
        </p:txBody>
      </p:sp>
      <p:sp>
        <p:nvSpPr>
          <p:cNvPr id="3" name="Content Placeholder 2"/>
          <p:cNvSpPr>
            <a:spLocks noGrp="1"/>
          </p:cNvSpPr>
          <p:nvPr>
            <p:ph idx="1"/>
          </p:nvPr>
        </p:nvSpPr>
        <p:spPr>
          <a:xfrm>
            <a:off x="304800" y="1159565"/>
            <a:ext cx="8229600" cy="5546035"/>
          </a:xfrm>
        </p:spPr>
        <p:txBody>
          <a:bodyPr>
            <a:normAutofit fontScale="92500" lnSpcReduction="20000"/>
          </a:bodyPr>
          <a:lstStyle/>
          <a:p>
            <a:r>
              <a:rPr lang="en-US" dirty="0" smtClean="0"/>
              <a:t>Higher-level language skills, including narrative performance, should be targeted in assessment and intervention for children with hearing loss.</a:t>
            </a:r>
          </a:p>
          <a:p>
            <a:r>
              <a:rPr lang="en-US" dirty="0"/>
              <a:t>Children with moderate hearing loss show resilience in narrative abilities.</a:t>
            </a:r>
          </a:p>
          <a:p>
            <a:pPr lvl="1"/>
            <a:r>
              <a:rPr lang="en-US" dirty="0"/>
              <a:t>Bold prediction:  children with moderate hearing loss have good access through hearing aids and wear them </a:t>
            </a:r>
            <a:r>
              <a:rPr lang="en-US" dirty="0" smtClean="0"/>
              <a:t>consistently</a:t>
            </a:r>
          </a:p>
          <a:p>
            <a:r>
              <a:rPr lang="en-US" dirty="0" smtClean="0"/>
              <a:t>“Mild” degrees of hearing loss may not protect children from being at risk for delays. </a:t>
            </a:r>
            <a:endParaRPr lang="en-US" dirty="0"/>
          </a:p>
          <a:p>
            <a:pPr lvl="1"/>
            <a:r>
              <a:rPr lang="en-US" dirty="0" smtClean="0"/>
              <a:t>Bold prediction: these children may be wearing hearing aids less often (or not at all), resulting in less cumulative </a:t>
            </a:r>
            <a:r>
              <a:rPr lang="en-US" dirty="0" smtClean="0"/>
              <a:t>auditory </a:t>
            </a:r>
            <a:r>
              <a:rPr lang="en-US" dirty="0" smtClean="0"/>
              <a:t>experience (Walker et al., 2015; in submission)</a:t>
            </a:r>
            <a:endParaRPr lang="en-US" dirty="0"/>
          </a:p>
          <a:p>
            <a:pPr lvl="1"/>
            <a:endParaRPr lang="en-US" dirty="0"/>
          </a:p>
        </p:txBody>
      </p:sp>
    </p:spTree>
    <p:extLst>
      <p:ext uri="{BB962C8B-B14F-4D97-AF65-F5344CB8AC3E}">
        <p14:creationId xmlns:p14="http://schemas.microsoft.com/office/powerpoint/2010/main" val="191919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OCHL\Common\Media and graphics\OSACHH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963" y="2590800"/>
            <a:ext cx="4453017" cy="250601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R:\OCHL\Common\Lab Docs\Spratford\Complex listening\logo\Complex Listening Skills Logo Jan 201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11" t="11256" r="13497" b="19057"/>
          <a:stretch/>
        </p:blipFill>
        <p:spPr bwMode="auto">
          <a:xfrm>
            <a:off x="368250" y="2318736"/>
            <a:ext cx="3670349"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OCHL\Common\Media and graphics\ochl_logo_0chan.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625" l="0" r="100000">
                        <a14:backgroundMark x1="77753" y1="93617" x2="77753" y2="93617"/>
                      </a14:backgroundRemoval>
                    </a14:imgEffect>
                  </a14:imgLayer>
                </a14:imgProps>
              </a:ext>
              <a:ext uri="{28A0092B-C50C-407E-A947-70E740481C1C}">
                <a14:useLocalDpi xmlns:a14="http://schemas.microsoft.com/office/drawing/2010/main" val="0"/>
              </a:ext>
            </a:extLst>
          </a:blip>
          <a:srcRect/>
          <a:stretch>
            <a:fillRect/>
          </a:stretch>
        </p:blipFill>
        <p:spPr bwMode="auto">
          <a:xfrm>
            <a:off x="662242" y="3124200"/>
            <a:ext cx="7819515"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08480" y="609600"/>
            <a:ext cx="6744966" cy="1569660"/>
          </a:xfrm>
          <a:prstGeom prst="rect">
            <a:avLst/>
          </a:prstGeom>
          <a:solidFill>
            <a:srgbClr val="FDD97F"/>
          </a:solidFill>
          <a:ln w="76200">
            <a:solidFill>
              <a:srgbClr val="376091"/>
            </a:solidFill>
          </a:ln>
        </p:spPr>
        <p:txBody>
          <a:bodyPr wrap="square" rtlCol="0">
            <a:spAutoFit/>
          </a:bodyPr>
          <a:lstStyle/>
          <a:p>
            <a:pPr algn="ctr"/>
            <a:r>
              <a:rPr lang="en-US" sz="3200" dirty="0" smtClean="0"/>
              <a:t>Future Directions:  Outcomes in school-age children, Complex Listening, Listening Effort</a:t>
            </a:r>
            <a:endParaRPr lang="en-US" sz="3200" dirty="0"/>
          </a:p>
        </p:txBody>
      </p:sp>
    </p:spTree>
    <p:extLst>
      <p:ext uri="{BB962C8B-B14F-4D97-AF65-F5344CB8AC3E}">
        <p14:creationId xmlns:p14="http://schemas.microsoft.com/office/powerpoint/2010/main" val="373880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par>
                                <p:cTn id="11" presetID="10" presetClass="entr" presetSubtype="0" fill="hold" nodeType="withEffect">
                                  <p:stCondLst>
                                    <p:cond delay="0"/>
                                  </p:stCondLst>
                                  <p:childTnLst>
                                    <p:set>
                                      <p:cBhvr>
                                        <p:cTn id="12" dur="1" fill="hold">
                                          <p:stCondLst>
                                            <p:cond delay="0"/>
                                          </p:stCondLst>
                                        </p:cTn>
                                        <p:tgtEl>
                                          <p:spTgt spid="16386"/>
                                        </p:tgtEl>
                                        <p:attrNameLst>
                                          <p:attrName>style.visibility</p:attrName>
                                        </p:attrNameLst>
                                      </p:cBhvr>
                                      <p:to>
                                        <p:strVal val="visible"/>
                                      </p:to>
                                    </p:set>
                                    <p:animEffect transition="in" filter="fade">
                                      <p:cBhvr>
                                        <p:cTn id="13" dur="500"/>
                                        <p:tgtEl>
                                          <p:spTgt spid="163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644" y="296940"/>
            <a:ext cx="3784561" cy="6256260"/>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96940"/>
            <a:ext cx="4035830" cy="6256260"/>
          </a:xfrm>
          <a:prstGeom prst="rect">
            <a:avLst/>
          </a:prstGeom>
        </p:spPr>
      </p:pic>
    </p:spTree>
    <p:extLst>
      <p:ext uri="{BB962C8B-B14F-4D97-AF65-F5344CB8AC3E}">
        <p14:creationId xmlns:p14="http://schemas.microsoft.com/office/powerpoint/2010/main" val="3399229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9067800" cy="1219200"/>
          </a:xfrm>
        </p:spPr>
        <p:txBody>
          <a:bodyPr/>
          <a:lstStyle/>
          <a:p>
            <a:r>
              <a:rPr lang="en-US" dirty="0" smtClean="0">
                <a:hlinkClick r:id="rId3"/>
              </a:rPr>
              <a:t>Elizabeth-walker@uiowa.edu </a:t>
            </a:r>
          </a:p>
          <a:p>
            <a:r>
              <a:rPr lang="en-US" dirty="0" smtClean="0">
                <a:hlinkClick r:id="rId3"/>
              </a:rPr>
              <a:t>www.ochlstudy.org</a:t>
            </a:r>
            <a:r>
              <a:rPr lang="en-US" dirty="0" smtClean="0"/>
              <a:t>  </a:t>
            </a:r>
            <a:endParaRPr lang="en-US"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8" y="1219200"/>
            <a:ext cx="9432569" cy="5562600"/>
          </a:xfrm>
          <a:prstGeom prst="rect">
            <a:avLst/>
          </a:prstGeom>
        </p:spPr>
      </p:pic>
    </p:spTree>
    <p:extLst>
      <p:ext uri="{BB962C8B-B14F-4D97-AF65-F5344CB8AC3E}">
        <p14:creationId xmlns:p14="http://schemas.microsoft.com/office/powerpoint/2010/main" val="1588369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036095" y="322025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srgbClr val="FFFFFF"/>
              </a:solidFill>
            </a:endParaRPr>
          </a:p>
        </p:txBody>
      </p:sp>
      <p:graphicFrame>
        <p:nvGraphicFramePr>
          <p:cNvPr id="11" name="Table 10"/>
          <p:cNvGraphicFramePr>
            <a:graphicFrameLocks noGrp="1"/>
          </p:cNvGraphicFramePr>
          <p:nvPr>
            <p:extLst/>
          </p:nvPr>
        </p:nvGraphicFramePr>
        <p:xfrm>
          <a:off x="428626" y="1066800"/>
          <a:ext cx="8467726" cy="1948624"/>
        </p:xfrm>
        <a:graphic>
          <a:graphicData uri="http://schemas.openxmlformats.org/drawingml/2006/table">
            <a:tbl>
              <a:tblPr firstRow="1" bandRow="1">
                <a:tableStyleId>{BC89EF96-8CEA-46FF-86C4-4CE0E7609802}</a:tableStyleId>
              </a:tblPr>
              <a:tblGrid>
                <a:gridCol w="1027994">
                  <a:extLst>
                    <a:ext uri="{9D8B030D-6E8A-4147-A177-3AD203B41FA5}">
                      <a16:colId xmlns="" xmlns:a16="http://schemas.microsoft.com/office/drawing/2014/main" val="20000"/>
                    </a:ext>
                  </a:extLst>
                </a:gridCol>
                <a:gridCol w="2660688">
                  <a:extLst>
                    <a:ext uri="{9D8B030D-6E8A-4147-A177-3AD203B41FA5}">
                      <a16:colId xmlns="" xmlns:a16="http://schemas.microsoft.com/office/drawing/2014/main" val="20001"/>
                    </a:ext>
                  </a:extLst>
                </a:gridCol>
                <a:gridCol w="2136577">
                  <a:extLst>
                    <a:ext uri="{9D8B030D-6E8A-4147-A177-3AD203B41FA5}">
                      <a16:colId xmlns="" xmlns:a16="http://schemas.microsoft.com/office/drawing/2014/main" val="20002"/>
                    </a:ext>
                  </a:extLst>
                </a:gridCol>
                <a:gridCol w="2642467">
                  <a:extLst>
                    <a:ext uri="{9D8B030D-6E8A-4147-A177-3AD203B41FA5}">
                      <a16:colId xmlns="" xmlns:a16="http://schemas.microsoft.com/office/drawing/2014/main" val="20003"/>
                    </a:ext>
                  </a:extLst>
                </a:gridCol>
              </a:tblGrid>
              <a:tr h="178383">
                <a:tc>
                  <a:txBody>
                    <a:bodyPr/>
                    <a:lstStyle/>
                    <a:p>
                      <a:pPr algn="ctr">
                        <a:lnSpc>
                          <a:spcPct val="107000"/>
                        </a:lnSpc>
                      </a:pPr>
                      <a:endParaRPr lang="en-US" sz="1800" dirty="0">
                        <a:effectLst/>
                        <a:latin typeface="+mj-lt"/>
                      </a:endParaRPr>
                    </a:p>
                  </a:txBody>
                  <a:tcPr marL="65723" marR="65723" marT="32861" marB="32861" anchor="ctr"/>
                </a:tc>
                <a:tc>
                  <a:txBody>
                    <a:bodyPr/>
                    <a:lstStyle/>
                    <a:p>
                      <a:pPr marL="0" marR="0" algn="ctr">
                        <a:lnSpc>
                          <a:spcPct val="107000"/>
                        </a:lnSpc>
                        <a:spcBef>
                          <a:spcPts val="0"/>
                        </a:spcBef>
                        <a:spcAft>
                          <a:spcPts val="800"/>
                        </a:spcAft>
                      </a:pPr>
                      <a:r>
                        <a:rPr lang="en-US" sz="1800" dirty="0">
                          <a:effectLst/>
                          <a:latin typeface="+mj-lt"/>
                        </a:rPr>
                        <a:t>CHH</a:t>
                      </a:r>
                      <a:endParaRPr lang="en-US" sz="1800" dirty="0">
                        <a:effectLst/>
                        <a:latin typeface="+mj-lt"/>
                        <a:ea typeface="Calibri" panose="020F0502020204030204" pitchFamily="34" charset="0"/>
                        <a:cs typeface="Times New Roman" panose="02020603050405020304" pitchFamily="18" charset="0"/>
                      </a:endParaRPr>
                    </a:p>
                  </a:txBody>
                  <a:tcPr marL="65723" marR="65723" marT="32861" marB="32861" anchor="ctr"/>
                </a:tc>
                <a:tc>
                  <a:txBody>
                    <a:bodyPr/>
                    <a:lstStyle/>
                    <a:p>
                      <a:pPr marL="0" marR="0" algn="ctr">
                        <a:lnSpc>
                          <a:spcPct val="107000"/>
                        </a:lnSpc>
                        <a:spcBef>
                          <a:spcPts val="0"/>
                        </a:spcBef>
                        <a:spcAft>
                          <a:spcPts val="800"/>
                        </a:spcAft>
                      </a:pPr>
                      <a:r>
                        <a:rPr lang="en-US" sz="1800" dirty="0">
                          <a:effectLst/>
                          <a:latin typeface="+mj-lt"/>
                        </a:rPr>
                        <a:t>CNH</a:t>
                      </a:r>
                      <a:endParaRPr lang="en-US" sz="1800" dirty="0">
                        <a:effectLst/>
                        <a:latin typeface="+mj-lt"/>
                        <a:ea typeface="Calibri" panose="020F0502020204030204" pitchFamily="34" charset="0"/>
                        <a:cs typeface="Times New Roman" panose="02020603050405020304" pitchFamily="18" charset="0"/>
                      </a:endParaRPr>
                    </a:p>
                  </a:txBody>
                  <a:tcPr marL="65723" marR="65723" marT="32861" marB="32861" anchor="ctr"/>
                </a:tc>
                <a:tc>
                  <a:txBody>
                    <a:bodyPr/>
                    <a:lstStyle/>
                    <a:p>
                      <a:pPr marL="0" marR="0" algn="ctr">
                        <a:lnSpc>
                          <a:spcPct val="107000"/>
                        </a:lnSpc>
                        <a:spcBef>
                          <a:spcPts val="0"/>
                        </a:spcBef>
                        <a:spcAft>
                          <a:spcPts val="800"/>
                        </a:spcAft>
                      </a:pPr>
                      <a:r>
                        <a:rPr lang="en-US" sz="1800" dirty="0">
                          <a:effectLst/>
                          <a:latin typeface="+mj-lt"/>
                        </a:rPr>
                        <a:t>Both Groups</a:t>
                      </a:r>
                      <a:endParaRPr lang="en-US" sz="18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359236">
                <a:tc>
                  <a:txBody>
                    <a:bodyPr/>
                    <a:lstStyle/>
                    <a:p>
                      <a:pPr marL="0" marR="0" algn="ctr">
                        <a:lnSpc>
                          <a:spcPct val="107000"/>
                        </a:lnSpc>
                        <a:spcBef>
                          <a:spcPts val="0"/>
                        </a:spcBef>
                        <a:spcAft>
                          <a:spcPts val="800"/>
                        </a:spcAft>
                      </a:pPr>
                      <a:r>
                        <a:rPr lang="en-US" sz="1800" dirty="0">
                          <a:effectLst/>
                          <a:latin typeface="+mj-lt"/>
                        </a:rPr>
                        <a:t>Number</a:t>
                      </a:r>
                      <a:endParaRPr lang="en-US" sz="1800" dirty="0">
                        <a:effectLst/>
                        <a:latin typeface="+mj-lt"/>
                        <a:ea typeface="Calibri" panose="020F0502020204030204" pitchFamily="34" charset="0"/>
                        <a:cs typeface="Times New Roman" panose="02020603050405020304" pitchFamily="18" charset="0"/>
                      </a:endParaRPr>
                    </a:p>
                  </a:txBody>
                  <a:tcPr marL="65723" marR="65723" marT="32861" marB="32861" anchor="ctr"/>
                </a:tc>
                <a:tc>
                  <a:txBody>
                    <a:bodyPr/>
                    <a:lstStyle/>
                    <a:p>
                      <a:pPr marL="0" marR="0" algn="ctr">
                        <a:lnSpc>
                          <a:spcPct val="107000"/>
                        </a:lnSpc>
                        <a:spcBef>
                          <a:spcPts val="0"/>
                        </a:spcBef>
                        <a:spcAft>
                          <a:spcPts val="800"/>
                        </a:spcAft>
                      </a:pPr>
                      <a:r>
                        <a:rPr lang="en-US" sz="1700" dirty="0">
                          <a:effectLst/>
                          <a:latin typeface="+mj-lt"/>
                        </a:rPr>
                        <a:t>317</a:t>
                      </a:r>
                      <a:endParaRPr lang="en-US" sz="1700" dirty="0">
                        <a:effectLst/>
                        <a:latin typeface="+mj-lt"/>
                        <a:ea typeface="Calibri" panose="020F0502020204030204" pitchFamily="34" charset="0"/>
                        <a:cs typeface="Times New Roman" panose="02020603050405020304" pitchFamily="18" charset="0"/>
                      </a:endParaRPr>
                    </a:p>
                  </a:txBody>
                  <a:tcPr marL="65723" marR="65723" marT="32861" marB="32861" anchor="ctr"/>
                </a:tc>
                <a:tc>
                  <a:txBody>
                    <a:bodyPr/>
                    <a:lstStyle/>
                    <a:p>
                      <a:pPr marL="0" marR="0" algn="ctr">
                        <a:lnSpc>
                          <a:spcPct val="107000"/>
                        </a:lnSpc>
                        <a:spcBef>
                          <a:spcPts val="0"/>
                        </a:spcBef>
                        <a:spcAft>
                          <a:spcPts val="800"/>
                        </a:spcAft>
                      </a:pPr>
                      <a:r>
                        <a:rPr lang="en-US" sz="1700" dirty="0">
                          <a:effectLst/>
                          <a:latin typeface="+mj-lt"/>
                        </a:rPr>
                        <a:t>117 </a:t>
                      </a:r>
                      <a:endParaRPr lang="en-US" sz="1700" dirty="0">
                        <a:effectLst/>
                        <a:latin typeface="+mj-lt"/>
                        <a:ea typeface="Calibri" panose="020F0502020204030204" pitchFamily="34" charset="0"/>
                        <a:cs typeface="Times New Roman" panose="02020603050405020304" pitchFamily="18" charset="0"/>
                      </a:endParaRPr>
                    </a:p>
                  </a:txBody>
                  <a:tcPr marL="65723" marR="65723" marT="32861" marB="32861" anchor="ctr"/>
                </a:tc>
                <a:tc rowSpan="3">
                  <a:txBody>
                    <a:bodyPr/>
                    <a:lstStyle/>
                    <a:p>
                      <a:pPr marL="0" marR="0" lvl="0" indent="0" algn="ctr">
                        <a:lnSpc>
                          <a:spcPct val="107000"/>
                        </a:lnSpc>
                        <a:spcBef>
                          <a:spcPts val="0"/>
                        </a:spcBef>
                        <a:spcAft>
                          <a:spcPts val="800"/>
                        </a:spcAft>
                        <a:buFont typeface="Arial" panose="020B0604020202020204" pitchFamily="34" charset="0"/>
                        <a:buNone/>
                      </a:pPr>
                      <a:r>
                        <a:rPr lang="en-US" sz="1700" dirty="0" smtClean="0">
                          <a:effectLst/>
                          <a:latin typeface="+mj-lt"/>
                        </a:rPr>
                        <a:t>  Matched on income</a:t>
                      </a:r>
                      <a:r>
                        <a:rPr lang="en-US" sz="1700" baseline="0" dirty="0" smtClean="0">
                          <a:effectLst/>
                          <a:latin typeface="+mj-lt"/>
                        </a:rPr>
                        <a:t> &amp; </a:t>
                      </a:r>
                      <a:br>
                        <a:rPr lang="en-US" sz="1700" baseline="0" dirty="0" smtClean="0">
                          <a:effectLst/>
                          <a:latin typeface="+mj-lt"/>
                        </a:rPr>
                      </a:br>
                      <a:r>
                        <a:rPr lang="en-US" sz="1700" baseline="0" dirty="0" smtClean="0">
                          <a:effectLst/>
                          <a:latin typeface="+mj-lt"/>
                        </a:rPr>
                        <a:t>  maternal education</a:t>
                      </a:r>
                    </a:p>
                    <a:p>
                      <a:pPr marL="0" marR="0" lvl="0" indent="0" algn="ctr">
                        <a:lnSpc>
                          <a:spcPct val="107000"/>
                        </a:lnSpc>
                        <a:spcBef>
                          <a:spcPts val="0"/>
                        </a:spcBef>
                        <a:spcAft>
                          <a:spcPts val="800"/>
                        </a:spcAft>
                        <a:buFont typeface="Arial" panose="020B0604020202020204" pitchFamily="34" charset="0"/>
                        <a:buNone/>
                      </a:pPr>
                      <a:r>
                        <a:rPr lang="en-US" sz="1700" baseline="0" dirty="0" smtClean="0">
                          <a:effectLst/>
                          <a:latin typeface="+mj-lt"/>
                        </a:rPr>
                        <a:t>  Higher than typical US </a:t>
                      </a:r>
                      <a:br>
                        <a:rPr lang="en-US" sz="1700" baseline="0" dirty="0" smtClean="0">
                          <a:effectLst/>
                          <a:latin typeface="+mj-lt"/>
                        </a:rPr>
                      </a:br>
                      <a:r>
                        <a:rPr lang="en-US" sz="1700" baseline="0" dirty="0" smtClean="0">
                          <a:effectLst/>
                          <a:latin typeface="+mj-lt"/>
                        </a:rPr>
                        <a:t>  sample</a:t>
                      </a:r>
                    </a:p>
                    <a:p>
                      <a:pPr marL="0" marR="0" lvl="0" indent="0" algn="ctr">
                        <a:lnSpc>
                          <a:spcPct val="107000"/>
                        </a:lnSpc>
                        <a:spcBef>
                          <a:spcPts val="0"/>
                        </a:spcBef>
                        <a:spcAft>
                          <a:spcPts val="800"/>
                        </a:spcAft>
                        <a:buFont typeface="Arial" panose="020B0604020202020204" pitchFamily="34" charset="0"/>
                        <a:buNone/>
                      </a:pPr>
                      <a:r>
                        <a:rPr lang="en-US" sz="1700" dirty="0">
                          <a:effectLst/>
                          <a:latin typeface="+mj-lt"/>
                        </a:rPr>
                        <a:t> </a:t>
                      </a:r>
                      <a:endParaRPr lang="en-US" sz="17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r h="359236">
                <a:tc>
                  <a:txBody>
                    <a:bodyPr/>
                    <a:lstStyle/>
                    <a:p>
                      <a:pPr marL="0" marR="0" algn="ctr">
                        <a:lnSpc>
                          <a:spcPct val="107000"/>
                        </a:lnSpc>
                        <a:spcBef>
                          <a:spcPts val="0"/>
                        </a:spcBef>
                        <a:spcAft>
                          <a:spcPts val="800"/>
                        </a:spcAft>
                      </a:pPr>
                      <a:r>
                        <a:rPr lang="en-US" sz="1800" dirty="0">
                          <a:effectLst/>
                          <a:latin typeface="+mj-lt"/>
                        </a:rPr>
                        <a:t>Gender       </a:t>
                      </a:r>
                      <a:endParaRPr lang="en-US" sz="1800" dirty="0">
                        <a:effectLst/>
                        <a:latin typeface="+mj-lt"/>
                        <a:ea typeface="Calibri" panose="020F0502020204030204" pitchFamily="34" charset="0"/>
                        <a:cs typeface="Times New Roman" panose="02020603050405020304" pitchFamily="18" charset="0"/>
                      </a:endParaRPr>
                    </a:p>
                  </a:txBody>
                  <a:tcPr marL="65723" marR="65723" marT="32861" marB="32861" anchor="ctr"/>
                </a:tc>
                <a:tc>
                  <a:txBody>
                    <a:bodyPr/>
                    <a:lstStyle/>
                    <a:p>
                      <a:pPr marL="0" marR="0" algn="ctr">
                        <a:lnSpc>
                          <a:spcPct val="107000"/>
                        </a:lnSpc>
                        <a:spcBef>
                          <a:spcPts val="0"/>
                        </a:spcBef>
                        <a:spcAft>
                          <a:spcPts val="800"/>
                        </a:spcAft>
                      </a:pPr>
                      <a:r>
                        <a:rPr lang="en-US" sz="1700" dirty="0">
                          <a:effectLst/>
                          <a:latin typeface="+mj-lt"/>
                        </a:rPr>
                        <a:t>173 male; 144 female</a:t>
                      </a:r>
                      <a:endParaRPr lang="en-US" sz="1700" dirty="0">
                        <a:effectLst/>
                        <a:latin typeface="+mj-lt"/>
                        <a:ea typeface="Calibri" panose="020F0502020204030204" pitchFamily="34" charset="0"/>
                        <a:cs typeface="Times New Roman" panose="02020603050405020304" pitchFamily="18" charset="0"/>
                      </a:endParaRPr>
                    </a:p>
                  </a:txBody>
                  <a:tcPr marL="65723" marR="65723" marT="32861" marB="32861" anchor="ctr"/>
                </a:tc>
                <a:tc>
                  <a:txBody>
                    <a:bodyPr/>
                    <a:lstStyle/>
                    <a:p>
                      <a:pPr marL="0" marR="0" algn="ctr">
                        <a:lnSpc>
                          <a:spcPct val="107000"/>
                        </a:lnSpc>
                        <a:spcBef>
                          <a:spcPts val="0"/>
                        </a:spcBef>
                        <a:spcAft>
                          <a:spcPts val="800"/>
                        </a:spcAft>
                      </a:pPr>
                      <a:r>
                        <a:rPr lang="en-US" sz="1700" dirty="0">
                          <a:effectLst/>
                          <a:latin typeface="+mj-lt"/>
                        </a:rPr>
                        <a:t>54 male; 63 female</a:t>
                      </a:r>
                      <a:endParaRPr lang="en-US" sz="1700" dirty="0">
                        <a:effectLst/>
                        <a:latin typeface="+mj-lt"/>
                        <a:ea typeface="Calibri" panose="020F0502020204030204" pitchFamily="34" charset="0"/>
                        <a:cs typeface="Times New Roman" panose="02020603050405020304" pitchFamily="18" charset="0"/>
                      </a:endParaRPr>
                    </a:p>
                  </a:txBody>
                  <a:tcPr marL="65723" marR="65723" marT="32861" marB="32861" anchor="ctr"/>
                </a:tc>
                <a:tc vMerge="1">
                  <a:txBody>
                    <a:bodyPr/>
                    <a:lstStyle/>
                    <a:p>
                      <a:endParaRPr lang="en-US"/>
                    </a:p>
                  </a:txBody>
                  <a:tcPr/>
                </a:tc>
                <a:extLst>
                  <a:ext uri="{0D108BD9-81ED-4DB2-BD59-A6C34878D82A}">
                    <a16:rowId xmlns="" xmlns:a16="http://schemas.microsoft.com/office/drawing/2014/main" val="10002"/>
                  </a:ext>
                </a:extLst>
              </a:tr>
              <a:tr h="820103">
                <a:tc>
                  <a:txBody>
                    <a:bodyPr/>
                    <a:lstStyle/>
                    <a:p>
                      <a:pPr marL="0" marR="0" algn="ctr">
                        <a:lnSpc>
                          <a:spcPct val="107000"/>
                        </a:lnSpc>
                        <a:spcBef>
                          <a:spcPts val="0"/>
                        </a:spcBef>
                        <a:spcAft>
                          <a:spcPts val="800"/>
                        </a:spcAft>
                      </a:pPr>
                      <a:r>
                        <a:rPr lang="en-US" sz="1800" dirty="0">
                          <a:effectLst/>
                          <a:latin typeface="+mj-lt"/>
                        </a:rPr>
                        <a:t>Hearing</a:t>
                      </a:r>
                      <a:endParaRPr lang="en-US" sz="1800" dirty="0">
                        <a:effectLst/>
                        <a:latin typeface="+mj-lt"/>
                        <a:ea typeface="Calibri" panose="020F0502020204030204" pitchFamily="34" charset="0"/>
                        <a:cs typeface="Times New Roman" panose="02020603050405020304" pitchFamily="18" charset="0"/>
                      </a:endParaRPr>
                    </a:p>
                  </a:txBody>
                  <a:tcPr marL="65723" marR="65723" marT="32861" marB="32861" anchor="ctr"/>
                </a:tc>
                <a:tc>
                  <a:txBody>
                    <a:bodyPr/>
                    <a:lstStyle/>
                    <a:p>
                      <a:pPr marL="0" marR="0" algn="ctr">
                        <a:lnSpc>
                          <a:spcPct val="100000"/>
                        </a:lnSpc>
                        <a:spcBef>
                          <a:spcPts val="0"/>
                        </a:spcBef>
                        <a:spcAft>
                          <a:spcPts val="0"/>
                        </a:spcAft>
                      </a:pPr>
                      <a:r>
                        <a:rPr lang="en-US" sz="1700" i="1" dirty="0" smtClean="0">
                          <a:effectLst/>
                          <a:latin typeface="+mj-lt"/>
                        </a:rPr>
                        <a:t>M</a:t>
                      </a:r>
                      <a:r>
                        <a:rPr lang="en-US" sz="1700" dirty="0" smtClean="0">
                          <a:effectLst/>
                          <a:latin typeface="+mj-lt"/>
                        </a:rPr>
                        <a:t>= </a:t>
                      </a:r>
                      <a:r>
                        <a:rPr lang="en-US" sz="1700" dirty="0">
                          <a:effectLst/>
                          <a:latin typeface="+mj-lt"/>
                        </a:rPr>
                        <a:t>48.88 </a:t>
                      </a:r>
                      <a:r>
                        <a:rPr lang="en-US" sz="1700" dirty="0" smtClean="0">
                          <a:effectLst/>
                          <a:latin typeface="+mj-lt"/>
                        </a:rPr>
                        <a:t>dB </a:t>
                      </a:r>
                      <a:r>
                        <a:rPr lang="en-US" sz="1700" dirty="0">
                          <a:effectLst/>
                          <a:latin typeface="+mj-lt"/>
                        </a:rPr>
                        <a:t>HL</a:t>
                      </a:r>
                    </a:p>
                    <a:p>
                      <a:pPr marL="0" marR="0" algn="ctr">
                        <a:lnSpc>
                          <a:spcPct val="100000"/>
                        </a:lnSpc>
                        <a:spcBef>
                          <a:spcPts val="0"/>
                        </a:spcBef>
                        <a:spcAft>
                          <a:spcPts val="0"/>
                        </a:spcAft>
                      </a:pPr>
                      <a:r>
                        <a:rPr lang="en-US" sz="1700" dirty="0">
                          <a:effectLst/>
                          <a:latin typeface="+mj-lt"/>
                        </a:rPr>
                        <a:t>7 without amplification</a:t>
                      </a:r>
                      <a:br>
                        <a:rPr lang="en-US" sz="1700" dirty="0">
                          <a:effectLst/>
                          <a:latin typeface="+mj-lt"/>
                        </a:rPr>
                      </a:br>
                      <a:r>
                        <a:rPr lang="en-US" sz="1700" dirty="0">
                          <a:effectLst/>
                          <a:latin typeface="+mj-lt"/>
                        </a:rPr>
                        <a:t>76% identified from NHS</a:t>
                      </a:r>
                      <a:endParaRPr lang="en-US" sz="1700" dirty="0">
                        <a:effectLst/>
                        <a:latin typeface="+mj-lt"/>
                        <a:ea typeface="Calibri" panose="020F0502020204030204" pitchFamily="34" charset="0"/>
                        <a:cs typeface="Times New Roman" panose="02020603050405020304" pitchFamily="18" charset="0"/>
                      </a:endParaRPr>
                    </a:p>
                  </a:txBody>
                  <a:tcPr marL="65723" marR="65723" marT="32861" marB="32861" anchor="ctr"/>
                </a:tc>
                <a:tc>
                  <a:txBody>
                    <a:bodyPr/>
                    <a:lstStyle/>
                    <a:p>
                      <a:pPr marL="0" marR="0" algn="ctr">
                        <a:lnSpc>
                          <a:spcPct val="107000"/>
                        </a:lnSpc>
                        <a:spcBef>
                          <a:spcPts val="0"/>
                        </a:spcBef>
                        <a:spcAft>
                          <a:spcPts val="800"/>
                        </a:spcAft>
                      </a:pPr>
                      <a:r>
                        <a:rPr lang="en-US" sz="1700" dirty="0">
                          <a:effectLst/>
                          <a:latin typeface="+mj-lt"/>
                        </a:rPr>
                        <a:t>&lt; 20 dB HL</a:t>
                      </a:r>
                      <a:endParaRPr lang="en-US" sz="1700" dirty="0">
                        <a:effectLst/>
                        <a:latin typeface="+mj-lt"/>
                        <a:ea typeface="Calibri" panose="020F0502020204030204" pitchFamily="34" charset="0"/>
                        <a:cs typeface="Times New Roman" panose="02020603050405020304" pitchFamily="18" charset="0"/>
                      </a:endParaRPr>
                    </a:p>
                  </a:txBody>
                  <a:tcPr marL="65723" marR="65723" marT="32861" marB="32861" anchor="ctr"/>
                </a:tc>
                <a:tc vMerge="1">
                  <a:txBody>
                    <a:bodyPr/>
                    <a:lstStyle/>
                    <a:p>
                      <a:endParaRPr lang="en-US"/>
                    </a:p>
                  </a:txBody>
                  <a:tcPr/>
                </a:tc>
                <a:extLst>
                  <a:ext uri="{0D108BD9-81ED-4DB2-BD59-A6C34878D82A}">
                    <a16:rowId xmlns="" xmlns:a16="http://schemas.microsoft.com/office/drawing/2014/main" val="10003"/>
                  </a:ext>
                </a:extLst>
              </a:tr>
            </a:tbl>
          </a:graphicData>
        </a:graphic>
      </p:graphicFrame>
      <p:sp>
        <p:nvSpPr>
          <p:cNvPr id="12" name="Rectangle 2"/>
          <p:cNvSpPr>
            <a:spLocks noChangeArrowheads="1"/>
          </p:cNvSpPr>
          <p:nvPr/>
        </p:nvSpPr>
        <p:spPr bwMode="auto">
          <a:xfrm>
            <a:off x="1614489" y="323573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srgbClr val="FFFFFF"/>
              </a:solidFill>
            </a:endParaRPr>
          </a:p>
        </p:txBody>
      </p:sp>
      <p:sp>
        <p:nvSpPr>
          <p:cNvPr id="8" name="Title 1"/>
          <p:cNvSpPr txBox="1">
            <a:spLocks/>
          </p:cNvSpPr>
          <p:nvPr/>
        </p:nvSpPr>
        <p:spPr>
          <a:xfrm>
            <a:off x="609600" y="114696"/>
            <a:ext cx="8534400" cy="682752"/>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Who are the OCHL participants?</a:t>
            </a:r>
            <a:endParaRPr lang="en-US" dirty="0"/>
          </a:p>
        </p:txBody>
      </p:sp>
      <p:graphicFrame>
        <p:nvGraphicFramePr>
          <p:cNvPr id="14" name="Diagram 13"/>
          <p:cNvGraphicFramePr/>
          <p:nvPr>
            <p:extLst/>
          </p:nvPr>
        </p:nvGraphicFramePr>
        <p:xfrm>
          <a:off x="2040733" y="3348922"/>
          <a:ext cx="5243511"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9978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Like us on Facebook!</a:t>
            </a:r>
            <a:endParaRPr lang="en-US" dirty="0"/>
          </a:p>
        </p:txBody>
      </p:sp>
      <p:pic>
        <p:nvPicPr>
          <p:cNvPr id="4" name="Content Placeholder 3"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r="37002"/>
          <a:stretch/>
        </p:blipFill>
        <p:spPr>
          <a:xfrm>
            <a:off x="228600" y="990600"/>
            <a:ext cx="4648200" cy="3962400"/>
          </a:xfrm>
        </p:spPr>
      </p:pic>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r="44413"/>
          <a:stretch/>
        </p:blipFill>
        <p:spPr>
          <a:xfrm>
            <a:off x="3581400" y="2743200"/>
            <a:ext cx="5412059" cy="3962400"/>
          </a:xfrm>
          <a:prstGeom prst="rect">
            <a:avLst/>
          </a:prstGeom>
        </p:spPr>
      </p:pic>
    </p:spTree>
    <p:extLst>
      <p:ext uri="{BB962C8B-B14F-4D97-AF65-F5344CB8AC3E}">
        <p14:creationId xmlns:p14="http://schemas.microsoft.com/office/powerpoint/2010/main" val="4095371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7" name="Slide Number Placeholder 6"/>
          <p:cNvSpPr>
            <a:spLocks noGrp="1"/>
          </p:cNvSpPr>
          <p:nvPr>
            <p:ph type="sldNum" sz="quarter" idx="12"/>
          </p:nvPr>
        </p:nvSpPr>
        <p:spPr/>
        <p:txBody>
          <a:bodyPr/>
          <a:lstStyle/>
          <a:p>
            <a:fld id="{1AD93096-5B34-4342-9326-69289CEAE4C2}" type="slidenum">
              <a:rPr lang="en-US" smtClean="0"/>
              <a:pPr/>
              <a:t>31</a:t>
            </a:fld>
            <a:endParaRPr lang="en-US" dirty="0"/>
          </a:p>
        </p:txBody>
      </p:sp>
      <p:pic>
        <p:nvPicPr>
          <p:cNvPr id="10" name="Picture 9" descr="IMGP1531 [1024x768].JPG"/>
          <p:cNvPicPr>
            <a:picLocks noChangeAspect="1"/>
          </p:cNvPicPr>
          <p:nvPr/>
        </p:nvPicPr>
        <p:blipFill>
          <a:blip r:embed="rId2" cstate="print"/>
          <a:stretch>
            <a:fillRect/>
          </a:stretch>
        </p:blipFill>
        <p:spPr>
          <a:xfrm>
            <a:off x="1905000" y="1924049"/>
            <a:ext cx="5657375" cy="3762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315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US" sz="4000" dirty="0"/>
              <a:t>Why </a:t>
            </a:r>
            <a:r>
              <a:rPr lang="en-US" sz="4000" dirty="0" smtClean="0"/>
              <a:t>are we interested in </a:t>
            </a:r>
            <a:r>
              <a:rPr lang="en-US" sz="4000" dirty="0"/>
              <a:t>children who are hard of hearing?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81200"/>
            <a:ext cx="2902718" cy="4063804"/>
          </a:xfrm>
          <a:prstGeom prst="rect">
            <a:avLst/>
          </a:prstGeom>
        </p:spPr>
      </p:pic>
      <p:sp>
        <p:nvSpPr>
          <p:cNvPr id="2" name="Rectangle 1"/>
          <p:cNvSpPr/>
          <p:nvPr/>
        </p:nvSpPr>
        <p:spPr>
          <a:xfrm>
            <a:off x="3724180" y="1828800"/>
            <a:ext cx="5200650" cy="3785652"/>
          </a:xfrm>
          <a:prstGeom prst="rect">
            <a:avLst/>
          </a:prstGeom>
        </p:spPr>
        <p:txBody>
          <a:bodyPr wrap="square">
            <a:spAutoFit/>
          </a:bodyPr>
          <a:lstStyle/>
          <a:p>
            <a:r>
              <a:rPr lang="en-US" sz="2400" dirty="0" smtClean="0"/>
              <a:t>“Hard of hearing children are not easily recognizable and often are mistaken for children with vague, sometimes exotic, always bewildering problems. Thus, in many educational systems they are invisible children.”</a:t>
            </a:r>
            <a:endParaRPr lang="en-US" sz="2400" dirty="0"/>
          </a:p>
          <a:p>
            <a:endParaRPr lang="en-US" sz="2400" dirty="0"/>
          </a:p>
          <a:p>
            <a:r>
              <a:rPr lang="en-US" sz="2400" dirty="0"/>
              <a:t>		Julia M. Davis</a:t>
            </a:r>
          </a:p>
          <a:p>
            <a:r>
              <a:rPr lang="en-US" sz="2400" dirty="0"/>
              <a:t>		“Our Forgotten Children”</a:t>
            </a:r>
          </a:p>
          <a:p>
            <a:r>
              <a:rPr lang="en-US" sz="2400" dirty="0"/>
              <a:t>		1977  </a:t>
            </a:r>
          </a:p>
        </p:txBody>
      </p:sp>
    </p:spTree>
    <p:extLst>
      <p:ext uri="{BB962C8B-B14F-4D97-AF65-F5344CB8AC3E}">
        <p14:creationId xmlns:p14="http://schemas.microsoft.com/office/powerpoint/2010/main" val="80907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What guided the research goals of this multicenter study? </a:t>
            </a:r>
            <a:endParaRPr lang="en-US" dirty="0"/>
          </a:p>
        </p:txBody>
      </p:sp>
      <p:sp>
        <p:nvSpPr>
          <p:cNvPr id="4" name="Content Placeholder 3"/>
          <p:cNvSpPr>
            <a:spLocks noGrp="1"/>
          </p:cNvSpPr>
          <p:nvPr>
            <p:ph idx="1"/>
          </p:nvPr>
        </p:nvSpPr>
        <p:spPr>
          <a:xfrm>
            <a:off x="6400801" y="1981200"/>
            <a:ext cx="2695574" cy="1219200"/>
          </a:xfrm>
        </p:spPr>
        <p:txBody>
          <a:bodyPr>
            <a:normAutofit fontScale="77500" lnSpcReduction="20000"/>
          </a:bodyPr>
          <a:lstStyle/>
          <a:p>
            <a:pPr marL="0" indent="0">
              <a:buNone/>
            </a:pPr>
            <a:r>
              <a:rPr lang="en-US" dirty="0" smtClean="0"/>
              <a:t>New generation of children who are hard of hearing</a:t>
            </a:r>
          </a:p>
          <a:p>
            <a:pPr>
              <a:buFont typeface="Arial" pitchFamily="34" charset="0"/>
              <a:buChar char="•"/>
            </a:pPr>
            <a:endParaRPr lang="en-US" dirty="0"/>
          </a:p>
        </p:txBody>
      </p:sp>
      <p:sp>
        <p:nvSpPr>
          <p:cNvPr id="3" name="Slide Number Placeholder 2"/>
          <p:cNvSpPr>
            <a:spLocks noGrp="1"/>
          </p:cNvSpPr>
          <p:nvPr>
            <p:ph type="sldNum" sz="quarter" idx="12"/>
          </p:nvPr>
        </p:nvSpPr>
        <p:spPr>
          <a:xfrm>
            <a:off x="-19050" y="6499086"/>
            <a:ext cx="2133600" cy="365125"/>
          </a:xfrm>
        </p:spPr>
        <p:txBody>
          <a:bodyPr/>
          <a:lstStyle/>
          <a:p>
            <a:pPr algn="l"/>
            <a:fld id="{1AD93096-5B34-4342-9326-69289CEAE4C2}" type="slidenum">
              <a:rPr lang="en-US" smtClean="0"/>
              <a:pPr algn="l"/>
              <a:t>5</a:t>
            </a:fld>
            <a:endParaRPr lang="en-US"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6345964"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81000" y="5678328"/>
            <a:ext cx="3933825" cy="954107"/>
          </a:xfrm>
          <a:prstGeom prst="rect">
            <a:avLst/>
          </a:prstGeom>
        </p:spPr>
        <p:txBody>
          <a:bodyPr wrap="square">
            <a:spAutoFit/>
          </a:bodyPr>
          <a:lstStyle/>
          <a:p>
            <a:pPr>
              <a:spcBef>
                <a:spcPct val="20000"/>
              </a:spcBef>
            </a:pPr>
            <a:r>
              <a:rPr lang="en-US" sz="2800" dirty="0" smtClean="0">
                <a:solidFill>
                  <a:prstClr val="black"/>
                </a:solidFill>
              </a:rPr>
              <a:t>Are these children at risk for delays?</a:t>
            </a:r>
            <a:endParaRPr lang="en-US" sz="2800" dirty="0">
              <a:solidFill>
                <a:prstClr val="black"/>
              </a:solidFill>
            </a:endParaRPr>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619500"/>
            <a:ext cx="2400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495800" y="5678328"/>
            <a:ext cx="4495800" cy="954107"/>
          </a:xfrm>
          <a:prstGeom prst="rect">
            <a:avLst/>
          </a:prstGeom>
        </p:spPr>
        <p:txBody>
          <a:bodyPr wrap="square">
            <a:spAutoFit/>
          </a:bodyPr>
          <a:lstStyle/>
          <a:p>
            <a:pPr lvl="1">
              <a:spcBef>
                <a:spcPct val="20000"/>
              </a:spcBef>
            </a:pPr>
            <a:r>
              <a:rPr lang="en-US" sz="2800" dirty="0" smtClean="0">
                <a:solidFill>
                  <a:prstClr val="black"/>
                </a:solidFill>
              </a:rPr>
              <a:t>What are factors that lead to success?</a:t>
            </a:r>
            <a:endParaRPr lang="en-US" sz="2800" dirty="0">
              <a:solidFill>
                <a:prstClr val="black"/>
              </a:solidFill>
            </a:endParaRPr>
          </a:p>
        </p:txBody>
      </p:sp>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007" y="361950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860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534400" cy="762000"/>
          </a:xfrm>
        </p:spPr>
        <p:txBody>
          <a:bodyPr/>
          <a:lstStyle/>
          <a:p>
            <a:r>
              <a:rPr lang="en-US" dirty="0" smtClean="0"/>
              <a:t>Domains of study</a:t>
            </a:r>
            <a:endParaRPr lang="en-US" dirty="0"/>
          </a:p>
        </p:txBody>
      </p:sp>
      <p:graphicFrame>
        <p:nvGraphicFramePr>
          <p:cNvPr id="4" name="Diagram 3"/>
          <p:cNvGraphicFramePr/>
          <p:nvPr/>
        </p:nvGraphicFramePr>
        <p:xfrm>
          <a:off x="0" y="1600200"/>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810000" y="1143000"/>
            <a:ext cx="1657149" cy="1631216"/>
          </a:xfrm>
          <a:prstGeom prst="rect">
            <a:avLst/>
          </a:prstGeom>
          <a:solidFill>
            <a:schemeClr val="accent2">
              <a:lumMod val="75000"/>
            </a:schemeClr>
          </a:solidFill>
        </p:spPr>
        <p:txBody>
          <a:bodyPr wrap="square" rtlCol="0">
            <a:spAutoFit/>
          </a:bodyPr>
          <a:lstStyle/>
          <a:p>
            <a:pPr algn="ctr"/>
            <a:endParaRPr lang="en-US" sz="2000" dirty="0" smtClean="0">
              <a:solidFill>
                <a:prstClr val="white"/>
              </a:solidFill>
            </a:endParaRPr>
          </a:p>
          <a:p>
            <a:pPr algn="ctr"/>
            <a:r>
              <a:rPr lang="en-US" sz="2000" dirty="0" smtClean="0">
                <a:solidFill>
                  <a:prstClr val="white"/>
                </a:solidFill>
              </a:rPr>
              <a:t>Higher-level language: Narratives</a:t>
            </a:r>
          </a:p>
          <a:p>
            <a:endParaRPr lang="en-US" sz="2000" dirty="0" smtClean="0">
              <a:solidFill>
                <a:prstClr val="white"/>
              </a:solidFill>
            </a:endParaRPr>
          </a:p>
        </p:txBody>
      </p:sp>
      <p:cxnSp>
        <p:nvCxnSpPr>
          <p:cNvPr id="12" name="Straight Arrow Connector 11"/>
          <p:cNvCxnSpPr/>
          <p:nvPr/>
        </p:nvCxnSpPr>
        <p:spPr>
          <a:xfrm flipH="1">
            <a:off x="5715000" y="1066800"/>
            <a:ext cx="1447800" cy="60960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94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Why are we interested in narratives?</a:t>
            </a:r>
            <a:endParaRPr lang="en-US" dirty="0"/>
          </a:p>
        </p:txBody>
      </p:sp>
      <p:sp>
        <p:nvSpPr>
          <p:cNvPr id="4" name="Content Placeholder 3"/>
          <p:cNvSpPr>
            <a:spLocks noGrp="1"/>
          </p:cNvSpPr>
          <p:nvPr>
            <p:ph idx="1"/>
          </p:nvPr>
        </p:nvSpPr>
        <p:spPr/>
        <p:txBody>
          <a:bodyPr>
            <a:normAutofit fontScale="92500"/>
          </a:bodyPr>
          <a:lstStyle/>
          <a:p>
            <a:r>
              <a:rPr lang="en-US" dirty="0" smtClean="0"/>
              <a:t>Good narrative skills = the ability to effectively tell a story</a:t>
            </a:r>
          </a:p>
          <a:p>
            <a:r>
              <a:rPr lang="en-US" dirty="0" smtClean="0"/>
              <a:t>Most classroom material conveyed in language beyond the sentence level</a:t>
            </a:r>
          </a:p>
          <a:p>
            <a:r>
              <a:rPr lang="en-US" dirty="0" smtClean="0"/>
              <a:t>Early narrative skills predict reading development and impact later academic success</a:t>
            </a:r>
          </a:p>
          <a:p>
            <a:r>
              <a:rPr lang="en-US" dirty="0" smtClean="0"/>
              <a:t>Few studies have focused specifically on children with mild-moderately severe hearing levels</a:t>
            </a:r>
            <a:endParaRPr lang="en-US" dirty="0"/>
          </a:p>
        </p:txBody>
      </p:sp>
    </p:spTree>
    <p:extLst>
      <p:ext uri="{BB962C8B-B14F-4D97-AF65-F5344CB8AC3E}">
        <p14:creationId xmlns:p14="http://schemas.microsoft.com/office/powerpoint/2010/main" val="110746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85800" y="1834974"/>
            <a:ext cx="7829549" cy="3623072"/>
          </a:xfrm>
        </p:spPr>
        <p:txBody>
          <a:bodyPr/>
          <a:lstStyle/>
          <a:p>
            <a:pPr marL="0" indent="0">
              <a:buNone/>
            </a:pPr>
            <a:endParaRPr lang="en-US" dirty="0"/>
          </a:p>
        </p:txBody>
      </p:sp>
      <p:sp>
        <p:nvSpPr>
          <p:cNvPr id="2" name="Title 1"/>
          <p:cNvSpPr>
            <a:spLocks noGrp="1"/>
          </p:cNvSpPr>
          <p:nvPr>
            <p:ph type="title"/>
          </p:nvPr>
        </p:nvSpPr>
        <p:spPr>
          <a:xfrm>
            <a:off x="327764" y="663641"/>
            <a:ext cx="8051151" cy="994172"/>
          </a:xfrm>
        </p:spPr>
        <p:txBody>
          <a:bodyPr>
            <a:normAutofit fontScale="90000"/>
          </a:bodyPr>
          <a:lstStyle/>
          <a:p>
            <a:r>
              <a:rPr lang="en-US" dirty="0" smtClean="0"/>
              <a:t>Previous literature: Ambiguity </a:t>
            </a:r>
            <a:r>
              <a:rPr lang="en-US" dirty="0"/>
              <a:t>about risk posed by mild to severe hearing loss </a:t>
            </a:r>
            <a:r>
              <a:rPr lang="en-US" dirty="0" smtClean="0"/>
              <a:t>for </a:t>
            </a:r>
            <a:r>
              <a:rPr lang="en-US" dirty="0" smtClean="0"/>
              <a:t>narrative </a:t>
            </a:r>
            <a:r>
              <a:rPr lang="en-US" dirty="0" smtClean="0"/>
              <a:t>skills</a:t>
            </a:r>
            <a:r>
              <a:rPr lang="en-US" dirty="0"/>
              <a:t/>
            </a:r>
            <a:br>
              <a:rPr lang="en-US" dirty="0"/>
            </a:br>
            <a:endParaRPr lang="en-US" dirty="0"/>
          </a:p>
        </p:txBody>
      </p:sp>
      <p:sp>
        <p:nvSpPr>
          <p:cNvPr id="4" name="Slide Number Placeholder 3"/>
          <p:cNvSpPr>
            <a:spLocks noGrp="1"/>
          </p:cNvSpPr>
          <p:nvPr>
            <p:ph type="sldNum" sz="quarter" idx="4294967295"/>
          </p:nvPr>
        </p:nvSpPr>
        <p:spPr>
          <a:xfrm>
            <a:off x="6457950" y="5624513"/>
            <a:ext cx="2057400" cy="273844"/>
          </a:xfrm>
          <a:prstGeom prst="rect">
            <a:avLst/>
          </a:prstGeom>
        </p:spPr>
        <p:txBody>
          <a:bodyPr/>
          <a:lstStyle/>
          <a:p>
            <a:fld id="{69EDAE6D-B740-497C-AB6C-4D638187A5E0}" type="slidenum">
              <a:rPr lang="en-US" smtClean="0"/>
              <a:pPr/>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99075130"/>
              </p:ext>
            </p:extLst>
          </p:nvPr>
        </p:nvGraphicFramePr>
        <p:xfrm>
          <a:off x="76201" y="1981200"/>
          <a:ext cx="8991600" cy="3054732"/>
        </p:xfrm>
        <a:graphic>
          <a:graphicData uri="http://schemas.openxmlformats.org/drawingml/2006/table">
            <a:tbl>
              <a:tblPr firstRow="1" bandRow="1">
                <a:tableStyleId>{5C22544A-7EE6-4342-B048-85BDC9FD1C3A}</a:tableStyleId>
              </a:tblPr>
              <a:tblGrid>
                <a:gridCol w="2517648">
                  <a:extLst>
                    <a:ext uri="{9D8B030D-6E8A-4147-A177-3AD203B41FA5}">
                      <a16:colId xmlns="" xmlns:a16="http://schemas.microsoft.com/office/drawing/2014/main" val="20000"/>
                    </a:ext>
                  </a:extLst>
                </a:gridCol>
                <a:gridCol w="431594">
                  <a:extLst>
                    <a:ext uri="{9D8B030D-6E8A-4147-A177-3AD203B41FA5}">
                      <a16:colId xmlns="" xmlns:a16="http://schemas.microsoft.com/office/drawing/2014/main" val="20001"/>
                    </a:ext>
                  </a:extLst>
                </a:gridCol>
                <a:gridCol w="791261">
                  <a:extLst>
                    <a:ext uri="{9D8B030D-6E8A-4147-A177-3AD203B41FA5}">
                      <a16:colId xmlns="" xmlns:a16="http://schemas.microsoft.com/office/drawing/2014/main" val="20002"/>
                    </a:ext>
                  </a:extLst>
                </a:gridCol>
                <a:gridCol w="791261"/>
                <a:gridCol w="2326235">
                  <a:extLst>
                    <a:ext uri="{9D8B030D-6E8A-4147-A177-3AD203B41FA5}">
                      <a16:colId xmlns="" xmlns:a16="http://schemas.microsoft.com/office/drawing/2014/main" val="20003"/>
                    </a:ext>
                  </a:extLst>
                </a:gridCol>
                <a:gridCol w="457200">
                  <a:extLst>
                    <a:ext uri="{9D8B030D-6E8A-4147-A177-3AD203B41FA5}">
                      <a16:colId xmlns="" xmlns:a16="http://schemas.microsoft.com/office/drawing/2014/main" val="20004"/>
                    </a:ext>
                  </a:extLst>
                </a:gridCol>
                <a:gridCol w="762000">
                  <a:extLst>
                    <a:ext uri="{9D8B030D-6E8A-4147-A177-3AD203B41FA5}">
                      <a16:colId xmlns="" xmlns:a16="http://schemas.microsoft.com/office/drawing/2014/main" val="20005"/>
                    </a:ext>
                  </a:extLst>
                </a:gridCol>
                <a:gridCol w="914401"/>
              </a:tblGrid>
              <a:tr h="828288">
                <a:tc>
                  <a:txBody>
                    <a:bodyPr/>
                    <a:lstStyle/>
                    <a:p>
                      <a:r>
                        <a:rPr lang="en-US" sz="2000" dirty="0" smtClean="0"/>
                        <a:t>Delayed</a:t>
                      </a:r>
                      <a:r>
                        <a:rPr lang="en-US" sz="2000" baseline="0" dirty="0" smtClean="0"/>
                        <a:t> relative to peers</a:t>
                      </a:r>
                      <a:r>
                        <a:rPr lang="en-US" sz="2000" dirty="0" smtClean="0"/>
                        <a:t> </a:t>
                      </a:r>
                      <a:endParaRPr lang="en-US" sz="2000" dirty="0"/>
                    </a:p>
                  </a:txBody>
                  <a:tcPr marL="68580" marR="68580" marT="34290" marB="34290"/>
                </a:tc>
                <a:tc>
                  <a:txBody>
                    <a:bodyPr/>
                    <a:lstStyle/>
                    <a:p>
                      <a:pPr algn="ctr"/>
                      <a:r>
                        <a:rPr lang="en-US" sz="2000" i="1" dirty="0" smtClean="0"/>
                        <a:t>n</a:t>
                      </a:r>
                      <a:endParaRPr lang="en-US" sz="2000" i="1" dirty="0"/>
                    </a:p>
                  </a:txBody>
                  <a:tcPr marL="68580" marR="68580" marT="34290" marB="34290"/>
                </a:tc>
                <a:tc>
                  <a:txBody>
                    <a:bodyPr/>
                    <a:lstStyle/>
                    <a:p>
                      <a:pPr algn="ctr"/>
                      <a:r>
                        <a:rPr lang="en-US" sz="2000" i="0" dirty="0" smtClean="0"/>
                        <a:t>Age (</a:t>
                      </a:r>
                      <a:r>
                        <a:rPr lang="en-US" sz="2000" i="0" dirty="0" err="1" smtClean="0"/>
                        <a:t>yr</a:t>
                      </a:r>
                      <a:r>
                        <a:rPr lang="en-US" sz="2000" i="0" dirty="0" smtClean="0"/>
                        <a:t>)</a:t>
                      </a:r>
                      <a:endParaRPr lang="en-US" sz="2000" i="0" dirty="0"/>
                    </a:p>
                  </a:txBody>
                  <a:tcPr marL="68580" marR="68580" marT="34290" marB="34290"/>
                </a:tc>
                <a:tc>
                  <a:txBody>
                    <a:bodyPr/>
                    <a:lstStyle/>
                    <a:p>
                      <a:pPr algn="ctr"/>
                      <a:r>
                        <a:rPr lang="en-US" sz="2000" i="0" dirty="0" smtClean="0"/>
                        <a:t>Status</a:t>
                      </a:r>
                      <a:endParaRPr lang="en-US" sz="2000" i="0" dirty="0"/>
                    </a:p>
                  </a:txBody>
                  <a:tcPr marL="68580" marR="68580" marT="34290" marB="34290"/>
                </a:tc>
                <a:tc>
                  <a:txBody>
                    <a:bodyPr/>
                    <a:lstStyle/>
                    <a:p>
                      <a:r>
                        <a:rPr lang="en-US" sz="2000" dirty="0" smtClean="0"/>
                        <a:t>Like typical peers</a:t>
                      </a:r>
                      <a:endParaRPr lang="en-US" sz="2000" dirty="0"/>
                    </a:p>
                  </a:txBody>
                  <a:tcPr marL="68580" marR="68580" marT="34290" marB="34290">
                    <a:solidFill>
                      <a:schemeClr val="accent4"/>
                    </a:solidFill>
                  </a:tcPr>
                </a:tc>
                <a:tc>
                  <a:txBody>
                    <a:bodyPr/>
                    <a:lstStyle/>
                    <a:p>
                      <a:pPr algn="ctr"/>
                      <a:r>
                        <a:rPr lang="en-US" sz="2000" i="1" dirty="0" smtClean="0"/>
                        <a:t>n</a:t>
                      </a:r>
                      <a:endParaRPr lang="en-US" sz="2000" i="1" dirty="0"/>
                    </a:p>
                  </a:txBody>
                  <a:tcPr marL="68580" marR="68580" marT="34290" marB="34290">
                    <a:solidFill>
                      <a:schemeClr val="accent4"/>
                    </a:solidFill>
                  </a:tcPr>
                </a:tc>
                <a:tc>
                  <a:txBody>
                    <a:bodyPr/>
                    <a:lstStyle/>
                    <a:p>
                      <a:pPr algn="ctr"/>
                      <a:r>
                        <a:rPr lang="en-US" sz="2000" i="0" dirty="0" smtClean="0"/>
                        <a:t>Age</a:t>
                      </a:r>
                    </a:p>
                    <a:p>
                      <a:pPr algn="ctr"/>
                      <a:r>
                        <a:rPr lang="en-US" sz="2000" i="0" dirty="0" smtClean="0"/>
                        <a:t>(</a:t>
                      </a:r>
                      <a:r>
                        <a:rPr lang="en-US" sz="2000" i="0" dirty="0" err="1" smtClean="0"/>
                        <a:t>yr</a:t>
                      </a:r>
                      <a:r>
                        <a:rPr lang="en-US" sz="2000" i="0" dirty="0" smtClean="0"/>
                        <a:t>)</a:t>
                      </a:r>
                      <a:endParaRPr lang="en-US" sz="2000" i="0" dirty="0"/>
                    </a:p>
                  </a:txBody>
                  <a:tcPr marL="68580" marR="68580" marT="34290" marB="34290">
                    <a:solidFill>
                      <a:schemeClr val="accent4"/>
                    </a:solidFill>
                  </a:tcPr>
                </a:tc>
                <a:tc>
                  <a:txBody>
                    <a:bodyPr/>
                    <a:lstStyle/>
                    <a:p>
                      <a:pPr algn="ctr"/>
                      <a:r>
                        <a:rPr lang="en-US" sz="2000" i="0" dirty="0" smtClean="0"/>
                        <a:t>Status</a:t>
                      </a:r>
                      <a:endParaRPr lang="en-US" sz="2000" i="0" dirty="0"/>
                    </a:p>
                  </a:txBody>
                  <a:tcPr marL="68580" marR="68580" marT="34290" marB="34290">
                    <a:solidFill>
                      <a:schemeClr val="accent4"/>
                    </a:solidFill>
                  </a:tcPr>
                </a:tc>
                <a:extLst>
                  <a:ext uri="{0D108BD9-81ED-4DB2-BD59-A6C34878D82A}">
                    <a16:rowId xmlns="" xmlns:a16="http://schemas.microsoft.com/office/drawing/2014/main" val="10000"/>
                  </a:ext>
                </a:extLst>
              </a:tr>
              <a:tr h="671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smtClean="0"/>
                        <a:t>Worsford</a:t>
                      </a:r>
                      <a:r>
                        <a:rPr lang="en-US" sz="2000" dirty="0" smtClean="0"/>
                        <a:t> et al. (2010)</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89</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11-15</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D/HH</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err="1" smtClean="0"/>
                        <a:t>Reuterskiold</a:t>
                      </a:r>
                      <a:r>
                        <a:rPr lang="en-US" sz="2000" baseline="0" dirty="0" smtClean="0"/>
                        <a:t> et al. (2010)</a:t>
                      </a:r>
                      <a:endParaRPr lang="en-US" sz="2000" dirty="0" smtClean="0"/>
                    </a:p>
                  </a:txBody>
                  <a:tcPr marL="68580" marR="68580" marT="34290" marB="34290" anchor="ctr">
                    <a:solidFill>
                      <a:schemeClr val="accent4">
                        <a:lumMod val="60000"/>
                        <a:lumOff val="40000"/>
                      </a:schemeClr>
                    </a:solidFill>
                  </a:tcPr>
                </a:tc>
                <a:tc>
                  <a:txBody>
                    <a:bodyPr/>
                    <a:lstStyle/>
                    <a:p>
                      <a:pPr algn="ctr"/>
                      <a:r>
                        <a:rPr lang="en-US" sz="2000" dirty="0" smtClean="0"/>
                        <a:t>18</a:t>
                      </a:r>
                      <a:endParaRPr lang="en-US" sz="2000" dirty="0"/>
                    </a:p>
                  </a:txBody>
                  <a:tcPr marL="68580" marR="68580" marT="34290" marB="34290" anchor="ctr">
                    <a:solidFill>
                      <a:schemeClr val="accent4">
                        <a:lumMod val="60000"/>
                        <a:lumOff val="40000"/>
                      </a:schemeClr>
                    </a:solidFill>
                  </a:tcPr>
                </a:tc>
                <a:tc>
                  <a:txBody>
                    <a:bodyPr/>
                    <a:lstStyle/>
                    <a:p>
                      <a:pPr algn="ctr"/>
                      <a:r>
                        <a:rPr lang="en-US" sz="2000" dirty="0" smtClean="0"/>
                        <a:t>9-13</a:t>
                      </a:r>
                      <a:endParaRPr lang="en-US" sz="2000" dirty="0"/>
                    </a:p>
                  </a:txBody>
                  <a:tcPr marL="68580" marR="68580" marT="34290" marB="34290" anchor="ctr">
                    <a:solidFill>
                      <a:schemeClr val="accent4">
                        <a:lumMod val="60000"/>
                        <a:lumOff val="40000"/>
                      </a:schemeClr>
                    </a:solidFill>
                  </a:tcPr>
                </a:tc>
                <a:tc>
                  <a:txBody>
                    <a:bodyPr/>
                    <a:lstStyle/>
                    <a:p>
                      <a:pPr algn="ctr"/>
                      <a:r>
                        <a:rPr lang="en-US" sz="2000" dirty="0" smtClean="0"/>
                        <a:t>HH</a:t>
                      </a:r>
                      <a:endParaRPr lang="en-US" sz="2000" dirty="0"/>
                    </a:p>
                  </a:txBody>
                  <a:tcPr marL="68580" marR="68580" marT="34290" marB="34290" anchor="ctr">
                    <a:solidFill>
                      <a:schemeClr val="accent4">
                        <a:lumMod val="60000"/>
                        <a:lumOff val="40000"/>
                      </a:schemeClr>
                    </a:solidFill>
                  </a:tcPr>
                </a:tc>
                <a:extLst>
                  <a:ext uri="{0D108BD9-81ED-4DB2-BD59-A6C34878D82A}">
                    <a16:rowId xmlns="" xmlns:a16="http://schemas.microsoft.com/office/drawing/2014/main" val="10001"/>
                  </a:ext>
                </a:extLst>
              </a:tr>
              <a:tr h="802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Boons et al. (2013)</a:t>
                      </a:r>
                    </a:p>
                  </a:txBody>
                  <a:tcPr marL="68580" marR="68580" marT="34290" marB="34290" anchor="ctr"/>
                </a:tc>
                <a:tc>
                  <a:txBody>
                    <a:bodyPr/>
                    <a:lstStyle/>
                    <a:p>
                      <a:pPr algn="ctr"/>
                      <a:r>
                        <a:rPr lang="en-US" sz="2000" dirty="0" smtClean="0"/>
                        <a:t>66</a:t>
                      </a:r>
                      <a:endParaRPr lang="en-US" sz="2000" dirty="0"/>
                    </a:p>
                  </a:txBody>
                  <a:tcPr marL="68580" marR="68580" marT="34290" marB="34290" anchor="ctr"/>
                </a:tc>
                <a:tc>
                  <a:txBody>
                    <a:bodyPr/>
                    <a:lstStyle/>
                    <a:p>
                      <a:pPr algn="ctr"/>
                      <a:r>
                        <a:rPr lang="en-US" sz="2000" dirty="0" smtClean="0"/>
                        <a:t>5-13</a:t>
                      </a:r>
                      <a:endParaRPr lang="en-US" sz="2000" dirty="0"/>
                    </a:p>
                  </a:txBody>
                  <a:tcPr marL="68580" marR="68580" marT="34290" marB="34290" anchor="ctr"/>
                </a:tc>
                <a:tc>
                  <a:txBody>
                    <a:bodyPr/>
                    <a:lstStyle/>
                    <a:p>
                      <a:pPr algn="ctr"/>
                      <a:r>
                        <a:rPr lang="en-US" sz="2000" dirty="0" smtClean="0"/>
                        <a:t>Deaf</a:t>
                      </a:r>
                      <a:endParaRPr lang="en-US" sz="2000"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Asker-</a:t>
                      </a:r>
                      <a:r>
                        <a:rPr lang="en-US" sz="2000" dirty="0" err="1" smtClean="0"/>
                        <a:t>Arnason</a:t>
                      </a:r>
                      <a:r>
                        <a:rPr lang="en-US" sz="2000" dirty="0" smtClean="0"/>
                        <a:t> et al. (2012)</a:t>
                      </a:r>
                      <a:r>
                        <a:rPr lang="en-US" sz="2000" baseline="0" dirty="0" smtClean="0"/>
                        <a:t> </a:t>
                      </a:r>
                      <a:endParaRPr lang="en-US" sz="2000" dirty="0" smtClean="0"/>
                    </a:p>
                  </a:txBody>
                  <a:tcPr marL="68580" marR="68580" marT="34290" marB="34290"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20</a:t>
                      </a:r>
                    </a:p>
                  </a:txBody>
                  <a:tcPr marL="68580" marR="68580" marT="34290" marB="34290"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10-18</a:t>
                      </a:r>
                    </a:p>
                  </a:txBody>
                  <a:tcPr marL="68580" marR="68580" marT="34290" marB="34290"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HH</a:t>
                      </a:r>
                    </a:p>
                  </a:txBody>
                  <a:tcPr marL="68580" marR="68580" marT="34290" marB="34290" anchor="ctr">
                    <a:solidFill>
                      <a:schemeClr val="accent4">
                        <a:lumMod val="20000"/>
                        <a:lumOff val="80000"/>
                      </a:schemeClr>
                    </a:solidFill>
                  </a:tcPr>
                </a:tc>
                <a:extLst>
                  <a:ext uri="{0D108BD9-81ED-4DB2-BD59-A6C34878D82A}">
                    <a16:rowId xmlns="" xmlns:a16="http://schemas.microsoft.com/office/drawing/2014/main" val="10002"/>
                  </a:ext>
                </a:extLst>
              </a:tr>
              <a:tr h="745461">
                <a:tc>
                  <a:txBody>
                    <a:bodyPr/>
                    <a:lstStyle/>
                    <a:p>
                      <a:r>
                        <a:rPr lang="en-US" sz="2000" dirty="0" err="1" smtClean="0"/>
                        <a:t>Soares</a:t>
                      </a:r>
                      <a:r>
                        <a:rPr lang="en-US" sz="2000" dirty="0" smtClean="0"/>
                        <a:t> et al. </a:t>
                      </a:r>
                      <a:r>
                        <a:rPr lang="en-US" sz="2000" baseline="0" dirty="0" smtClean="0"/>
                        <a:t>(2010)</a:t>
                      </a:r>
                      <a:endParaRPr lang="en-US" sz="2000" dirty="0"/>
                    </a:p>
                  </a:txBody>
                  <a:tcPr marL="68580" marR="68580" marT="34290" marB="34290" anchor="ctr"/>
                </a:tc>
                <a:tc>
                  <a:txBody>
                    <a:bodyPr/>
                    <a:lstStyle/>
                    <a:p>
                      <a:pPr algn="ctr"/>
                      <a:r>
                        <a:rPr lang="en-US" sz="2000" dirty="0" smtClean="0"/>
                        <a:t>21</a:t>
                      </a:r>
                      <a:endParaRPr lang="en-US" sz="2000" dirty="0"/>
                    </a:p>
                  </a:txBody>
                  <a:tcPr marL="68580" marR="68580" marT="34290" marB="34290" anchor="ctr"/>
                </a:tc>
                <a:tc>
                  <a:txBody>
                    <a:bodyPr/>
                    <a:lstStyle/>
                    <a:p>
                      <a:pPr algn="ctr"/>
                      <a:r>
                        <a:rPr lang="en-US" sz="2000" dirty="0" smtClean="0"/>
                        <a:t>5-11</a:t>
                      </a:r>
                      <a:endParaRPr lang="en-US" sz="2000" dirty="0"/>
                    </a:p>
                  </a:txBody>
                  <a:tcPr marL="68580" marR="68580" marT="34290" marB="34290" anchor="ctr"/>
                </a:tc>
                <a:tc>
                  <a:txBody>
                    <a:bodyPr/>
                    <a:lstStyle/>
                    <a:p>
                      <a:pPr algn="ctr"/>
                      <a:r>
                        <a:rPr lang="en-US" sz="2000" dirty="0" smtClean="0"/>
                        <a:t>D/HH</a:t>
                      </a:r>
                      <a:endParaRPr lang="en-US" sz="2000"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Arfe (2015)</a:t>
                      </a:r>
                    </a:p>
                  </a:txBody>
                  <a:tcPr marL="68580" marR="68580" marT="34290" marB="34290"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42</a:t>
                      </a:r>
                    </a:p>
                  </a:txBody>
                  <a:tcPr marL="68580" marR="68580" marT="34290" marB="34290"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7-15</a:t>
                      </a:r>
                    </a:p>
                  </a:txBody>
                  <a:tcPr marL="68580" marR="68580" marT="34290" marB="34290"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D/HH</a:t>
                      </a:r>
                    </a:p>
                  </a:txBody>
                  <a:tcPr marL="68580" marR="68580" marT="34290" marB="34290" anchor="ctr">
                    <a:solidFill>
                      <a:schemeClr val="accent4">
                        <a:lumMod val="60000"/>
                        <a:lumOff val="40000"/>
                      </a:schemeClr>
                    </a:solidFill>
                  </a:tcPr>
                </a:tc>
                <a:extLst>
                  <a:ext uri="{0D108BD9-81ED-4DB2-BD59-A6C34878D82A}">
                    <a16:rowId xmlns="" xmlns:a16="http://schemas.microsoft.com/office/drawing/2014/main" val="10003"/>
                  </a:ext>
                </a:extLst>
              </a:tr>
            </a:tbl>
          </a:graphicData>
        </a:graphic>
      </p:graphicFrame>
      <p:sp>
        <p:nvSpPr>
          <p:cNvPr id="11" name="Oval 10"/>
          <p:cNvSpPr/>
          <p:nvPr/>
        </p:nvSpPr>
        <p:spPr>
          <a:xfrm>
            <a:off x="3058632" y="1834974"/>
            <a:ext cx="751368" cy="34228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7388475" y="1910262"/>
            <a:ext cx="781052" cy="3271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3803896" y="1670616"/>
            <a:ext cx="768104" cy="3587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8221709" y="1935148"/>
            <a:ext cx="846092" cy="32464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Callout 15"/>
          <p:cNvSpPr/>
          <p:nvPr/>
        </p:nvSpPr>
        <p:spPr>
          <a:xfrm>
            <a:off x="3447952" y="31894"/>
            <a:ext cx="4114800" cy="17145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Note:</a:t>
            </a:r>
          </a:p>
          <a:p>
            <a:pPr marL="214313" indent="-214313" algn="ctr">
              <a:buFont typeface="Arial"/>
              <a:buChar char="•"/>
            </a:pPr>
            <a:r>
              <a:rPr lang="en-US" dirty="0" smtClean="0"/>
              <a:t>Focus on children who are deaf or combined D/HH</a:t>
            </a:r>
            <a:endParaRPr lang="en-US" dirty="0"/>
          </a:p>
          <a:p>
            <a:pPr marL="214313" indent="-214313" algn="ctr">
              <a:buFont typeface="Arial"/>
              <a:buChar char="•"/>
            </a:pPr>
            <a:r>
              <a:rPr lang="en-US" dirty="0" smtClean="0"/>
              <a:t>Wide age range </a:t>
            </a:r>
          </a:p>
        </p:txBody>
      </p:sp>
    </p:spTree>
    <p:extLst>
      <p:ext uri="{BB962C8B-B14F-4D97-AF65-F5344CB8AC3E}">
        <p14:creationId xmlns:p14="http://schemas.microsoft.com/office/powerpoint/2010/main" val="230499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5007" y="342900"/>
            <a:ext cx="8972550" cy="1143000"/>
          </a:xfrm>
        </p:spPr>
        <p:txBody>
          <a:bodyPr>
            <a:normAutofit fontScale="90000"/>
          </a:bodyPr>
          <a:lstStyle/>
          <a:p>
            <a:pPr algn="l"/>
            <a:r>
              <a:rPr lang="en-US" dirty="0" smtClean="0">
                <a:solidFill>
                  <a:prstClr val="black"/>
                </a:solidFill>
              </a:rPr>
              <a:t>Hypothesis #1: Consistent access </a:t>
            </a:r>
            <a:r>
              <a:rPr lang="en-US" dirty="0">
                <a:solidFill>
                  <a:prstClr val="black"/>
                </a:solidFill>
              </a:rPr>
              <a:t>to speech </a:t>
            </a:r>
            <a:r>
              <a:rPr lang="en-US" dirty="0" smtClean="0">
                <a:solidFill>
                  <a:prstClr val="black"/>
                </a:solidFill>
              </a:rPr>
              <a:t>will predict success for children who are HH</a:t>
            </a:r>
            <a:endParaRPr lang="en-US"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3048000" cy="2775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343400" y="1384518"/>
            <a:ext cx="4667250" cy="1815882"/>
          </a:xfrm>
          <a:prstGeom prst="rect">
            <a:avLst/>
          </a:prstGeom>
        </p:spPr>
        <p:txBody>
          <a:bodyPr wrap="square">
            <a:spAutoFit/>
          </a:bodyPr>
          <a:lstStyle/>
          <a:p>
            <a:pPr lvl="0">
              <a:spcBef>
                <a:spcPct val="20000"/>
              </a:spcBef>
              <a:defRPr/>
            </a:pPr>
            <a:r>
              <a:rPr lang="en-US" sz="2800" dirty="0">
                <a:solidFill>
                  <a:prstClr val="black"/>
                </a:solidFill>
              </a:rPr>
              <a:t>Most previous </a:t>
            </a:r>
            <a:r>
              <a:rPr lang="en-US" sz="2800" dirty="0" smtClean="0">
                <a:solidFill>
                  <a:prstClr val="black"/>
                </a:solidFill>
              </a:rPr>
              <a:t>research looked at the association between degree of hearing loss and outcomes with mixed results</a:t>
            </a:r>
            <a:endParaRPr lang="en-US" sz="2800" dirty="0">
              <a:solidFill>
                <a:prstClr val="black"/>
              </a:solidFill>
            </a:endParaRPr>
          </a:p>
        </p:txBody>
      </p:sp>
      <p:cxnSp>
        <p:nvCxnSpPr>
          <p:cNvPr id="7" name="Straight Arrow Connector 6"/>
          <p:cNvCxnSpPr/>
          <p:nvPr/>
        </p:nvCxnSpPr>
        <p:spPr>
          <a:xfrm>
            <a:off x="6324600" y="3200400"/>
            <a:ext cx="0" cy="9144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4270433"/>
            <a:ext cx="3048000" cy="2551124"/>
          </a:xfrm>
          <a:prstGeom prst="rect">
            <a:avLst/>
          </a:prstGeom>
        </p:spPr>
      </p:pic>
    </p:spTree>
    <p:extLst>
      <p:ext uri="{BB962C8B-B14F-4D97-AF65-F5344CB8AC3E}">
        <p14:creationId xmlns:p14="http://schemas.microsoft.com/office/powerpoint/2010/main" val="49242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2614</Words>
  <Application>Microsoft Office PowerPoint</Application>
  <PresentationFormat>On-screen Show (4:3)</PresentationFormat>
  <Paragraphs>268</Paragraphs>
  <Slides>31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vt:lpstr>
      <vt:lpstr>Franklin Gothic Book</vt:lpstr>
      <vt:lpstr>Times New Roman</vt:lpstr>
      <vt:lpstr>Office Theme</vt:lpstr>
      <vt:lpstr>PowerPoint Presentation</vt:lpstr>
      <vt:lpstr>PowerPoint Presentation</vt:lpstr>
      <vt:lpstr>PowerPoint Presentation</vt:lpstr>
      <vt:lpstr>Why are we interested in children who are hard of hearing?</vt:lpstr>
      <vt:lpstr>What guided the research goals of this multicenter study? </vt:lpstr>
      <vt:lpstr>Domains of study</vt:lpstr>
      <vt:lpstr>Why are we interested in narratives?</vt:lpstr>
      <vt:lpstr>Previous literature: Ambiguity about risk posed by mild to severe hearing loss for narrative skills </vt:lpstr>
      <vt:lpstr>Hypothesis #1: Consistent access to speech will predict success for children who are HH</vt:lpstr>
      <vt:lpstr>OCHL outcomes model: cumulative auditory experience hypothesis</vt:lpstr>
      <vt:lpstr> </vt:lpstr>
      <vt:lpstr>Hearing loss affects processing of subtle acoustic cues important for morphosyntax </vt:lpstr>
      <vt:lpstr>Research Questions and Predictions</vt:lpstr>
      <vt:lpstr>Research Questions and Predictions</vt:lpstr>
      <vt:lpstr>Research Questions and Predictions</vt:lpstr>
      <vt:lpstr>Current study: second graders</vt:lpstr>
      <vt:lpstr>Methods: Test of Narrative Language (Gillam &amp; Pearson, 2004)</vt:lpstr>
      <vt:lpstr>Methods: Test of Narrative Language</vt:lpstr>
      <vt:lpstr>Results:  Narrative Comprehension and Production by Hearing Status</vt:lpstr>
      <vt:lpstr>Results: Impact of CAE on Narrative Comprehension</vt:lpstr>
      <vt:lpstr>Results: Impact of CAE on Narrative Production</vt:lpstr>
      <vt:lpstr>Results: Differences in Linguistic Performance in Narratives</vt:lpstr>
      <vt:lpstr>Results: Differences in Linguistic Performance in Narratives</vt:lpstr>
      <vt:lpstr>Summary of findings</vt:lpstr>
      <vt:lpstr>Summary of findings</vt:lpstr>
      <vt:lpstr>Clinical Implications</vt:lpstr>
      <vt:lpstr>PowerPoint Presentation</vt:lpstr>
      <vt:lpstr>PowerPoint Presentation</vt:lpstr>
      <vt:lpstr>PowerPoint Presentation</vt:lpstr>
      <vt:lpstr>Like us on Facebook!</vt:lpstr>
      <vt:lpstr>Thank you!</vt:lpstr>
    </vt:vector>
  </TitlesOfParts>
  <Company>BTNRH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Amplification on Auditory Development Outcomes for Children Who Are Hard of Hearing</dc:title>
  <dc:creator>Ryan McCreery</dc:creator>
  <cp:lastModifiedBy>Walker, Elizabeth A</cp:lastModifiedBy>
  <cp:revision>110</cp:revision>
  <dcterms:created xsi:type="dcterms:W3CDTF">2015-03-17T01:34:15Z</dcterms:created>
  <dcterms:modified xsi:type="dcterms:W3CDTF">2019-02-19T15:46:58Z</dcterms:modified>
</cp:coreProperties>
</file>