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17"/>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673"/>
  </p:normalViewPr>
  <p:slideViewPr>
    <p:cSldViewPr snapToGrid="0">
      <p:cViewPr varScale="1">
        <p:scale>
          <a:sx n="143" d="100"/>
          <a:sy n="143" d="100"/>
        </p:scale>
        <p:origin x="760" y="19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p:notes"/>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p: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g118ac82d1fc_0_2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5" name="Google Shape;105;g118ac82d1fc_0_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Start early and keep on service grid, makes a difference for IEP development</a:t>
            </a:r>
            <a:endParaRPr/>
          </a:p>
          <a:p>
            <a:pPr marL="0" lvl="0" indent="0" algn="l" rtl="0">
              <a:spcBef>
                <a:spcPts val="0"/>
              </a:spcBef>
              <a:spcAft>
                <a:spcPts val="0"/>
              </a:spcAft>
              <a:buNone/>
            </a:pPr>
            <a:r>
              <a:rPr lang="en"/>
              <a:t>Natural environments is defined as both home and community based, including language based groups for DHH children</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g118ac82d1fc_0_3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1" name="Google Shape;111;g118ac82d1fc_0_3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Request to know ALL possible placements and opportunities, not just what the team thinks is appropriate. Ask to visit placement sites, etc.</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g1f5e0e57675_0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7" name="Google Shape;117;g1f5e0e57675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0"/>
        <p:cNvGrpSpPr/>
        <p:nvPr/>
      </p:nvGrpSpPr>
      <p:grpSpPr>
        <a:xfrm>
          <a:off x="0" y="0"/>
          <a:ext cx="0" cy="0"/>
          <a:chOff x="0" y="0"/>
          <a:chExt cx="0" cy="0"/>
        </a:xfrm>
      </p:grpSpPr>
      <p:sp>
        <p:nvSpPr>
          <p:cNvPr id="121" name="Google Shape;121;g118ac82d1fc_0_3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2" name="Google Shape;122;g118ac82d1fc_0_3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7"/>
        <p:cNvGrpSpPr/>
        <p:nvPr/>
      </p:nvGrpSpPr>
      <p:grpSpPr>
        <a:xfrm>
          <a:off x="0" y="0"/>
          <a:ext cx="0" cy="0"/>
          <a:chOff x="0" y="0"/>
          <a:chExt cx="0" cy="0"/>
        </a:xfrm>
      </p:grpSpPr>
      <p:sp>
        <p:nvSpPr>
          <p:cNvPr id="128" name="Google Shape;128;g118ac82d1fc_0_43: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29" name="Google Shape;129;g118ac82d1fc_0_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Don’t sign if not comfortable. Control the pace of the meeting. Ask to review before signing.</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Google Shape;134;geb844c3365_0_9: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5" name="Google Shape;135;geb844c3365_0_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e060fdbca5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e060fdbca5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g118ac82d1fc_0_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5" name="Google Shape;65;g118ac82d1fc_0_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lnSpc>
                <a:spcPct val="115000"/>
              </a:lnSpc>
              <a:spcBef>
                <a:spcPts val="0"/>
              </a:spcBef>
              <a:spcAft>
                <a:spcPts val="0"/>
              </a:spcAft>
              <a:buClr>
                <a:schemeClr val="dk1"/>
              </a:buClr>
              <a:buSzPts val="1100"/>
              <a:buFont typeface="Arial"/>
              <a:buNone/>
            </a:pPr>
            <a:r>
              <a:rPr lang="en" sz="1400">
                <a:solidFill>
                  <a:schemeClr val="dk1"/>
                </a:solidFill>
                <a:latin typeface="Georgia"/>
                <a:ea typeface="Georgia"/>
                <a:cs typeface="Georgia"/>
                <a:sym typeface="Georgia"/>
              </a:rPr>
              <a:t>Parent and family advocacy in Early Intervention is foundational to the success of deaf and hard of hearing children. To become successful advocates, parents and family members must be empowered to not only understand the Early Intervention system, but also how to be active participants of said system. This workshop will provide families and professionals an introduction to the Individual Family Service Plan (IFSP), the document used in Early Intervention, and how the IFSP can be used as a starting point for advocacy for access and quality services for deaf and hard of hearing children. Will discuss special considerations to include in the IFSP will be reviewed, as well as policies, resources, and services parents and families can invoke during the IFSP process. </a:t>
            </a:r>
            <a:endParaRPr sz="140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118ac82d1fc_0_6: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1" name="Google Shape;71;g118ac82d1fc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4"/>
        <p:cNvGrpSpPr/>
        <p:nvPr/>
      </p:nvGrpSpPr>
      <p:grpSpPr>
        <a:xfrm>
          <a:off x="0" y="0"/>
          <a:ext cx="0" cy="0"/>
          <a:chOff x="0" y="0"/>
          <a:chExt cx="0" cy="0"/>
        </a:xfrm>
      </p:grpSpPr>
      <p:sp>
        <p:nvSpPr>
          <p:cNvPr id="75" name="Google Shape;75;g1f5e0e57675_0_0: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6" name="Google Shape;76;g1f5e0e57675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First must understand IFSP as a whole.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Google Shape;81;g1f5e0e57675_0_5: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2" name="Google Shape;82;g1f5e0e57675_0_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5"/>
        <p:cNvGrpSpPr/>
        <p:nvPr/>
      </p:nvGrpSpPr>
      <p:grpSpPr>
        <a:xfrm>
          <a:off x="0" y="0"/>
          <a:ext cx="0" cy="0"/>
          <a:chOff x="0" y="0"/>
          <a:chExt cx="0" cy="0"/>
        </a:xfrm>
      </p:grpSpPr>
      <p:sp>
        <p:nvSpPr>
          <p:cNvPr id="86" name="Google Shape;86;g118ac82d1fc_0_11: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7" name="Google Shape;87;g118ac82d1fc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You can start the conversation about positive terminology here</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118ac82d1fc_0_17: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118ac82d1fc_0_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Does the tool assess what it actually assess?</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g118ac82d1fc_0_22:notes"/>
          <p:cNvSpPr>
            <a:spLocks noGrp="1" noRot="1" noChangeAspect="1"/>
          </p:cNvSpPr>
          <p:nvPr>
            <p:ph type="sldImg" idx="2"/>
          </p:nvPr>
        </p:nvSpPr>
        <p:spPr>
          <a:xfrm>
            <a:off x="3813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9" name="Google Shape;99;g118ac82d1fc_0_2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Don’t ONLY focus on language and communication. What about motor, social-emotional, family resources? But include language &amp; communication especially if you want services in both ASL/English</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25"/>
            <a:ext cx="4572000" cy="5143500"/>
          </a:xfrm>
          <a:prstGeom prst="rect">
            <a:avLst/>
          </a:pr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200"/>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Clr>
                <a:schemeClr val="dk1"/>
              </a:buClr>
              <a:buSzPts val="1800"/>
              <a:buChar char="●"/>
              <a:defRPr>
                <a:solidFill>
                  <a:schemeClr val="dk1"/>
                </a:solidFill>
              </a:defRPr>
            </a:lvl1pPr>
            <a:lvl2pPr marL="914400" lvl="1" indent="-317500">
              <a:spcBef>
                <a:spcPts val="0"/>
              </a:spcBef>
              <a:spcAft>
                <a:spcPts val="0"/>
              </a:spcAft>
              <a:buClr>
                <a:schemeClr val="dk1"/>
              </a:buClr>
              <a:buSzPts val="1400"/>
              <a:buChar char="○"/>
              <a:defRPr>
                <a:solidFill>
                  <a:schemeClr val="dk1"/>
                </a:solidFill>
              </a:defRPr>
            </a:lvl2pPr>
            <a:lvl3pPr marL="1371600" lvl="2" indent="-317500">
              <a:spcBef>
                <a:spcPts val="0"/>
              </a:spcBef>
              <a:spcAft>
                <a:spcPts val="0"/>
              </a:spcAft>
              <a:buClr>
                <a:schemeClr val="dk1"/>
              </a:buClr>
              <a:buSzPts val="1400"/>
              <a:buChar char="■"/>
              <a:defRPr>
                <a:solidFill>
                  <a:schemeClr val="dk1"/>
                </a:solidFill>
              </a:defRPr>
            </a:lvl3pPr>
            <a:lvl4pPr marL="1828800" lvl="3" indent="-317500">
              <a:spcBef>
                <a:spcPts val="0"/>
              </a:spcBef>
              <a:spcAft>
                <a:spcPts val="0"/>
              </a:spcAft>
              <a:buClr>
                <a:schemeClr val="dk1"/>
              </a:buClr>
              <a:buSzPts val="1400"/>
              <a:buChar char="●"/>
              <a:defRPr>
                <a:solidFill>
                  <a:schemeClr val="dk1"/>
                </a:solidFill>
              </a:defRPr>
            </a:lvl4pPr>
            <a:lvl5pPr marL="2286000" lvl="4" indent="-317500">
              <a:spcBef>
                <a:spcPts val="0"/>
              </a:spcBef>
              <a:spcAft>
                <a:spcPts val="0"/>
              </a:spcAft>
              <a:buClr>
                <a:schemeClr val="dk1"/>
              </a:buClr>
              <a:buSzPts val="1400"/>
              <a:buChar char="○"/>
              <a:defRPr>
                <a:solidFill>
                  <a:schemeClr val="dk1"/>
                </a:solidFill>
              </a:defRPr>
            </a:lvl5pPr>
            <a:lvl6pPr marL="2743200" lvl="5" indent="-317500">
              <a:spcBef>
                <a:spcPts val="0"/>
              </a:spcBef>
              <a:spcAft>
                <a:spcPts val="0"/>
              </a:spcAft>
              <a:buClr>
                <a:schemeClr val="dk1"/>
              </a:buClr>
              <a:buSzPts val="1400"/>
              <a:buChar char="■"/>
              <a:defRPr>
                <a:solidFill>
                  <a:schemeClr val="dk1"/>
                </a:solidFill>
              </a:defRPr>
            </a:lvl6pPr>
            <a:lvl7pPr marL="3200400" lvl="6" indent="-317500">
              <a:spcBef>
                <a:spcPts val="0"/>
              </a:spcBef>
              <a:spcAft>
                <a:spcPts val="0"/>
              </a:spcAft>
              <a:buClr>
                <a:schemeClr val="dk1"/>
              </a:buClr>
              <a:buSzPts val="1400"/>
              <a:buChar char="●"/>
              <a:defRPr>
                <a:solidFill>
                  <a:schemeClr val="dk1"/>
                </a:solidFill>
              </a:defRPr>
            </a:lvl7pPr>
            <a:lvl8pPr marL="3657600" lvl="7" indent="-317500">
              <a:spcBef>
                <a:spcPts val="0"/>
              </a:spcBef>
              <a:spcAft>
                <a:spcPts val="0"/>
              </a:spcAft>
              <a:buClr>
                <a:schemeClr val="dk1"/>
              </a:buClr>
              <a:buSzPts val="1400"/>
              <a:buChar char="○"/>
              <a:defRPr>
                <a:solidFill>
                  <a:schemeClr val="dk1"/>
                </a:solidFill>
              </a:defRPr>
            </a:lvl8pPr>
            <a:lvl9pPr marL="4114800" lvl="8" indent="-317500">
              <a:spcBef>
                <a:spcPts val="0"/>
              </a:spcBef>
              <a:spcAft>
                <a:spcPts val="0"/>
              </a:spcAft>
              <a:buClr>
                <a:schemeClr val="dk1"/>
              </a:buClr>
              <a:buSzPts val="1400"/>
              <a:buChar char="■"/>
              <a:defRPr>
                <a:solidFill>
                  <a:schemeClr val="dk1"/>
                </a:solidFill>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dark-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lt2"/>
              </a:buClr>
              <a:buSzPts val="1800"/>
              <a:buChar char="●"/>
              <a:defRPr sz="1800">
                <a:solidFill>
                  <a:schemeClr val="lt2"/>
                </a:solidFill>
              </a:defRPr>
            </a:lvl1pPr>
            <a:lvl2pPr marL="914400" lvl="1" indent="-317500">
              <a:lnSpc>
                <a:spcPct val="115000"/>
              </a:lnSpc>
              <a:spcBef>
                <a:spcPts val="0"/>
              </a:spcBef>
              <a:spcAft>
                <a:spcPts val="0"/>
              </a:spcAft>
              <a:buClr>
                <a:schemeClr val="lt2"/>
              </a:buClr>
              <a:buSzPts val="1400"/>
              <a:buChar char="○"/>
              <a:defRPr>
                <a:solidFill>
                  <a:schemeClr val="lt2"/>
                </a:solidFill>
              </a:defRPr>
            </a:lvl2pPr>
            <a:lvl3pPr marL="1371600" lvl="2" indent="-317500">
              <a:lnSpc>
                <a:spcPct val="115000"/>
              </a:lnSpc>
              <a:spcBef>
                <a:spcPts val="0"/>
              </a:spcBef>
              <a:spcAft>
                <a:spcPts val="0"/>
              </a:spcAft>
              <a:buClr>
                <a:schemeClr val="lt2"/>
              </a:buClr>
              <a:buSzPts val="1400"/>
              <a:buChar char="■"/>
              <a:defRPr>
                <a:solidFill>
                  <a:schemeClr val="lt2"/>
                </a:solidFill>
              </a:defRPr>
            </a:lvl3pPr>
            <a:lvl4pPr marL="1828800" lvl="3" indent="-317500">
              <a:lnSpc>
                <a:spcPct val="115000"/>
              </a:lnSpc>
              <a:spcBef>
                <a:spcPts val="0"/>
              </a:spcBef>
              <a:spcAft>
                <a:spcPts val="0"/>
              </a:spcAft>
              <a:buClr>
                <a:schemeClr val="lt2"/>
              </a:buClr>
              <a:buSzPts val="1400"/>
              <a:buChar char="●"/>
              <a:defRPr>
                <a:solidFill>
                  <a:schemeClr val="lt2"/>
                </a:solidFill>
              </a:defRPr>
            </a:lvl4pPr>
            <a:lvl5pPr marL="2286000" lvl="4" indent="-317500">
              <a:lnSpc>
                <a:spcPct val="115000"/>
              </a:lnSpc>
              <a:spcBef>
                <a:spcPts val="0"/>
              </a:spcBef>
              <a:spcAft>
                <a:spcPts val="0"/>
              </a:spcAft>
              <a:buClr>
                <a:schemeClr val="lt2"/>
              </a:buClr>
              <a:buSzPts val="1400"/>
              <a:buChar char="○"/>
              <a:defRPr>
                <a:solidFill>
                  <a:schemeClr val="lt2"/>
                </a:solidFill>
              </a:defRPr>
            </a:lvl5pPr>
            <a:lvl6pPr marL="2743200" lvl="5" indent="-317500">
              <a:lnSpc>
                <a:spcPct val="115000"/>
              </a:lnSpc>
              <a:spcBef>
                <a:spcPts val="0"/>
              </a:spcBef>
              <a:spcAft>
                <a:spcPts val="0"/>
              </a:spcAft>
              <a:buClr>
                <a:schemeClr val="lt2"/>
              </a:buClr>
              <a:buSzPts val="1400"/>
              <a:buChar char="■"/>
              <a:defRPr>
                <a:solidFill>
                  <a:schemeClr val="lt2"/>
                </a:solidFill>
              </a:defRPr>
            </a:lvl6pPr>
            <a:lvl7pPr marL="3200400" lvl="6" indent="-317500">
              <a:lnSpc>
                <a:spcPct val="115000"/>
              </a:lnSpc>
              <a:spcBef>
                <a:spcPts val="0"/>
              </a:spcBef>
              <a:spcAft>
                <a:spcPts val="0"/>
              </a:spcAft>
              <a:buClr>
                <a:schemeClr val="lt2"/>
              </a:buClr>
              <a:buSzPts val="1400"/>
              <a:buChar char="●"/>
              <a:defRPr>
                <a:solidFill>
                  <a:schemeClr val="lt2"/>
                </a:solidFill>
              </a:defRPr>
            </a:lvl7pPr>
            <a:lvl8pPr marL="3657600" lvl="7" indent="-317500">
              <a:lnSpc>
                <a:spcPct val="115000"/>
              </a:lnSpc>
              <a:spcBef>
                <a:spcPts val="0"/>
              </a:spcBef>
              <a:spcAft>
                <a:spcPts val="0"/>
              </a:spcAft>
              <a:buClr>
                <a:schemeClr val="lt2"/>
              </a:buClr>
              <a:buSzPts val="1400"/>
              <a:buChar char="○"/>
              <a:defRPr>
                <a:solidFill>
                  <a:schemeClr val="lt2"/>
                </a:solidFill>
              </a:defRPr>
            </a:lvl8pPr>
            <a:lvl9pPr marL="4114800" lvl="8" indent="-317500">
              <a:lnSpc>
                <a:spcPct val="115000"/>
              </a:lnSpc>
              <a:spcBef>
                <a:spcPts val="0"/>
              </a:spcBef>
              <a:spcAft>
                <a:spcPts val="0"/>
              </a:spcAft>
              <a:buClr>
                <a:schemeClr val="lt2"/>
              </a:buClr>
              <a:buSzPts val="1400"/>
              <a:buChar char="■"/>
              <a:defRPr>
                <a:solidFill>
                  <a:schemeClr val="lt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lt2"/>
                </a:solidFill>
              </a:defRPr>
            </a:lvl1pPr>
            <a:lvl2pPr lvl="1" algn="r">
              <a:buNone/>
              <a:defRPr sz="1000">
                <a:solidFill>
                  <a:schemeClr val="lt2"/>
                </a:solidFill>
              </a:defRPr>
            </a:lvl2pPr>
            <a:lvl3pPr lvl="2" algn="r">
              <a:buNone/>
              <a:defRPr sz="1000">
                <a:solidFill>
                  <a:schemeClr val="lt2"/>
                </a:solidFill>
              </a:defRPr>
            </a:lvl3pPr>
            <a:lvl4pPr lvl="3" algn="r">
              <a:buNone/>
              <a:defRPr sz="1000">
                <a:solidFill>
                  <a:schemeClr val="lt2"/>
                </a:solidFill>
              </a:defRPr>
            </a:lvl4pPr>
            <a:lvl5pPr lvl="4" algn="r">
              <a:buNone/>
              <a:defRPr sz="1000">
                <a:solidFill>
                  <a:schemeClr val="lt2"/>
                </a:solidFill>
              </a:defRPr>
            </a:lvl5pPr>
            <a:lvl6pPr lvl="5" algn="r">
              <a:buNone/>
              <a:defRPr sz="1000">
                <a:solidFill>
                  <a:schemeClr val="lt2"/>
                </a:solidFill>
              </a:defRPr>
            </a:lvl6pPr>
            <a:lvl7pPr lvl="6" algn="r">
              <a:buNone/>
              <a:defRPr sz="1000">
                <a:solidFill>
                  <a:schemeClr val="lt2"/>
                </a:solidFill>
              </a:defRPr>
            </a:lvl7pPr>
            <a:lvl8pPr lvl="7" algn="r">
              <a:buNone/>
              <a:defRPr sz="1000">
                <a:solidFill>
                  <a:schemeClr val="lt2"/>
                </a:solidFill>
              </a:defRPr>
            </a:lvl8pPr>
            <a:lvl9pPr lvl="8" algn="r">
              <a:buNone/>
              <a:defRPr sz="1000">
                <a:solidFill>
                  <a:schemeClr val="lt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p>
            <a:pPr marL="0" lvl="0" indent="0" algn="ctr" rtl="0">
              <a:spcBef>
                <a:spcPts val="0"/>
              </a:spcBef>
              <a:spcAft>
                <a:spcPts val="0"/>
              </a:spcAft>
              <a:buSzPts val="990"/>
              <a:buNone/>
            </a:pPr>
            <a:r>
              <a:rPr lang="en" sz="4000" b="1">
                <a:solidFill>
                  <a:schemeClr val="accent5"/>
                </a:solidFill>
              </a:rPr>
              <a:t>Family Advocacy in the IFSP: </a:t>
            </a:r>
            <a:endParaRPr sz="4000" b="1">
              <a:solidFill>
                <a:schemeClr val="accent5"/>
              </a:solidFill>
            </a:endParaRPr>
          </a:p>
          <a:p>
            <a:pPr marL="0" lvl="0" indent="0" algn="ctr" rtl="0">
              <a:spcBef>
                <a:spcPts val="0"/>
              </a:spcBef>
              <a:spcAft>
                <a:spcPts val="0"/>
              </a:spcAft>
              <a:buSzPts val="990"/>
              <a:buNone/>
            </a:pPr>
            <a:r>
              <a:rPr lang="en" sz="4000" b="1">
                <a:solidFill>
                  <a:schemeClr val="accent5"/>
                </a:solidFill>
              </a:rPr>
              <a:t>Special Considerations for </a:t>
            </a:r>
            <a:endParaRPr sz="4000" b="1">
              <a:solidFill>
                <a:schemeClr val="accent5"/>
              </a:solidFill>
            </a:endParaRPr>
          </a:p>
          <a:p>
            <a:pPr marL="0" lvl="0" indent="0" algn="ctr" rtl="0">
              <a:spcBef>
                <a:spcPts val="0"/>
              </a:spcBef>
              <a:spcAft>
                <a:spcPts val="0"/>
              </a:spcAft>
              <a:buSzPts val="990"/>
              <a:buNone/>
            </a:pPr>
            <a:r>
              <a:rPr lang="en" sz="4000" b="1">
                <a:solidFill>
                  <a:schemeClr val="accent5"/>
                </a:solidFill>
              </a:rPr>
              <a:t>Deaf &amp; Hard of Hearing Children</a:t>
            </a:r>
            <a:endParaRPr sz="4000" b="1">
              <a:solidFill>
                <a:schemeClr val="accent5"/>
              </a:solidFill>
            </a:endParaRPr>
          </a:p>
        </p:txBody>
      </p:sp>
      <p:sp>
        <p:nvSpPr>
          <p:cNvPr id="55" name="Google Shape;55;p13"/>
          <p:cNvSpPr txBox="1">
            <a:spLocks noGrp="1"/>
          </p:cNvSpPr>
          <p:nvPr>
            <p:ph type="subTitle" idx="1"/>
          </p:nvPr>
        </p:nvSpPr>
        <p:spPr>
          <a:xfrm>
            <a:off x="311700" y="2240200"/>
            <a:ext cx="8520600" cy="792600"/>
          </a:xfrm>
          <a:prstGeom prst="rect">
            <a:avLst/>
          </a:prstGeom>
        </p:spPr>
        <p:txBody>
          <a:bodyPr spcFirstLastPara="1" wrap="square" lIns="91425" tIns="91425" rIns="91425" bIns="91425" anchor="t" anchorCtr="0">
            <a:noAutofit/>
          </a:bodyPr>
          <a:lstStyle/>
          <a:p>
            <a:pPr marL="0" lvl="0" indent="0" algn="ctr" rtl="0">
              <a:lnSpc>
                <a:spcPct val="115000"/>
              </a:lnSpc>
              <a:spcBef>
                <a:spcPts val="0"/>
              </a:spcBef>
              <a:spcAft>
                <a:spcPts val="0"/>
              </a:spcAft>
              <a:buNone/>
            </a:pPr>
            <a:endParaRPr sz="2400" b="1">
              <a:solidFill>
                <a:schemeClr val="dk1"/>
              </a:solidFill>
              <a:latin typeface="Georgia"/>
              <a:ea typeface="Georgia"/>
              <a:cs typeface="Georgia"/>
              <a:sym typeface="Georgia"/>
            </a:endParaRPr>
          </a:p>
          <a:p>
            <a:pPr marL="0" lvl="0" indent="0" algn="ctr" rtl="0">
              <a:lnSpc>
                <a:spcPct val="115000"/>
              </a:lnSpc>
              <a:spcBef>
                <a:spcPts val="0"/>
              </a:spcBef>
              <a:spcAft>
                <a:spcPts val="0"/>
              </a:spcAft>
              <a:buNone/>
            </a:pPr>
            <a:endParaRPr sz="2400" b="1">
              <a:solidFill>
                <a:schemeClr val="dk1"/>
              </a:solidFill>
              <a:latin typeface="Georgia"/>
              <a:ea typeface="Georgia"/>
              <a:cs typeface="Georgia"/>
              <a:sym typeface="Georgia"/>
            </a:endParaRPr>
          </a:p>
          <a:p>
            <a:pPr marL="0" lvl="0" indent="0" algn="ctr" rtl="0">
              <a:lnSpc>
                <a:spcPct val="115000"/>
              </a:lnSpc>
              <a:spcBef>
                <a:spcPts val="0"/>
              </a:spcBef>
              <a:spcAft>
                <a:spcPts val="0"/>
              </a:spcAft>
              <a:buNone/>
            </a:pPr>
            <a:r>
              <a:rPr lang="en" sz="2400" b="1">
                <a:solidFill>
                  <a:schemeClr val="dk1"/>
                </a:solidFill>
              </a:rPr>
              <a:t>Chris Payne-Tsoupros, Esq.</a:t>
            </a:r>
            <a:endParaRPr sz="2400" b="1">
              <a:solidFill>
                <a:schemeClr val="dk1"/>
              </a:solidFill>
            </a:endParaRPr>
          </a:p>
          <a:p>
            <a:pPr marL="0" lvl="0" indent="0" algn="ctr" rtl="0">
              <a:lnSpc>
                <a:spcPct val="115000"/>
              </a:lnSpc>
              <a:spcBef>
                <a:spcPts val="0"/>
              </a:spcBef>
              <a:spcAft>
                <a:spcPts val="0"/>
              </a:spcAft>
              <a:buNone/>
            </a:pPr>
            <a:r>
              <a:rPr lang="en" sz="2400" b="1">
                <a:solidFill>
                  <a:schemeClr val="dk1"/>
                </a:solidFill>
              </a:rPr>
              <a:t>National Association of the Deaf</a:t>
            </a:r>
            <a:endParaRPr sz="2400" b="1">
              <a:solidFill>
                <a:schemeClr val="dk1"/>
              </a:solidFill>
            </a:endParaRPr>
          </a:p>
          <a:p>
            <a:pPr marL="0" lvl="0" indent="0" algn="ctr" rtl="0">
              <a:lnSpc>
                <a:spcPct val="115000"/>
              </a:lnSpc>
              <a:spcBef>
                <a:spcPts val="0"/>
              </a:spcBef>
              <a:spcAft>
                <a:spcPts val="0"/>
              </a:spcAft>
              <a:buNone/>
            </a:pPr>
            <a:r>
              <a:rPr lang="en" sz="2400" b="1">
                <a:solidFill>
                  <a:schemeClr val="dk1"/>
                </a:solidFill>
              </a:rPr>
              <a:t>EHDI Annual Conference</a:t>
            </a:r>
            <a:endParaRPr sz="2400" b="1">
              <a:solidFill>
                <a:schemeClr val="dk1"/>
              </a:solidFill>
            </a:endParaRPr>
          </a:p>
          <a:p>
            <a:pPr marL="0" lvl="0" indent="0" algn="ctr" rtl="0">
              <a:lnSpc>
                <a:spcPct val="115000"/>
              </a:lnSpc>
              <a:spcBef>
                <a:spcPts val="0"/>
              </a:spcBef>
              <a:spcAft>
                <a:spcPts val="0"/>
              </a:spcAft>
              <a:buNone/>
            </a:pPr>
            <a:r>
              <a:rPr lang="en" sz="2400" b="1">
                <a:solidFill>
                  <a:schemeClr val="dk1"/>
                </a:solidFill>
              </a:rPr>
              <a:t>March 7, 2023</a:t>
            </a:r>
            <a:endParaRPr sz="2400" b="1">
              <a:solidFill>
                <a:schemeClr val="dk1"/>
              </a:solidFill>
            </a:endParaRPr>
          </a:p>
          <a:p>
            <a:pPr marL="0" lvl="0" indent="0" algn="ctr" rtl="0">
              <a:spcBef>
                <a:spcPts val="0"/>
              </a:spcBef>
              <a:spcAft>
                <a:spcPts val="0"/>
              </a:spcAft>
              <a:buNone/>
            </a:pPr>
            <a:endParaRPr sz="2200"/>
          </a:p>
        </p:txBody>
      </p:sp>
      <p:pic>
        <p:nvPicPr>
          <p:cNvPr id="56" name="Google Shape;56;p13"/>
          <p:cNvPicPr preferRelativeResize="0"/>
          <p:nvPr/>
        </p:nvPicPr>
        <p:blipFill>
          <a:blip r:embed="rId3">
            <a:alphaModFix/>
          </a:blip>
          <a:stretch>
            <a:fillRect/>
          </a:stretch>
        </p:blipFill>
        <p:spPr>
          <a:xfrm>
            <a:off x="99347" y="3310125"/>
            <a:ext cx="1683849" cy="1683849"/>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22"/>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840" b="1">
                <a:solidFill>
                  <a:schemeClr val="accent5"/>
                </a:solidFill>
              </a:rPr>
              <a:t>IFSP: SERVICE GRID</a:t>
            </a:r>
            <a:endParaRPr sz="2840" b="1">
              <a:solidFill>
                <a:schemeClr val="accent5"/>
              </a:solidFill>
            </a:endParaRPr>
          </a:p>
        </p:txBody>
      </p:sp>
      <p:sp>
        <p:nvSpPr>
          <p:cNvPr id="108" name="Google Shape;108;p22"/>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68300" algn="l" rtl="0">
              <a:spcBef>
                <a:spcPts val="0"/>
              </a:spcBef>
              <a:spcAft>
                <a:spcPts val="0"/>
              </a:spcAft>
              <a:buClr>
                <a:schemeClr val="dk1"/>
              </a:buClr>
              <a:buSzPts val="2200"/>
              <a:buChar char="●"/>
            </a:pPr>
            <a:r>
              <a:rPr lang="en" sz="2200">
                <a:solidFill>
                  <a:schemeClr val="dk1"/>
                </a:solidFill>
              </a:rPr>
              <a:t>DHHDB Adult Involvement (IDEA Part C 303.29, 303.321)</a:t>
            </a:r>
            <a:endParaRPr sz="2200">
              <a:solidFill>
                <a:schemeClr val="dk1"/>
              </a:solidFill>
            </a:endParaRPr>
          </a:p>
          <a:p>
            <a:pPr marL="457200" lvl="0" indent="-368300" algn="l" rtl="0">
              <a:spcBef>
                <a:spcPts val="0"/>
              </a:spcBef>
              <a:spcAft>
                <a:spcPts val="0"/>
              </a:spcAft>
              <a:buClr>
                <a:schemeClr val="dk1"/>
              </a:buClr>
              <a:buSzPts val="2200"/>
              <a:buChar char="●"/>
            </a:pPr>
            <a:r>
              <a:rPr lang="en" sz="2200">
                <a:solidFill>
                  <a:schemeClr val="dk1"/>
                </a:solidFill>
              </a:rPr>
              <a:t>ASL/spoken language services</a:t>
            </a:r>
            <a:endParaRPr sz="2200">
              <a:solidFill>
                <a:schemeClr val="dk1"/>
              </a:solidFill>
            </a:endParaRPr>
          </a:p>
          <a:p>
            <a:pPr marL="457200" lvl="0" indent="-368300" algn="l" rtl="0">
              <a:spcBef>
                <a:spcPts val="0"/>
              </a:spcBef>
              <a:spcAft>
                <a:spcPts val="0"/>
              </a:spcAft>
              <a:buClr>
                <a:schemeClr val="dk1"/>
              </a:buClr>
              <a:buSzPts val="2200"/>
              <a:buChar char="●"/>
            </a:pPr>
            <a:r>
              <a:rPr lang="en" sz="2200">
                <a:solidFill>
                  <a:schemeClr val="dk1"/>
                </a:solidFill>
              </a:rPr>
              <a:t>Natural environments (IDEA Part C 303.126)</a:t>
            </a:r>
            <a:endParaRPr sz="2200">
              <a:solidFill>
                <a:schemeClr val="dk1"/>
              </a:solidFill>
            </a:endParaRPr>
          </a:p>
          <a:p>
            <a:pPr marL="457200" lvl="0" indent="0" algn="l" rtl="0">
              <a:spcBef>
                <a:spcPts val="1200"/>
              </a:spcBef>
              <a:spcAft>
                <a:spcPts val="1200"/>
              </a:spcAft>
              <a:buNone/>
            </a:pPr>
            <a:endParaRPr sz="220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23"/>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840">
                <a:solidFill>
                  <a:schemeClr val="accent5"/>
                </a:solidFill>
              </a:rPr>
              <a:t>I</a:t>
            </a:r>
            <a:r>
              <a:rPr lang="en" sz="2840" b="1">
                <a:solidFill>
                  <a:schemeClr val="accent5"/>
                </a:solidFill>
              </a:rPr>
              <a:t>FSP: TRANSITION</a:t>
            </a:r>
            <a:endParaRPr sz="2840" b="1">
              <a:solidFill>
                <a:schemeClr val="accent5"/>
              </a:solidFill>
            </a:endParaRPr>
          </a:p>
        </p:txBody>
      </p:sp>
      <p:sp>
        <p:nvSpPr>
          <p:cNvPr id="114" name="Google Shape;114;p23"/>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68300" algn="l" rtl="0">
              <a:spcBef>
                <a:spcPts val="0"/>
              </a:spcBef>
              <a:spcAft>
                <a:spcPts val="0"/>
              </a:spcAft>
              <a:buClr>
                <a:schemeClr val="dk1"/>
              </a:buClr>
              <a:buSzPts val="2200"/>
              <a:buChar char="●"/>
            </a:pPr>
            <a:r>
              <a:rPr lang="en" sz="2200">
                <a:solidFill>
                  <a:schemeClr val="dk1"/>
                </a:solidFill>
              </a:rPr>
              <a:t>DHHDB advocacy (state or regional)</a:t>
            </a:r>
            <a:endParaRPr sz="2200">
              <a:solidFill>
                <a:schemeClr val="dk1"/>
              </a:solidFill>
            </a:endParaRPr>
          </a:p>
          <a:p>
            <a:pPr marL="457200" lvl="0" indent="-368300" algn="l" rtl="0">
              <a:spcBef>
                <a:spcPts val="0"/>
              </a:spcBef>
              <a:spcAft>
                <a:spcPts val="0"/>
              </a:spcAft>
              <a:buClr>
                <a:schemeClr val="dk1"/>
              </a:buClr>
              <a:buSzPts val="2200"/>
              <a:buChar char="●"/>
            </a:pPr>
            <a:r>
              <a:rPr lang="en" sz="2200">
                <a:solidFill>
                  <a:schemeClr val="dk1"/>
                </a:solidFill>
              </a:rPr>
              <a:t>Discuss opportunities- not options</a:t>
            </a:r>
            <a:endParaRPr sz="2200">
              <a:solidFill>
                <a:schemeClr val="dk1"/>
              </a:solidFill>
            </a:endParaRPr>
          </a:p>
          <a:p>
            <a:pPr marL="457200" lvl="0" indent="-368300" algn="l" rtl="0">
              <a:spcBef>
                <a:spcPts val="0"/>
              </a:spcBef>
              <a:spcAft>
                <a:spcPts val="0"/>
              </a:spcAft>
              <a:buClr>
                <a:schemeClr val="dk1"/>
              </a:buClr>
              <a:buSzPts val="2200"/>
              <a:buChar char="●"/>
            </a:pPr>
            <a:r>
              <a:rPr lang="en" sz="2200">
                <a:solidFill>
                  <a:schemeClr val="dk1"/>
                </a:solidFill>
              </a:rPr>
              <a:t>Family networking</a:t>
            </a:r>
            <a:endParaRPr sz="2200">
              <a:solidFill>
                <a:schemeClr val="dk1"/>
              </a:solidFill>
            </a:endParaRPr>
          </a:p>
          <a:p>
            <a:pPr marL="457200" lvl="0" indent="0" algn="l" rtl="0">
              <a:spcBef>
                <a:spcPts val="1200"/>
              </a:spcBef>
              <a:spcAft>
                <a:spcPts val="0"/>
              </a:spcAft>
              <a:buNone/>
            </a:pPr>
            <a:endParaRPr sz="2200"/>
          </a:p>
          <a:p>
            <a:pPr marL="457200" lvl="0" indent="0" algn="l" rtl="0">
              <a:spcBef>
                <a:spcPts val="1200"/>
              </a:spcBef>
              <a:spcAft>
                <a:spcPts val="1200"/>
              </a:spcAft>
              <a:buNone/>
            </a:pPr>
            <a:endParaRPr sz="220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24"/>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b="1">
                <a:solidFill>
                  <a:schemeClr val="accent5"/>
                </a:solidFill>
              </a:rPr>
              <a:t>Resources</a:t>
            </a:r>
            <a:endParaRPr b="1">
              <a:solidFill>
                <a:schemeClr val="accent5"/>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23"/>
        <p:cNvGrpSpPr/>
        <p:nvPr/>
      </p:nvGrpSpPr>
      <p:grpSpPr>
        <a:xfrm>
          <a:off x="0" y="0"/>
          <a:ext cx="0" cy="0"/>
          <a:chOff x="0" y="0"/>
          <a:chExt cx="0" cy="0"/>
        </a:xfrm>
      </p:grpSpPr>
      <p:sp>
        <p:nvSpPr>
          <p:cNvPr id="124" name="Google Shape;124;p2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840" b="1">
                <a:solidFill>
                  <a:schemeClr val="accent5"/>
                </a:solidFill>
              </a:rPr>
              <a:t>IFSP: RESOURCES</a:t>
            </a:r>
            <a:endParaRPr sz="2840" b="1">
              <a:solidFill>
                <a:schemeClr val="accent5"/>
              </a:solidFill>
            </a:endParaRPr>
          </a:p>
        </p:txBody>
      </p:sp>
      <p:sp>
        <p:nvSpPr>
          <p:cNvPr id="125" name="Google Shape;125;p25"/>
          <p:cNvSpPr txBox="1">
            <a:spLocks noGrp="1"/>
          </p:cNvSpPr>
          <p:nvPr>
            <p:ph type="body" idx="1"/>
          </p:nvPr>
        </p:nvSpPr>
        <p:spPr>
          <a:xfrm>
            <a:off x="695700" y="1563425"/>
            <a:ext cx="3774300" cy="2778000"/>
          </a:xfrm>
          <a:prstGeom prst="rect">
            <a:avLst/>
          </a:prstGeom>
        </p:spPr>
        <p:txBody>
          <a:bodyPr spcFirstLastPara="1" wrap="square" lIns="91425" tIns="91425" rIns="91425" bIns="91425" anchor="t" anchorCtr="0">
            <a:normAutofit fontScale="25000" lnSpcReduction="20000"/>
          </a:bodyPr>
          <a:lstStyle/>
          <a:p>
            <a:pPr marL="457200" lvl="0" indent="-361156" algn="l" rtl="0">
              <a:spcBef>
                <a:spcPts val="0"/>
              </a:spcBef>
              <a:spcAft>
                <a:spcPts val="0"/>
              </a:spcAft>
              <a:buClr>
                <a:schemeClr val="dk1"/>
              </a:buClr>
              <a:buSzPct val="100000"/>
              <a:buChar char="●"/>
            </a:pPr>
            <a:r>
              <a:rPr lang="en" sz="8350">
                <a:solidFill>
                  <a:schemeClr val="dk1"/>
                </a:solidFill>
              </a:rPr>
              <a:t>DHH Adults to Family Support</a:t>
            </a:r>
            <a:endParaRPr sz="8350">
              <a:solidFill>
                <a:schemeClr val="dk1"/>
              </a:solidFill>
            </a:endParaRPr>
          </a:p>
          <a:p>
            <a:pPr marL="457200" lvl="0" indent="-361156" algn="l" rtl="0">
              <a:spcBef>
                <a:spcPts val="0"/>
              </a:spcBef>
              <a:spcAft>
                <a:spcPts val="0"/>
              </a:spcAft>
              <a:buClr>
                <a:schemeClr val="dk1"/>
              </a:buClr>
              <a:buSzPct val="100000"/>
              <a:buChar char="●"/>
            </a:pPr>
            <a:r>
              <a:rPr lang="en" sz="8350">
                <a:solidFill>
                  <a:schemeClr val="dk1"/>
                </a:solidFill>
              </a:rPr>
              <a:t>ASL Classes</a:t>
            </a:r>
            <a:endParaRPr sz="8350">
              <a:solidFill>
                <a:schemeClr val="dk1"/>
              </a:solidFill>
            </a:endParaRPr>
          </a:p>
          <a:p>
            <a:pPr marL="457200" lvl="0" indent="-361156" algn="l" rtl="0">
              <a:spcBef>
                <a:spcPts val="0"/>
              </a:spcBef>
              <a:spcAft>
                <a:spcPts val="0"/>
              </a:spcAft>
              <a:buClr>
                <a:schemeClr val="dk1"/>
              </a:buClr>
              <a:buSzPct val="100000"/>
              <a:buChar char="●"/>
            </a:pPr>
            <a:r>
              <a:rPr lang="en" sz="8350">
                <a:solidFill>
                  <a:schemeClr val="dk1"/>
                </a:solidFill>
              </a:rPr>
              <a:t>Family to Family Networking</a:t>
            </a:r>
            <a:endParaRPr sz="8350">
              <a:solidFill>
                <a:schemeClr val="dk1"/>
              </a:solidFill>
            </a:endParaRPr>
          </a:p>
          <a:p>
            <a:pPr marL="457200" lvl="0" indent="-361156" algn="l" rtl="0">
              <a:spcBef>
                <a:spcPts val="0"/>
              </a:spcBef>
              <a:spcAft>
                <a:spcPts val="0"/>
              </a:spcAft>
              <a:buClr>
                <a:schemeClr val="dk1"/>
              </a:buClr>
              <a:buSzPct val="100000"/>
              <a:buChar char="●"/>
            </a:pPr>
            <a:r>
              <a:rPr lang="en" sz="8350">
                <a:solidFill>
                  <a:schemeClr val="dk1"/>
                </a:solidFill>
              </a:rPr>
              <a:t>Deaf Events</a:t>
            </a:r>
            <a:endParaRPr sz="8350">
              <a:solidFill>
                <a:schemeClr val="dk1"/>
              </a:solidFill>
            </a:endParaRPr>
          </a:p>
          <a:p>
            <a:pPr marL="457200" lvl="0" indent="-361156" algn="l" rtl="0">
              <a:spcBef>
                <a:spcPts val="0"/>
              </a:spcBef>
              <a:spcAft>
                <a:spcPts val="0"/>
              </a:spcAft>
              <a:buClr>
                <a:schemeClr val="dk1"/>
              </a:buClr>
              <a:buSzPct val="100000"/>
              <a:buChar char="●"/>
            </a:pPr>
            <a:r>
              <a:rPr lang="en" sz="8350">
                <a:solidFill>
                  <a:schemeClr val="dk1"/>
                </a:solidFill>
              </a:rPr>
              <a:t>Private Evaluations/Assessments</a:t>
            </a:r>
            <a:endParaRPr sz="8350">
              <a:solidFill>
                <a:schemeClr val="dk1"/>
              </a:solidFill>
            </a:endParaRPr>
          </a:p>
          <a:p>
            <a:pPr marL="457200" lvl="0" indent="0" algn="l" rtl="0">
              <a:spcBef>
                <a:spcPts val="1200"/>
              </a:spcBef>
              <a:spcAft>
                <a:spcPts val="0"/>
              </a:spcAft>
              <a:buNone/>
            </a:pPr>
            <a:endParaRPr sz="2200"/>
          </a:p>
          <a:p>
            <a:pPr marL="457200" lvl="0" indent="0" algn="l" rtl="0">
              <a:spcBef>
                <a:spcPts val="1200"/>
              </a:spcBef>
              <a:spcAft>
                <a:spcPts val="1200"/>
              </a:spcAft>
              <a:buNone/>
            </a:pPr>
            <a:endParaRPr sz="2200"/>
          </a:p>
        </p:txBody>
      </p:sp>
      <p:sp>
        <p:nvSpPr>
          <p:cNvPr id="126" name="Google Shape;126;p25"/>
          <p:cNvSpPr txBox="1">
            <a:spLocks noGrp="1"/>
          </p:cNvSpPr>
          <p:nvPr>
            <p:ph type="body" idx="2"/>
          </p:nvPr>
        </p:nvSpPr>
        <p:spPr>
          <a:xfrm>
            <a:off x="4643600" y="1630650"/>
            <a:ext cx="3774300" cy="2778000"/>
          </a:xfrm>
          <a:prstGeom prst="rect">
            <a:avLst/>
          </a:prstGeom>
        </p:spPr>
        <p:txBody>
          <a:bodyPr spcFirstLastPara="1" wrap="square" lIns="91425" tIns="91425" rIns="91425" bIns="91425" anchor="t" anchorCtr="0">
            <a:noAutofit/>
          </a:bodyPr>
          <a:lstStyle/>
          <a:p>
            <a:pPr marL="457200" lvl="0" indent="-355600" algn="l" rtl="0">
              <a:lnSpc>
                <a:spcPct val="95000"/>
              </a:lnSpc>
              <a:spcBef>
                <a:spcPts val="0"/>
              </a:spcBef>
              <a:spcAft>
                <a:spcPts val="0"/>
              </a:spcAft>
              <a:buClr>
                <a:schemeClr val="dk1"/>
              </a:buClr>
              <a:buSzPts val="2000"/>
              <a:buChar char="●"/>
            </a:pPr>
            <a:r>
              <a:rPr lang="en" sz="2000">
                <a:solidFill>
                  <a:schemeClr val="dk1"/>
                </a:solidFill>
              </a:rPr>
              <a:t>National Association for the Deaf</a:t>
            </a:r>
            <a:endParaRPr sz="2000">
              <a:solidFill>
                <a:schemeClr val="dk1"/>
              </a:solidFill>
            </a:endParaRPr>
          </a:p>
          <a:p>
            <a:pPr marL="457200" lvl="0" indent="-355600" algn="l" rtl="0">
              <a:lnSpc>
                <a:spcPct val="95000"/>
              </a:lnSpc>
              <a:spcBef>
                <a:spcPts val="0"/>
              </a:spcBef>
              <a:spcAft>
                <a:spcPts val="0"/>
              </a:spcAft>
              <a:buClr>
                <a:schemeClr val="dk1"/>
              </a:buClr>
              <a:buSzPts val="2000"/>
              <a:buChar char="●"/>
            </a:pPr>
            <a:r>
              <a:rPr lang="en" sz="2000">
                <a:solidFill>
                  <a:schemeClr val="dk1"/>
                </a:solidFill>
              </a:rPr>
              <a:t>Clerc Center (Gallaudet University)</a:t>
            </a:r>
            <a:endParaRPr sz="2000">
              <a:solidFill>
                <a:schemeClr val="dk1"/>
              </a:solidFill>
            </a:endParaRPr>
          </a:p>
          <a:p>
            <a:pPr marL="457200" lvl="0" indent="-355600" algn="l" rtl="0">
              <a:lnSpc>
                <a:spcPct val="95000"/>
              </a:lnSpc>
              <a:spcBef>
                <a:spcPts val="0"/>
              </a:spcBef>
              <a:spcAft>
                <a:spcPts val="0"/>
              </a:spcAft>
              <a:buClr>
                <a:schemeClr val="dk1"/>
              </a:buClr>
              <a:buSzPts val="2000"/>
              <a:buChar char="●"/>
            </a:pPr>
            <a:r>
              <a:rPr lang="en" sz="2000">
                <a:solidFill>
                  <a:schemeClr val="dk1"/>
                </a:solidFill>
              </a:rPr>
              <a:t>American Society for Deaf Children (ASDC)</a:t>
            </a:r>
            <a:endParaRPr sz="2000">
              <a:solidFill>
                <a:schemeClr val="dk1"/>
              </a:solidFill>
            </a:endParaRPr>
          </a:p>
          <a:p>
            <a:pPr marL="457200" lvl="0" indent="-355600" algn="l" rtl="0">
              <a:lnSpc>
                <a:spcPct val="95000"/>
              </a:lnSpc>
              <a:spcBef>
                <a:spcPts val="0"/>
              </a:spcBef>
              <a:spcAft>
                <a:spcPts val="0"/>
              </a:spcAft>
              <a:buClr>
                <a:schemeClr val="dk1"/>
              </a:buClr>
              <a:buSzPts val="2000"/>
              <a:buChar char="●"/>
            </a:pPr>
            <a:r>
              <a:rPr lang="en" sz="2000">
                <a:solidFill>
                  <a:schemeClr val="dk1"/>
                </a:solidFill>
              </a:rPr>
              <a:t>National Center on Deaf-Blindness</a:t>
            </a:r>
            <a:endParaRPr sz="2000">
              <a:solidFill>
                <a:schemeClr val="dk1"/>
              </a:solidFill>
            </a:endParaRPr>
          </a:p>
          <a:p>
            <a:pPr marL="457200" lvl="0" indent="-355600" algn="l" rtl="0">
              <a:lnSpc>
                <a:spcPct val="95000"/>
              </a:lnSpc>
              <a:spcBef>
                <a:spcPts val="0"/>
              </a:spcBef>
              <a:spcAft>
                <a:spcPts val="0"/>
              </a:spcAft>
              <a:buClr>
                <a:schemeClr val="dk1"/>
              </a:buClr>
              <a:buSzPts val="2000"/>
              <a:buChar char="●"/>
            </a:pPr>
            <a:r>
              <a:rPr lang="en" sz="2000">
                <a:solidFill>
                  <a:schemeClr val="dk1"/>
                </a:solidFill>
              </a:rPr>
              <a:t>And many more…</a:t>
            </a:r>
            <a:endParaRPr sz="1400">
              <a:solidFill>
                <a:schemeClr val="dk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0"/>
        <p:cNvGrpSpPr/>
        <p:nvPr/>
      </p:nvGrpSpPr>
      <p:grpSpPr>
        <a:xfrm>
          <a:off x="0" y="0"/>
          <a:ext cx="0" cy="0"/>
          <a:chOff x="0" y="0"/>
          <a:chExt cx="0" cy="0"/>
        </a:xfrm>
      </p:grpSpPr>
      <p:sp>
        <p:nvSpPr>
          <p:cNvPr id="131" name="Google Shape;131;p2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840" b="1">
                <a:solidFill>
                  <a:schemeClr val="accent5"/>
                </a:solidFill>
              </a:rPr>
              <a:t>IFSP: SIGNATURES</a:t>
            </a:r>
            <a:endParaRPr sz="2840" b="1">
              <a:solidFill>
                <a:schemeClr val="accent5"/>
              </a:solidFill>
            </a:endParaRPr>
          </a:p>
        </p:txBody>
      </p:sp>
      <p:sp>
        <p:nvSpPr>
          <p:cNvPr id="132" name="Google Shape;132;p26"/>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68300" algn="l" rtl="0">
              <a:spcBef>
                <a:spcPts val="0"/>
              </a:spcBef>
              <a:spcAft>
                <a:spcPts val="0"/>
              </a:spcAft>
              <a:buClr>
                <a:schemeClr val="dk1"/>
              </a:buClr>
              <a:buSzPts val="2200"/>
              <a:buChar char="●"/>
            </a:pPr>
            <a:r>
              <a:rPr lang="en" sz="2200">
                <a:solidFill>
                  <a:schemeClr val="dk1"/>
                </a:solidFill>
              </a:rPr>
              <a:t>You control the narrative!</a:t>
            </a:r>
            <a:endParaRPr sz="2200">
              <a:solidFill>
                <a:schemeClr val="dk1"/>
              </a:solidFill>
            </a:endParaRPr>
          </a:p>
          <a:p>
            <a:pPr marL="457200" lvl="0" indent="0" algn="l" rtl="0">
              <a:spcBef>
                <a:spcPts val="1200"/>
              </a:spcBef>
              <a:spcAft>
                <a:spcPts val="0"/>
              </a:spcAft>
              <a:buNone/>
            </a:pPr>
            <a:endParaRPr sz="2200"/>
          </a:p>
          <a:p>
            <a:pPr marL="457200" lvl="0" indent="0" algn="l" rtl="0">
              <a:spcBef>
                <a:spcPts val="1200"/>
              </a:spcBef>
              <a:spcAft>
                <a:spcPts val="1200"/>
              </a:spcAft>
              <a:buNone/>
            </a:pPr>
            <a:endParaRPr sz="220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Google Shape;137;p27"/>
          <p:cNvSpPr txBox="1">
            <a:spLocks noGrp="1"/>
          </p:cNvSpPr>
          <p:nvPr>
            <p:ph type="title"/>
          </p:nvPr>
        </p:nvSpPr>
        <p:spPr>
          <a:xfrm>
            <a:off x="311700" y="1729950"/>
            <a:ext cx="8520600" cy="841800"/>
          </a:xfrm>
          <a:prstGeom prst="rect">
            <a:avLst/>
          </a:prstGeom>
        </p:spPr>
        <p:txBody>
          <a:bodyPr spcFirstLastPara="1" wrap="square" lIns="91425" tIns="91425" rIns="91425" bIns="91425" anchor="ctr" anchorCtr="0">
            <a:normAutofit fontScale="90000"/>
          </a:bodyPr>
          <a:lstStyle/>
          <a:p>
            <a:pPr marL="0" lvl="0" indent="0" algn="ctr" rtl="0">
              <a:spcBef>
                <a:spcPts val="0"/>
              </a:spcBef>
              <a:spcAft>
                <a:spcPts val="0"/>
              </a:spcAft>
              <a:buNone/>
            </a:pPr>
            <a:r>
              <a:rPr lang="en" b="1">
                <a:solidFill>
                  <a:schemeClr val="accent5"/>
                </a:solidFill>
              </a:rPr>
              <a:t>THANK YOU!</a:t>
            </a:r>
            <a:endParaRPr b="1">
              <a:solidFill>
                <a:schemeClr val="accent5"/>
              </a:solidFill>
            </a:endParaRPr>
          </a:p>
          <a:p>
            <a:pPr marL="0" lvl="0" indent="0" algn="ctr" rtl="0">
              <a:spcBef>
                <a:spcPts val="0"/>
              </a:spcBef>
              <a:spcAft>
                <a:spcPts val="0"/>
              </a:spcAft>
              <a:buNone/>
            </a:pPr>
            <a:endParaRPr b="1"/>
          </a:p>
          <a:p>
            <a:pPr marL="0" lvl="0" indent="0" algn="ctr" rtl="0">
              <a:spcBef>
                <a:spcPts val="0"/>
              </a:spcBef>
              <a:spcAft>
                <a:spcPts val="0"/>
              </a:spcAft>
              <a:buNone/>
            </a:pPr>
            <a:r>
              <a:rPr lang="en"/>
              <a:t>chris.payne-tsoupros@nad.org </a:t>
            </a:r>
            <a:endParaRPr/>
          </a:p>
        </p:txBody>
      </p:sp>
      <p:pic>
        <p:nvPicPr>
          <p:cNvPr id="138" name="Google Shape;138;p27"/>
          <p:cNvPicPr preferRelativeResize="0"/>
          <p:nvPr/>
        </p:nvPicPr>
        <p:blipFill>
          <a:blip r:embed="rId3">
            <a:alphaModFix/>
          </a:blip>
          <a:stretch>
            <a:fillRect/>
          </a:stretch>
        </p:blipFill>
        <p:spPr>
          <a:xfrm>
            <a:off x="99347" y="3310125"/>
            <a:ext cx="1683849" cy="1683849"/>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solidFill>
                  <a:schemeClr val="accent5"/>
                </a:solidFill>
              </a:rPr>
              <a:t>AGENDA</a:t>
            </a:r>
            <a:endParaRPr b="1">
              <a:solidFill>
                <a:schemeClr val="accent5"/>
              </a:solidFill>
            </a:endParaRPr>
          </a:p>
        </p:txBody>
      </p:sp>
      <p:sp>
        <p:nvSpPr>
          <p:cNvPr id="62" name="Google Shape;62;p1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68300" algn="l" rtl="0">
              <a:lnSpc>
                <a:spcPct val="100000"/>
              </a:lnSpc>
              <a:spcBef>
                <a:spcPts val="0"/>
              </a:spcBef>
              <a:spcAft>
                <a:spcPts val="0"/>
              </a:spcAft>
              <a:buClr>
                <a:schemeClr val="dk1"/>
              </a:buClr>
              <a:buSzPts val="2200"/>
              <a:buChar char="●"/>
            </a:pPr>
            <a:r>
              <a:rPr lang="en" sz="2200">
                <a:solidFill>
                  <a:schemeClr val="dk1"/>
                </a:solidFill>
              </a:rPr>
              <a:t>Introduction</a:t>
            </a:r>
            <a:endParaRPr sz="2200">
              <a:solidFill>
                <a:schemeClr val="dk1"/>
              </a:solidFill>
            </a:endParaRPr>
          </a:p>
          <a:p>
            <a:pPr marL="457200" lvl="0" indent="-368300" algn="l" rtl="0">
              <a:lnSpc>
                <a:spcPct val="100000"/>
              </a:lnSpc>
              <a:spcBef>
                <a:spcPts val="0"/>
              </a:spcBef>
              <a:spcAft>
                <a:spcPts val="0"/>
              </a:spcAft>
              <a:buClr>
                <a:schemeClr val="dk1"/>
              </a:buClr>
              <a:buSzPts val="2200"/>
              <a:buChar char="●"/>
            </a:pPr>
            <a:r>
              <a:rPr lang="en" sz="2200">
                <a:solidFill>
                  <a:schemeClr val="dk1"/>
                </a:solidFill>
              </a:rPr>
              <a:t>Learning objectives </a:t>
            </a:r>
            <a:endParaRPr sz="2200">
              <a:solidFill>
                <a:schemeClr val="dk1"/>
              </a:solidFill>
            </a:endParaRPr>
          </a:p>
          <a:p>
            <a:pPr marL="457200" lvl="0" indent="-368300" algn="l" rtl="0">
              <a:lnSpc>
                <a:spcPct val="100000"/>
              </a:lnSpc>
              <a:spcBef>
                <a:spcPts val="0"/>
              </a:spcBef>
              <a:spcAft>
                <a:spcPts val="0"/>
              </a:spcAft>
              <a:buClr>
                <a:schemeClr val="dk1"/>
              </a:buClr>
              <a:buSzPts val="2200"/>
              <a:buChar char="●"/>
            </a:pPr>
            <a:r>
              <a:rPr lang="en" sz="2200">
                <a:solidFill>
                  <a:schemeClr val="dk1"/>
                </a:solidFill>
              </a:rPr>
              <a:t>Parts of the IFSP</a:t>
            </a:r>
            <a:endParaRPr sz="2200">
              <a:solidFill>
                <a:schemeClr val="dk1"/>
              </a:solidFill>
            </a:endParaRPr>
          </a:p>
          <a:p>
            <a:pPr marL="457200" lvl="0" indent="-368300" algn="l" rtl="0">
              <a:lnSpc>
                <a:spcPct val="100000"/>
              </a:lnSpc>
              <a:spcBef>
                <a:spcPts val="0"/>
              </a:spcBef>
              <a:spcAft>
                <a:spcPts val="0"/>
              </a:spcAft>
              <a:buClr>
                <a:schemeClr val="dk1"/>
              </a:buClr>
              <a:buSzPts val="2200"/>
              <a:buChar char="●"/>
            </a:pPr>
            <a:r>
              <a:rPr lang="en" sz="2200">
                <a:solidFill>
                  <a:schemeClr val="dk1"/>
                </a:solidFill>
              </a:rPr>
              <a:t>Special considerations for DHHDB children </a:t>
            </a:r>
            <a:endParaRPr sz="2200">
              <a:solidFill>
                <a:schemeClr val="dk1"/>
              </a:solidFill>
            </a:endParaRPr>
          </a:p>
          <a:p>
            <a:pPr marL="457200" lvl="0" indent="-368300" algn="l" rtl="0">
              <a:lnSpc>
                <a:spcPct val="100000"/>
              </a:lnSpc>
              <a:spcBef>
                <a:spcPts val="0"/>
              </a:spcBef>
              <a:spcAft>
                <a:spcPts val="0"/>
              </a:spcAft>
              <a:buClr>
                <a:schemeClr val="dk1"/>
              </a:buClr>
              <a:buSzPts val="2200"/>
              <a:buChar char="●"/>
            </a:pPr>
            <a:r>
              <a:rPr lang="en" sz="2200">
                <a:solidFill>
                  <a:schemeClr val="dk1"/>
                </a:solidFill>
              </a:rPr>
              <a:t>Resources for families </a:t>
            </a:r>
            <a:endParaRPr sz="2200">
              <a:solidFill>
                <a:schemeClr val="dk1"/>
              </a:solidFill>
            </a:endParaRPr>
          </a:p>
          <a:p>
            <a:pPr marL="0" lvl="0" indent="0" algn="l" rtl="0">
              <a:lnSpc>
                <a:spcPct val="100000"/>
              </a:lnSpc>
              <a:spcBef>
                <a:spcPts val="0"/>
              </a:spcBef>
              <a:spcAft>
                <a:spcPts val="0"/>
              </a:spcAft>
              <a:buNone/>
            </a:pPr>
            <a:endParaRPr sz="2200">
              <a:solidFill>
                <a:schemeClr val="dk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solidFill>
                  <a:schemeClr val="accent5"/>
                </a:solidFill>
              </a:rPr>
              <a:t>LEARNING OBJECTIVES</a:t>
            </a:r>
            <a:endParaRPr b="1">
              <a:solidFill>
                <a:schemeClr val="accent5"/>
              </a:solidFill>
            </a:endParaRPr>
          </a:p>
        </p:txBody>
      </p:sp>
      <p:sp>
        <p:nvSpPr>
          <p:cNvPr id="68" name="Google Shape;68;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68300" algn="l" rtl="0">
              <a:spcBef>
                <a:spcPts val="0"/>
              </a:spcBef>
              <a:spcAft>
                <a:spcPts val="0"/>
              </a:spcAft>
              <a:buClr>
                <a:schemeClr val="dk1"/>
              </a:buClr>
              <a:buSzPts val="2200"/>
              <a:buAutoNum type="arabicPeriod"/>
            </a:pPr>
            <a:r>
              <a:rPr lang="en" sz="2200">
                <a:solidFill>
                  <a:schemeClr val="dk1"/>
                </a:solidFill>
              </a:rPr>
              <a:t>Describe parts of an IFSP</a:t>
            </a:r>
            <a:endParaRPr sz="2200">
              <a:solidFill>
                <a:schemeClr val="dk1"/>
              </a:solidFill>
            </a:endParaRPr>
          </a:p>
          <a:p>
            <a:pPr marL="457200" lvl="0" indent="-368300" algn="l" rtl="0">
              <a:spcBef>
                <a:spcPts val="0"/>
              </a:spcBef>
              <a:spcAft>
                <a:spcPts val="0"/>
              </a:spcAft>
              <a:buClr>
                <a:schemeClr val="dk1"/>
              </a:buClr>
              <a:buSzPts val="2200"/>
              <a:buAutoNum type="arabicPeriod"/>
            </a:pPr>
            <a:r>
              <a:rPr lang="en" sz="2200">
                <a:solidFill>
                  <a:schemeClr val="dk1"/>
                </a:solidFill>
              </a:rPr>
              <a:t>Outline special considerations for DHHDB children within the IFSP</a:t>
            </a:r>
            <a:endParaRPr sz="2200">
              <a:solidFill>
                <a:schemeClr val="dk1"/>
              </a:solidFill>
            </a:endParaRPr>
          </a:p>
          <a:p>
            <a:pPr marL="457200" lvl="0" indent="-368300" algn="l" rtl="0">
              <a:spcBef>
                <a:spcPts val="0"/>
              </a:spcBef>
              <a:spcAft>
                <a:spcPts val="0"/>
              </a:spcAft>
              <a:buClr>
                <a:schemeClr val="dk1"/>
              </a:buClr>
              <a:buSzPts val="2200"/>
              <a:buAutoNum type="arabicPeriod"/>
            </a:pPr>
            <a:r>
              <a:rPr lang="en" sz="2200">
                <a:solidFill>
                  <a:schemeClr val="dk1"/>
                </a:solidFill>
              </a:rPr>
              <a:t>Name resources to consider during IFSP development for DHHDB children</a:t>
            </a:r>
            <a:endParaRPr sz="2200">
              <a:solidFill>
                <a:schemeClr val="dk1"/>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Google Shape;73;p16"/>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b="1">
                <a:solidFill>
                  <a:schemeClr val="accent5"/>
                </a:solidFill>
              </a:rPr>
              <a:t>Parts of an IFSP </a:t>
            </a:r>
            <a:endParaRPr b="1">
              <a:solidFill>
                <a:schemeClr val="accent5"/>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7"/>
        <p:cNvGrpSpPr/>
        <p:nvPr/>
      </p:nvGrpSpPr>
      <p:grpSpPr>
        <a:xfrm>
          <a:off x="0" y="0"/>
          <a:ext cx="0" cy="0"/>
          <a:chOff x="0" y="0"/>
          <a:chExt cx="0" cy="0"/>
        </a:xfrm>
      </p:grpSpPr>
      <p:sp>
        <p:nvSpPr>
          <p:cNvPr id="78" name="Google Shape;78;p17"/>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fontScale="90000"/>
          </a:bodyPr>
          <a:lstStyle/>
          <a:p>
            <a:pPr marL="0" lvl="0" indent="0" algn="l" rtl="0">
              <a:spcBef>
                <a:spcPts val="0"/>
              </a:spcBef>
              <a:spcAft>
                <a:spcPts val="0"/>
              </a:spcAft>
              <a:buNone/>
            </a:pPr>
            <a:r>
              <a:rPr lang="en" b="1">
                <a:solidFill>
                  <a:schemeClr val="accent5"/>
                </a:solidFill>
              </a:rPr>
              <a:t>WHAT IS THE IFSP? </a:t>
            </a:r>
            <a:endParaRPr b="1">
              <a:solidFill>
                <a:schemeClr val="accent5"/>
              </a:solidFill>
            </a:endParaRPr>
          </a:p>
        </p:txBody>
      </p:sp>
      <p:sp>
        <p:nvSpPr>
          <p:cNvPr id="79" name="Google Shape;79;p17"/>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68300" algn="l" rtl="0">
              <a:lnSpc>
                <a:spcPct val="100000"/>
              </a:lnSpc>
              <a:spcBef>
                <a:spcPts val="0"/>
              </a:spcBef>
              <a:spcAft>
                <a:spcPts val="0"/>
              </a:spcAft>
              <a:buClr>
                <a:schemeClr val="dk1"/>
              </a:buClr>
              <a:buSzPts val="2200"/>
              <a:buChar char="●"/>
            </a:pPr>
            <a:r>
              <a:rPr lang="en" sz="2200">
                <a:solidFill>
                  <a:schemeClr val="dk1"/>
                </a:solidFill>
              </a:rPr>
              <a:t>Individual Family Service Plan</a:t>
            </a:r>
            <a:endParaRPr sz="2200">
              <a:solidFill>
                <a:schemeClr val="dk1"/>
              </a:solidFill>
            </a:endParaRPr>
          </a:p>
          <a:p>
            <a:pPr marL="457200" lvl="0" indent="-368300" algn="l" rtl="0">
              <a:lnSpc>
                <a:spcPct val="100000"/>
              </a:lnSpc>
              <a:spcBef>
                <a:spcPts val="0"/>
              </a:spcBef>
              <a:spcAft>
                <a:spcPts val="0"/>
              </a:spcAft>
              <a:buClr>
                <a:schemeClr val="dk1"/>
              </a:buClr>
              <a:buSzPts val="2200"/>
              <a:buChar char="●"/>
            </a:pPr>
            <a:r>
              <a:rPr lang="en" sz="2200">
                <a:solidFill>
                  <a:schemeClr val="dk1"/>
                </a:solidFill>
              </a:rPr>
              <a:t>Federal legal document</a:t>
            </a:r>
            <a:endParaRPr sz="2200">
              <a:solidFill>
                <a:schemeClr val="dk1"/>
              </a:solidFill>
            </a:endParaRPr>
          </a:p>
          <a:p>
            <a:pPr marL="457200" lvl="0" indent="-368300" algn="l" rtl="0">
              <a:lnSpc>
                <a:spcPct val="100000"/>
              </a:lnSpc>
              <a:spcBef>
                <a:spcPts val="0"/>
              </a:spcBef>
              <a:spcAft>
                <a:spcPts val="0"/>
              </a:spcAft>
              <a:buClr>
                <a:schemeClr val="dk1"/>
              </a:buClr>
              <a:buSzPts val="2200"/>
              <a:buChar char="●"/>
            </a:pPr>
            <a:r>
              <a:rPr lang="en" sz="2200">
                <a:solidFill>
                  <a:schemeClr val="dk1"/>
                </a:solidFill>
              </a:rPr>
              <a:t>Guideline for service delivery</a:t>
            </a:r>
            <a:endParaRPr sz="2200">
              <a:solidFill>
                <a:schemeClr val="dk1"/>
              </a:solidFill>
            </a:endParaRPr>
          </a:p>
          <a:p>
            <a:pPr marL="457200" lvl="0" indent="-368300" algn="l" rtl="0">
              <a:lnSpc>
                <a:spcPct val="100000"/>
              </a:lnSpc>
              <a:spcBef>
                <a:spcPts val="0"/>
              </a:spcBef>
              <a:spcAft>
                <a:spcPts val="0"/>
              </a:spcAft>
              <a:buClr>
                <a:schemeClr val="dk1"/>
              </a:buClr>
              <a:buSzPts val="2200"/>
              <a:buChar char="●"/>
            </a:pPr>
            <a:r>
              <a:rPr lang="en" sz="2200">
                <a:solidFill>
                  <a:schemeClr val="dk1"/>
                </a:solidFill>
              </a:rPr>
              <a:t>List of goals &amp; services provided</a:t>
            </a:r>
            <a:endParaRPr sz="2200">
              <a:solidFill>
                <a:schemeClr val="dk1"/>
              </a:solidFill>
            </a:endParaRPr>
          </a:p>
          <a:p>
            <a:pPr marL="457200" lvl="0" indent="-368300" algn="l" rtl="0">
              <a:lnSpc>
                <a:spcPct val="100000"/>
              </a:lnSpc>
              <a:spcBef>
                <a:spcPts val="0"/>
              </a:spcBef>
              <a:spcAft>
                <a:spcPts val="0"/>
              </a:spcAft>
              <a:buClr>
                <a:schemeClr val="dk1"/>
              </a:buClr>
              <a:buSzPts val="2200"/>
              <a:buChar char="●"/>
            </a:pPr>
            <a:r>
              <a:rPr lang="en" sz="2200">
                <a:solidFill>
                  <a:schemeClr val="dk1"/>
                </a:solidFill>
              </a:rPr>
              <a:t>Document of progress</a:t>
            </a:r>
            <a:endParaRPr sz="2200">
              <a:solidFill>
                <a:schemeClr val="dk1"/>
              </a:solidFill>
            </a:endParaRPr>
          </a:p>
          <a:p>
            <a:pPr marL="457200" lvl="0" indent="-368300" algn="l" rtl="0">
              <a:lnSpc>
                <a:spcPct val="100000"/>
              </a:lnSpc>
              <a:spcBef>
                <a:spcPts val="0"/>
              </a:spcBef>
              <a:spcAft>
                <a:spcPts val="0"/>
              </a:spcAft>
              <a:buClr>
                <a:schemeClr val="dk1"/>
              </a:buClr>
              <a:buSzPts val="2200"/>
              <a:buChar char="●"/>
            </a:pPr>
            <a:r>
              <a:rPr lang="en" sz="2200">
                <a:solidFill>
                  <a:schemeClr val="dk1"/>
                </a:solidFill>
              </a:rPr>
              <a:t>Family centered, strengths-based</a:t>
            </a:r>
            <a:endParaRPr sz="2200">
              <a:solidFill>
                <a:schemeClr val="dk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Google Shape;84;p18"/>
          <p:cNvSpPr txBox="1">
            <a:spLocks noGrp="1"/>
          </p:cNvSpPr>
          <p:nvPr>
            <p:ph type="title"/>
          </p:nvPr>
        </p:nvSpPr>
        <p:spPr>
          <a:xfrm>
            <a:off x="490250" y="450150"/>
            <a:ext cx="8219400" cy="4090800"/>
          </a:xfrm>
          <a:prstGeom prst="rect">
            <a:avLst/>
          </a:prstGeom>
        </p:spPr>
        <p:txBody>
          <a:bodyPr spcFirstLastPara="1" wrap="square" lIns="91425" tIns="91425" rIns="91425" bIns="91425" anchor="ctr" anchorCtr="0">
            <a:normAutofit/>
          </a:bodyPr>
          <a:lstStyle/>
          <a:p>
            <a:pPr marL="0" lvl="0" indent="0" algn="l" rtl="0">
              <a:spcBef>
                <a:spcPts val="0"/>
              </a:spcBef>
              <a:spcAft>
                <a:spcPts val="0"/>
              </a:spcAft>
              <a:buNone/>
            </a:pPr>
            <a:r>
              <a:rPr lang="en" b="1">
                <a:solidFill>
                  <a:schemeClr val="accent5"/>
                </a:solidFill>
              </a:rPr>
              <a:t>Special considerations for Deaf, Hard of Hearing and DeafBlind children</a:t>
            </a:r>
            <a:r>
              <a:rPr lang="en">
                <a:solidFill>
                  <a:schemeClr val="accent5"/>
                </a:solidFill>
              </a:rPr>
              <a:t> </a:t>
            </a:r>
            <a:endParaRPr>
              <a:solidFill>
                <a:schemeClr val="accent5"/>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840" b="1">
                <a:solidFill>
                  <a:schemeClr val="accent5"/>
                </a:solidFill>
              </a:rPr>
              <a:t>IFSP: FAMILY PAGE</a:t>
            </a:r>
            <a:endParaRPr sz="2840" b="1">
              <a:solidFill>
                <a:schemeClr val="accent5"/>
              </a:solidFill>
            </a:endParaRPr>
          </a:p>
        </p:txBody>
      </p:sp>
      <p:sp>
        <p:nvSpPr>
          <p:cNvPr id="90" name="Google Shape;90;p19"/>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68300" algn="l" rtl="0">
              <a:spcBef>
                <a:spcPts val="0"/>
              </a:spcBef>
              <a:spcAft>
                <a:spcPts val="0"/>
              </a:spcAft>
              <a:buClr>
                <a:schemeClr val="dk1"/>
              </a:buClr>
              <a:buSzPts val="2200"/>
              <a:buChar char="●"/>
            </a:pPr>
            <a:r>
              <a:rPr lang="en" sz="2200">
                <a:solidFill>
                  <a:schemeClr val="dk1"/>
                </a:solidFill>
              </a:rPr>
              <a:t>Language environment</a:t>
            </a:r>
            <a:endParaRPr sz="2200">
              <a:solidFill>
                <a:schemeClr val="dk1"/>
              </a:solidFill>
            </a:endParaRPr>
          </a:p>
          <a:p>
            <a:pPr marL="457200" lvl="0" indent="-368300" algn="l" rtl="0">
              <a:spcBef>
                <a:spcPts val="0"/>
              </a:spcBef>
              <a:spcAft>
                <a:spcPts val="0"/>
              </a:spcAft>
              <a:buClr>
                <a:schemeClr val="dk1"/>
              </a:buClr>
              <a:buSzPts val="2200"/>
              <a:buChar char="●"/>
            </a:pPr>
            <a:r>
              <a:rPr lang="en" sz="2200">
                <a:solidFill>
                  <a:schemeClr val="dk1"/>
                </a:solidFill>
              </a:rPr>
              <a:t>Family experience of DHHDB</a:t>
            </a:r>
            <a:endParaRPr sz="2200">
              <a:solidFill>
                <a:schemeClr val="dk1"/>
              </a:solidFill>
            </a:endParaRPr>
          </a:p>
          <a:p>
            <a:pPr marL="457200" lvl="0" indent="-368300" algn="l" rtl="0">
              <a:spcBef>
                <a:spcPts val="0"/>
              </a:spcBef>
              <a:spcAft>
                <a:spcPts val="0"/>
              </a:spcAft>
              <a:buClr>
                <a:schemeClr val="dk1"/>
              </a:buClr>
              <a:buSzPts val="2200"/>
              <a:buChar char="●"/>
            </a:pPr>
            <a:r>
              <a:rPr lang="en" sz="2200">
                <a:solidFill>
                  <a:schemeClr val="dk1"/>
                </a:solidFill>
              </a:rPr>
              <a:t>Information of auditory access </a:t>
            </a:r>
            <a:endParaRPr sz="2200">
              <a:solidFill>
                <a:schemeClr val="dk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2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840" b="1">
                <a:solidFill>
                  <a:schemeClr val="accent5"/>
                </a:solidFill>
              </a:rPr>
              <a:t>IFSP: ASSESSMENT/EVALUATION REPORTS</a:t>
            </a:r>
            <a:endParaRPr sz="2840" b="1">
              <a:solidFill>
                <a:schemeClr val="accent5"/>
              </a:solidFill>
            </a:endParaRPr>
          </a:p>
        </p:txBody>
      </p:sp>
      <p:sp>
        <p:nvSpPr>
          <p:cNvPr id="96" name="Google Shape;96;p20"/>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68300" algn="l" rtl="0">
              <a:spcBef>
                <a:spcPts val="0"/>
              </a:spcBef>
              <a:spcAft>
                <a:spcPts val="0"/>
              </a:spcAft>
              <a:buClr>
                <a:schemeClr val="dk1"/>
              </a:buClr>
              <a:buSzPts val="2200"/>
              <a:buChar char="●"/>
            </a:pPr>
            <a:r>
              <a:rPr lang="en" sz="2200">
                <a:solidFill>
                  <a:schemeClr val="dk1"/>
                </a:solidFill>
              </a:rPr>
              <a:t>Separation of languages (Zero to Three)</a:t>
            </a:r>
            <a:endParaRPr sz="2200">
              <a:solidFill>
                <a:schemeClr val="dk1"/>
              </a:solidFill>
            </a:endParaRPr>
          </a:p>
          <a:p>
            <a:pPr marL="457200" lvl="0" indent="-368300" algn="l" rtl="0">
              <a:spcBef>
                <a:spcPts val="0"/>
              </a:spcBef>
              <a:spcAft>
                <a:spcPts val="0"/>
              </a:spcAft>
              <a:buClr>
                <a:schemeClr val="dk1"/>
              </a:buClr>
              <a:buSzPts val="2200"/>
              <a:buChar char="●"/>
            </a:pPr>
            <a:r>
              <a:rPr lang="en" sz="2200">
                <a:solidFill>
                  <a:schemeClr val="dk1"/>
                </a:solidFill>
              </a:rPr>
              <a:t>Normed, evidence-based tools</a:t>
            </a:r>
            <a:endParaRPr sz="2200">
              <a:solidFill>
                <a:schemeClr val="dk1"/>
              </a:solidFill>
            </a:endParaRPr>
          </a:p>
          <a:p>
            <a:pPr marL="457200" lvl="0" indent="-368300" algn="l" rtl="0">
              <a:spcBef>
                <a:spcPts val="0"/>
              </a:spcBef>
              <a:spcAft>
                <a:spcPts val="0"/>
              </a:spcAft>
              <a:buClr>
                <a:schemeClr val="dk1"/>
              </a:buClr>
              <a:buSzPts val="2200"/>
              <a:buChar char="●"/>
            </a:pPr>
            <a:r>
              <a:rPr lang="en" sz="2200">
                <a:solidFill>
                  <a:schemeClr val="dk1"/>
                </a:solidFill>
              </a:rPr>
              <a:t>Multicultural/multilingual gaps</a:t>
            </a:r>
            <a:endParaRPr sz="2200">
              <a:solidFill>
                <a:schemeClr val="dk1"/>
              </a:solidFill>
            </a:endParaRPr>
          </a:p>
          <a:p>
            <a:pPr marL="457200" lvl="0" indent="0" algn="l" rtl="0">
              <a:spcBef>
                <a:spcPts val="1200"/>
              </a:spcBef>
              <a:spcAft>
                <a:spcPts val="1200"/>
              </a:spcAft>
              <a:buNone/>
            </a:pPr>
            <a:endParaRPr sz="2200">
              <a:solidFill>
                <a:schemeClr val="dk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2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SzPts val="990"/>
              <a:buNone/>
            </a:pPr>
            <a:r>
              <a:rPr lang="en" sz="2840" b="1">
                <a:solidFill>
                  <a:schemeClr val="accent5"/>
                </a:solidFill>
              </a:rPr>
              <a:t>IFSP: GOALS</a:t>
            </a:r>
            <a:endParaRPr sz="2840" b="1">
              <a:solidFill>
                <a:schemeClr val="accent5"/>
              </a:solidFill>
            </a:endParaRPr>
          </a:p>
        </p:txBody>
      </p:sp>
      <p:sp>
        <p:nvSpPr>
          <p:cNvPr id="102" name="Google Shape;102;p21"/>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p>
            <a:pPr marL="457200" lvl="0" indent="-368300" algn="l" rtl="0">
              <a:spcBef>
                <a:spcPts val="0"/>
              </a:spcBef>
              <a:spcAft>
                <a:spcPts val="0"/>
              </a:spcAft>
              <a:buClr>
                <a:schemeClr val="dk1"/>
              </a:buClr>
              <a:buSzPts val="2200"/>
              <a:buChar char="●"/>
            </a:pPr>
            <a:r>
              <a:rPr lang="en" sz="2200">
                <a:solidFill>
                  <a:schemeClr val="dk1"/>
                </a:solidFill>
              </a:rPr>
              <a:t>Separation of languages</a:t>
            </a:r>
            <a:endParaRPr sz="2200">
              <a:solidFill>
                <a:schemeClr val="dk1"/>
              </a:solidFill>
            </a:endParaRPr>
          </a:p>
          <a:p>
            <a:pPr marL="457200" lvl="0" indent="-368300" algn="l" rtl="0">
              <a:spcBef>
                <a:spcPts val="0"/>
              </a:spcBef>
              <a:spcAft>
                <a:spcPts val="0"/>
              </a:spcAft>
              <a:buClr>
                <a:schemeClr val="dk1"/>
              </a:buClr>
              <a:buSzPts val="2200"/>
              <a:buChar char="●"/>
            </a:pPr>
            <a:r>
              <a:rPr lang="en" sz="2200">
                <a:solidFill>
                  <a:schemeClr val="dk1"/>
                </a:solidFill>
              </a:rPr>
              <a:t>Whole child focus</a:t>
            </a:r>
            <a:endParaRPr sz="2200">
              <a:solidFill>
                <a:schemeClr val="dk1"/>
              </a:solidFill>
            </a:endParaRPr>
          </a:p>
          <a:p>
            <a:pPr marL="457200" lvl="0" indent="-368300" algn="l" rtl="0">
              <a:spcBef>
                <a:spcPts val="0"/>
              </a:spcBef>
              <a:spcAft>
                <a:spcPts val="0"/>
              </a:spcAft>
              <a:buClr>
                <a:schemeClr val="dk1"/>
              </a:buClr>
              <a:buSzPts val="2200"/>
              <a:buChar char="●"/>
            </a:pPr>
            <a:r>
              <a:rPr lang="en" sz="2200">
                <a:solidFill>
                  <a:schemeClr val="dk1"/>
                </a:solidFill>
              </a:rPr>
              <a:t>Culture &amp; identity</a:t>
            </a:r>
            <a:endParaRPr sz="2200">
              <a:solidFill>
                <a:schemeClr val="dk1"/>
              </a:solidFill>
            </a:endParaRPr>
          </a:p>
          <a:p>
            <a:pPr marL="457200" lvl="0" indent="-368300" algn="l" rtl="0">
              <a:spcBef>
                <a:spcPts val="0"/>
              </a:spcBef>
              <a:spcAft>
                <a:spcPts val="0"/>
              </a:spcAft>
              <a:buClr>
                <a:schemeClr val="dk1"/>
              </a:buClr>
              <a:buSzPts val="2200"/>
              <a:buChar char="●"/>
            </a:pPr>
            <a:r>
              <a:rPr lang="en" sz="2200">
                <a:solidFill>
                  <a:schemeClr val="dk1"/>
                </a:solidFill>
              </a:rPr>
              <a:t>Hearing levels (JCIH 2007)</a:t>
            </a:r>
            <a:endParaRPr sz="2200">
              <a:solidFill>
                <a:schemeClr val="dk1"/>
              </a:solidFill>
            </a:endParaRPr>
          </a:p>
          <a:p>
            <a:pPr marL="457200" lvl="0" indent="-368300" algn="l" rtl="0">
              <a:spcBef>
                <a:spcPts val="0"/>
              </a:spcBef>
              <a:spcAft>
                <a:spcPts val="0"/>
              </a:spcAft>
              <a:buClr>
                <a:schemeClr val="dk1"/>
              </a:buClr>
              <a:buSzPts val="2200"/>
              <a:buChar char="●"/>
            </a:pPr>
            <a:r>
              <a:rPr lang="en" sz="2200">
                <a:solidFill>
                  <a:schemeClr val="dk1"/>
                </a:solidFill>
              </a:rPr>
              <a:t>Family support &amp; resources</a:t>
            </a:r>
            <a:endParaRPr sz="2200">
              <a:solidFill>
                <a:schemeClr val="dk1"/>
              </a:solidFill>
            </a:endParaRPr>
          </a:p>
          <a:p>
            <a:pPr marL="457200" lvl="0" indent="-368300" algn="l" rtl="0">
              <a:spcBef>
                <a:spcPts val="0"/>
              </a:spcBef>
              <a:spcAft>
                <a:spcPts val="0"/>
              </a:spcAft>
              <a:buClr>
                <a:schemeClr val="dk1"/>
              </a:buClr>
              <a:buSzPts val="2200"/>
              <a:buChar char="●"/>
            </a:pPr>
            <a:r>
              <a:rPr lang="en" sz="2200">
                <a:solidFill>
                  <a:schemeClr val="dk1"/>
                </a:solidFill>
              </a:rPr>
              <a:t>Specific &amp; measurable</a:t>
            </a:r>
            <a:endParaRPr sz="2200">
              <a:solidFill>
                <a:schemeClr val="dk1"/>
              </a:solidFill>
            </a:endParaRPr>
          </a:p>
        </p:txBody>
      </p:sp>
    </p:spTree>
  </p:cSld>
  <p:clrMapOvr>
    <a:masterClrMapping/>
  </p:clrMapOvr>
</p:sld>
</file>

<file path=ppt/theme/theme1.xml><?xml version="1.0" encoding="utf-8"?>
<a:theme xmlns:a="http://schemas.openxmlformats.org/drawingml/2006/main" name="Simple Dark">
  <a:themeElements>
    <a:clrScheme name="Simple Dark">
      <a:dk1>
        <a:srgbClr val="FFFFFF"/>
      </a:dk1>
      <a:lt1>
        <a:srgbClr val="212121"/>
      </a:lt1>
      <a:dk2>
        <a:srgbClr val="303030"/>
      </a:dk2>
      <a:lt2>
        <a:srgbClr val="ADADAD"/>
      </a:lt2>
      <a:accent1>
        <a:srgbClr val="009688"/>
      </a:accent1>
      <a:accent2>
        <a:srgbClr val="EEEEEE"/>
      </a:accent2>
      <a:accent3>
        <a:srgbClr val="78909C"/>
      </a:accent3>
      <a:accent4>
        <a:srgbClr val="FFAB40"/>
      </a:accent4>
      <a:accent5>
        <a:srgbClr val="4DD0E1"/>
      </a:accent5>
      <a:accent6>
        <a:srgbClr val="EEFF41"/>
      </a:accent6>
      <a:hlink>
        <a:srgbClr val="4DD0E1"/>
      </a:hlink>
      <a:folHlink>
        <a:srgbClr val="4DD0E1"/>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559</Words>
  <Application>Microsoft Macintosh PowerPoint</Application>
  <PresentationFormat>On-screen Show (16:9)</PresentationFormat>
  <Paragraphs>77</Paragraphs>
  <Slides>15</Slides>
  <Notes>15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Georgia</vt:lpstr>
      <vt:lpstr>Simple Dark</vt:lpstr>
      <vt:lpstr>Family Advocacy in the IFSP:  Special Considerations for  Deaf &amp; Hard of Hearing Children</vt:lpstr>
      <vt:lpstr>AGENDA</vt:lpstr>
      <vt:lpstr>LEARNING OBJECTIVES</vt:lpstr>
      <vt:lpstr>Parts of an IFSP </vt:lpstr>
      <vt:lpstr>WHAT IS THE IFSP? </vt:lpstr>
      <vt:lpstr>Special considerations for Deaf, Hard of Hearing and DeafBlind children </vt:lpstr>
      <vt:lpstr>IFSP: FAMILY PAGE</vt:lpstr>
      <vt:lpstr>IFSP: ASSESSMENT/EVALUATION REPORTS</vt:lpstr>
      <vt:lpstr>IFSP: GOALS</vt:lpstr>
      <vt:lpstr>IFSP: SERVICE GRID</vt:lpstr>
      <vt:lpstr>IFSP: TRANSITION</vt:lpstr>
      <vt:lpstr>Resources</vt:lpstr>
      <vt:lpstr>IFSP: RESOURCES</vt:lpstr>
      <vt:lpstr>IFSP: SIGNATURES</vt:lpstr>
      <vt:lpstr>THANK YOU!  chris.payne-tsoupros@nad.org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Advocacy in the IFSP:  Special Considerations for  Deaf &amp; Hard of Hearing Children</dc:title>
  <cp:lastModifiedBy>Christina Payne-Tsoupros</cp:lastModifiedBy>
  <cp:revision>1</cp:revision>
  <dcterms:modified xsi:type="dcterms:W3CDTF">2023-03-01T21:28:42Z</dcterms:modified>
</cp:coreProperties>
</file>