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31"/>
  </p:notesMasterIdLst>
  <p:sldIdLst>
    <p:sldId id="256" r:id="rId2"/>
    <p:sldId id="257" r:id="rId3"/>
    <p:sldId id="270" r:id="rId4"/>
    <p:sldId id="262" r:id="rId5"/>
    <p:sldId id="278" r:id="rId6"/>
    <p:sldId id="263" r:id="rId7"/>
    <p:sldId id="261" r:id="rId8"/>
    <p:sldId id="283" r:id="rId9"/>
    <p:sldId id="269" r:id="rId10"/>
    <p:sldId id="273" r:id="rId11"/>
    <p:sldId id="274" r:id="rId12"/>
    <p:sldId id="264" r:id="rId13"/>
    <p:sldId id="280" r:id="rId14"/>
    <p:sldId id="281" r:id="rId15"/>
    <p:sldId id="272" r:id="rId16"/>
    <p:sldId id="275" r:id="rId17"/>
    <p:sldId id="276" r:id="rId18"/>
    <p:sldId id="284" r:id="rId19"/>
    <p:sldId id="265" r:id="rId20"/>
    <p:sldId id="266" r:id="rId21"/>
    <p:sldId id="267" r:id="rId22"/>
    <p:sldId id="268" r:id="rId23"/>
    <p:sldId id="271" r:id="rId24"/>
    <p:sldId id="279" r:id="rId25"/>
    <p:sldId id="259" r:id="rId26"/>
    <p:sldId id="285" r:id="rId27"/>
    <p:sldId id="258" r:id="rId28"/>
    <p:sldId id="286" r:id="rId29"/>
    <p:sldId id="26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0F7B5-16F5-4620-A0F4-82545AB5D073}"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8BA269-D190-413F-A66E-B908C96D4AE5}" type="slidenum">
              <a:rPr lang="en-US" smtClean="0"/>
              <a:t>‹#›</a:t>
            </a:fld>
            <a:endParaRPr lang="en-US"/>
          </a:p>
        </p:txBody>
      </p:sp>
    </p:spTree>
    <p:extLst>
      <p:ext uri="{BB962C8B-B14F-4D97-AF65-F5344CB8AC3E}">
        <p14:creationId xmlns:p14="http://schemas.microsoft.com/office/powerpoint/2010/main" val="121068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background…where I’m from.</a:t>
            </a:r>
          </a:p>
        </p:txBody>
      </p:sp>
      <p:sp>
        <p:nvSpPr>
          <p:cNvPr id="4" name="Slide Number Placeholder 3"/>
          <p:cNvSpPr>
            <a:spLocks noGrp="1"/>
          </p:cNvSpPr>
          <p:nvPr>
            <p:ph type="sldNum" sz="quarter" idx="5"/>
          </p:nvPr>
        </p:nvSpPr>
        <p:spPr/>
        <p:txBody>
          <a:bodyPr/>
          <a:lstStyle/>
          <a:p>
            <a:fld id="{858BA269-D190-413F-A66E-B908C96D4AE5}" type="slidenum">
              <a:rPr lang="en-US" smtClean="0"/>
              <a:t>2</a:t>
            </a:fld>
            <a:endParaRPr lang="en-US"/>
          </a:p>
        </p:txBody>
      </p:sp>
    </p:spTree>
    <p:extLst>
      <p:ext uri="{BB962C8B-B14F-4D97-AF65-F5344CB8AC3E}">
        <p14:creationId xmlns:p14="http://schemas.microsoft.com/office/powerpoint/2010/main" val="423578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Worked for years trying to find cause of my son’s hearing loss.  When Kylie was born, submitted blood to University of Iowa doing study on genes causing HL.  Got results back 18 months later.  </a:t>
            </a:r>
          </a:p>
        </p:txBody>
      </p:sp>
      <p:sp>
        <p:nvSpPr>
          <p:cNvPr id="4" name="Slide Number Placeholder 3"/>
          <p:cNvSpPr>
            <a:spLocks noGrp="1"/>
          </p:cNvSpPr>
          <p:nvPr>
            <p:ph type="sldNum" sz="quarter" idx="5"/>
          </p:nvPr>
        </p:nvSpPr>
        <p:spPr/>
        <p:txBody>
          <a:bodyPr/>
          <a:lstStyle/>
          <a:p>
            <a:fld id="{858BA269-D190-413F-A66E-B908C96D4AE5}" type="slidenum">
              <a:rPr lang="en-US" smtClean="0"/>
              <a:t>23</a:t>
            </a:fld>
            <a:endParaRPr lang="en-US"/>
          </a:p>
        </p:txBody>
      </p:sp>
    </p:spTree>
    <p:extLst>
      <p:ext uri="{BB962C8B-B14F-4D97-AF65-F5344CB8AC3E}">
        <p14:creationId xmlns:p14="http://schemas.microsoft.com/office/powerpoint/2010/main" val="1669817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Parents are now more prepared in knowing they have a 25% chance of having a child who is D/HOH.  Example of parents from my childbirth preparation class.</a:t>
            </a:r>
          </a:p>
        </p:txBody>
      </p:sp>
      <p:sp>
        <p:nvSpPr>
          <p:cNvPr id="4" name="Slide Number Placeholder 3"/>
          <p:cNvSpPr>
            <a:spLocks noGrp="1"/>
          </p:cNvSpPr>
          <p:nvPr>
            <p:ph type="sldNum" sz="quarter" idx="5"/>
          </p:nvPr>
        </p:nvSpPr>
        <p:spPr/>
        <p:txBody>
          <a:bodyPr/>
          <a:lstStyle/>
          <a:p>
            <a:fld id="{858BA269-D190-413F-A66E-B908C96D4AE5}" type="slidenum">
              <a:rPr lang="en-US" smtClean="0"/>
              <a:t>25</a:t>
            </a:fld>
            <a:endParaRPr lang="en-US"/>
          </a:p>
        </p:txBody>
      </p:sp>
    </p:spTree>
    <p:extLst>
      <p:ext uri="{BB962C8B-B14F-4D97-AF65-F5344CB8AC3E}">
        <p14:creationId xmlns:p14="http://schemas.microsoft.com/office/powerpoint/2010/main" val="866800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were not for my children, and the recessive genes they carry…I would not be blessed and privileged to work with children who D/HOH and/or B/LV.  Thank you!</a:t>
            </a:r>
          </a:p>
        </p:txBody>
      </p:sp>
      <p:sp>
        <p:nvSpPr>
          <p:cNvPr id="4" name="Slide Number Placeholder 3"/>
          <p:cNvSpPr>
            <a:spLocks noGrp="1"/>
          </p:cNvSpPr>
          <p:nvPr>
            <p:ph type="sldNum" sz="quarter" idx="5"/>
          </p:nvPr>
        </p:nvSpPr>
        <p:spPr/>
        <p:txBody>
          <a:bodyPr/>
          <a:lstStyle/>
          <a:p>
            <a:fld id="{858BA269-D190-413F-A66E-B908C96D4AE5}" type="slidenum">
              <a:rPr lang="en-US" smtClean="0"/>
              <a:t>28</a:t>
            </a:fld>
            <a:endParaRPr lang="en-US"/>
          </a:p>
        </p:txBody>
      </p:sp>
    </p:spTree>
    <p:extLst>
      <p:ext uri="{BB962C8B-B14F-4D97-AF65-F5344CB8AC3E}">
        <p14:creationId xmlns:p14="http://schemas.microsoft.com/office/powerpoint/2010/main" val="300969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on the horizon?  What are you, as invested EHDI players interested in doing to push forward?  To break boundaries?  To see new horizons within your own EHDI Program…as a provider…as a parent…as an EI…as an SLP…as a teacher of the deaf?</a:t>
            </a:r>
          </a:p>
        </p:txBody>
      </p:sp>
      <p:sp>
        <p:nvSpPr>
          <p:cNvPr id="4" name="Slide Number Placeholder 3"/>
          <p:cNvSpPr>
            <a:spLocks noGrp="1"/>
          </p:cNvSpPr>
          <p:nvPr>
            <p:ph type="sldNum" sz="quarter" idx="5"/>
          </p:nvPr>
        </p:nvSpPr>
        <p:spPr/>
        <p:txBody>
          <a:bodyPr/>
          <a:lstStyle/>
          <a:p>
            <a:fld id="{858BA269-D190-413F-A66E-B908C96D4AE5}" type="slidenum">
              <a:rPr lang="en-US" smtClean="0"/>
              <a:t>29</a:t>
            </a:fld>
            <a:endParaRPr lang="en-US"/>
          </a:p>
        </p:txBody>
      </p:sp>
    </p:spTree>
    <p:extLst>
      <p:ext uri="{BB962C8B-B14F-4D97-AF65-F5344CB8AC3E}">
        <p14:creationId xmlns:p14="http://schemas.microsoft.com/office/powerpoint/2010/main" val="1215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briefly of birth story, follow up, didn’t meet other families of children with HL until 4 months later.</a:t>
            </a:r>
          </a:p>
          <a:p>
            <a:endParaRPr lang="en-US" dirty="0"/>
          </a:p>
        </p:txBody>
      </p:sp>
      <p:sp>
        <p:nvSpPr>
          <p:cNvPr id="4" name="Slide Number Placeholder 3"/>
          <p:cNvSpPr>
            <a:spLocks noGrp="1"/>
          </p:cNvSpPr>
          <p:nvPr>
            <p:ph type="sldNum" sz="quarter" idx="5"/>
          </p:nvPr>
        </p:nvSpPr>
        <p:spPr/>
        <p:txBody>
          <a:bodyPr/>
          <a:lstStyle/>
          <a:p>
            <a:fld id="{858BA269-D190-413F-A66E-B908C96D4AE5}" type="slidenum">
              <a:rPr lang="en-US" smtClean="0"/>
              <a:t>3</a:t>
            </a:fld>
            <a:endParaRPr lang="en-US"/>
          </a:p>
        </p:txBody>
      </p:sp>
    </p:spTree>
    <p:extLst>
      <p:ext uri="{BB962C8B-B14F-4D97-AF65-F5344CB8AC3E}">
        <p14:creationId xmlns:p14="http://schemas.microsoft.com/office/powerpoint/2010/main" val="70440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form from 2007.  ISB now texts parents who haven’t gone in after a referral.  Discuss how our process goes…referral from hospital to parents, audiology offices, etc.  ISB generates a weekly list of “lost to follow up” or lost to outpatient”.  I call them, speak or leave a message.  If no response, I start a text thread.  </a:t>
            </a:r>
          </a:p>
        </p:txBody>
      </p:sp>
      <p:sp>
        <p:nvSpPr>
          <p:cNvPr id="4" name="Slide Number Placeholder 3"/>
          <p:cNvSpPr>
            <a:spLocks noGrp="1"/>
          </p:cNvSpPr>
          <p:nvPr>
            <p:ph type="sldNum" sz="quarter" idx="5"/>
          </p:nvPr>
        </p:nvSpPr>
        <p:spPr/>
        <p:txBody>
          <a:bodyPr/>
          <a:lstStyle/>
          <a:p>
            <a:fld id="{858BA269-D190-413F-A66E-B908C96D4AE5}" type="slidenum">
              <a:rPr lang="en-US" smtClean="0"/>
              <a:t>4</a:t>
            </a:fld>
            <a:endParaRPr lang="en-US"/>
          </a:p>
        </p:txBody>
      </p:sp>
    </p:spTree>
    <p:extLst>
      <p:ext uri="{BB962C8B-B14F-4D97-AF65-F5344CB8AC3E}">
        <p14:creationId xmlns:p14="http://schemas.microsoft.com/office/powerpoint/2010/main" val="336443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really took off during the Covid pandemic.  Ability to reach kids in more rural locations.  Able to meet Deaf Mentors, work on ASL, virtual speech therapy visits, virtual parent support groups via zoom, Webex, teams…</a:t>
            </a:r>
          </a:p>
        </p:txBody>
      </p:sp>
      <p:sp>
        <p:nvSpPr>
          <p:cNvPr id="4" name="Slide Number Placeholder 3"/>
          <p:cNvSpPr>
            <a:spLocks noGrp="1"/>
          </p:cNvSpPr>
          <p:nvPr>
            <p:ph type="sldNum" sz="quarter" idx="5"/>
          </p:nvPr>
        </p:nvSpPr>
        <p:spPr/>
        <p:txBody>
          <a:bodyPr/>
          <a:lstStyle/>
          <a:p>
            <a:fld id="{858BA269-D190-413F-A66E-B908C96D4AE5}" type="slidenum">
              <a:rPr lang="en-US" smtClean="0"/>
              <a:t>6</a:t>
            </a:fld>
            <a:endParaRPr lang="en-US"/>
          </a:p>
        </p:txBody>
      </p:sp>
    </p:spTree>
    <p:extLst>
      <p:ext uri="{BB962C8B-B14F-4D97-AF65-F5344CB8AC3E}">
        <p14:creationId xmlns:p14="http://schemas.microsoft.com/office/powerpoint/2010/main" val="2697324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Explosion of ways to connect with other parents.  From Zoom meetings from Idaho’s support group, HATCH lab to podcasts, parent meet ups, etc.  Lots of ways to find a parent to connect with.  Largest health system in the state, St. Luke’s, has a parent mentor group.  </a:t>
            </a:r>
          </a:p>
        </p:txBody>
      </p:sp>
      <p:sp>
        <p:nvSpPr>
          <p:cNvPr id="4" name="Slide Number Placeholder 3"/>
          <p:cNvSpPr>
            <a:spLocks noGrp="1"/>
          </p:cNvSpPr>
          <p:nvPr>
            <p:ph type="sldNum" sz="quarter" idx="5"/>
          </p:nvPr>
        </p:nvSpPr>
        <p:spPr/>
        <p:txBody>
          <a:bodyPr/>
          <a:lstStyle/>
          <a:p>
            <a:fld id="{858BA269-D190-413F-A66E-B908C96D4AE5}" type="slidenum">
              <a:rPr lang="en-US" smtClean="0"/>
              <a:t>7</a:t>
            </a:fld>
            <a:endParaRPr lang="en-US"/>
          </a:p>
        </p:txBody>
      </p:sp>
    </p:spTree>
    <p:extLst>
      <p:ext uri="{BB962C8B-B14F-4D97-AF65-F5344CB8AC3E}">
        <p14:creationId xmlns:p14="http://schemas.microsoft.com/office/powerpoint/2010/main" val="1745824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states have a Deaf </a:t>
            </a:r>
            <a:r>
              <a:rPr lang="en-US" dirty="0" err="1"/>
              <a:t>MeDeaf</a:t>
            </a:r>
            <a:r>
              <a:rPr lang="en-US" dirty="0"/>
              <a:t> Mentor Programs.  Check with your state to see if they have one.  Great way for parents and children to meet, learn ASL and interact with adults who are D/HOH.</a:t>
            </a:r>
          </a:p>
        </p:txBody>
      </p:sp>
      <p:sp>
        <p:nvSpPr>
          <p:cNvPr id="4" name="Slide Number Placeholder 3"/>
          <p:cNvSpPr>
            <a:spLocks noGrp="1"/>
          </p:cNvSpPr>
          <p:nvPr>
            <p:ph type="sldNum" sz="quarter" idx="5"/>
          </p:nvPr>
        </p:nvSpPr>
        <p:spPr/>
        <p:txBody>
          <a:bodyPr/>
          <a:lstStyle/>
          <a:p>
            <a:fld id="{858BA269-D190-413F-A66E-B908C96D4AE5}" type="slidenum">
              <a:rPr lang="en-US" smtClean="0"/>
              <a:t>9</a:t>
            </a:fld>
            <a:endParaRPr lang="en-US"/>
          </a:p>
        </p:txBody>
      </p:sp>
    </p:spTree>
    <p:extLst>
      <p:ext uri="{BB962C8B-B14F-4D97-AF65-F5344CB8AC3E}">
        <p14:creationId xmlns:p14="http://schemas.microsoft.com/office/powerpoint/2010/main" val="27239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Huge improvement!  </a:t>
            </a:r>
          </a:p>
        </p:txBody>
      </p:sp>
      <p:sp>
        <p:nvSpPr>
          <p:cNvPr id="4" name="Slide Number Placeholder 3"/>
          <p:cNvSpPr>
            <a:spLocks noGrp="1"/>
          </p:cNvSpPr>
          <p:nvPr>
            <p:ph type="sldNum" sz="quarter" idx="5"/>
          </p:nvPr>
        </p:nvSpPr>
        <p:spPr/>
        <p:txBody>
          <a:bodyPr/>
          <a:lstStyle/>
          <a:p>
            <a:fld id="{858BA269-D190-413F-A66E-B908C96D4AE5}" type="slidenum">
              <a:rPr lang="en-US" smtClean="0"/>
              <a:t>12</a:t>
            </a:fld>
            <a:endParaRPr lang="en-US"/>
          </a:p>
        </p:txBody>
      </p:sp>
    </p:spTree>
    <p:extLst>
      <p:ext uri="{BB962C8B-B14F-4D97-AF65-F5344CB8AC3E}">
        <p14:creationId xmlns:p14="http://schemas.microsoft.com/office/powerpoint/2010/main" val="3240392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ways to keep these on and find hearing aids!  I used to scour bushes, the trees, the ground, used a metal detector, etc.  Much easier now!</a:t>
            </a:r>
          </a:p>
        </p:txBody>
      </p:sp>
      <p:sp>
        <p:nvSpPr>
          <p:cNvPr id="4" name="Slide Number Placeholder 3"/>
          <p:cNvSpPr>
            <a:spLocks noGrp="1"/>
          </p:cNvSpPr>
          <p:nvPr>
            <p:ph type="sldNum" sz="quarter" idx="5"/>
          </p:nvPr>
        </p:nvSpPr>
        <p:spPr/>
        <p:txBody>
          <a:bodyPr/>
          <a:lstStyle/>
          <a:p>
            <a:fld id="{858BA269-D190-413F-A66E-B908C96D4AE5}" type="slidenum">
              <a:rPr lang="en-US" smtClean="0"/>
              <a:t>21</a:t>
            </a:fld>
            <a:endParaRPr lang="en-US"/>
          </a:p>
        </p:txBody>
      </p:sp>
    </p:spTree>
    <p:extLst>
      <p:ext uri="{BB962C8B-B14F-4D97-AF65-F5344CB8AC3E}">
        <p14:creationId xmlns:p14="http://schemas.microsoft.com/office/powerpoint/2010/main" val="134196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E0618"/>
                </a:solidFill>
                <a:effectLst/>
                <a:latin typeface="Proxima Nova"/>
              </a:rPr>
              <a:t>Android 12 comes with live transcribe and sound notifications, automatic captioning for videos and podcasts, sound amplification and hearing aid settings. </a:t>
            </a:r>
            <a:r>
              <a:rPr lang="en-US" b="0" i="0" dirty="0">
                <a:solidFill>
                  <a:srgbClr val="333333"/>
                </a:solidFill>
                <a:effectLst/>
                <a:latin typeface="SF Pro Display"/>
              </a:rPr>
              <a:t>Visual alerts</a:t>
            </a:r>
          </a:p>
          <a:p>
            <a:pPr algn="l"/>
            <a:r>
              <a:rPr lang="en-US" b="0" i="0" dirty="0">
                <a:solidFill>
                  <a:srgbClr val="333333"/>
                </a:solidFill>
                <a:effectLst/>
                <a:latin typeface="SF Pro Text"/>
              </a:rPr>
              <a:t>The LED flash on your iPhone or iPad Pro can blink when your device is locked and you receive a notification. This can be useful if you don't want to miss a notification while your device is locked. </a:t>
            </a:r>
            <a:r>
              <a:rPr lang="en-US" b="0" i="0" dirty="0">
                <a:solidFill>
                  <a:srgbClr val="333333"/>
                </a:solidFill>
                <a:effectLst/>
                <a:latin typeface="SF Pro Display"/>
              </a:rPr>
              <a:t>RTT calls</a:t>
            </a:r>
          </a:p>
          <a:p>
            <a:pPr algn="l"/>
            <a:r>
              <a:rPr lang="en-US" b="0" i="0" dirty="0">
                <a:solidFill>
                  <a:srgbClr val="333333"/>
                </a:solidFill>
                <a:effectLst/>
                <a:latin typeface="SF Pro Text"/>
              </a:rPr>
              <a:t>Real-time text (RTT) phone calls provide instant transmission of a message as you compose it. Transcripts are saved in the call history of the Phone app, and you can upgrade a regular call to RTT. </a:t>
            </a:r>
            <a:r>
              <a:rPr lang="en-US" b="0" i="0" dirty="0">
                <a:solidFill>
                  <a:srgbClr val="333333"/>
                </a:solidFill>
                <a:effectLst/>
                <a:latin typeface="SF Pro Display"/>
              </a:rPr>
              <a:t>FaceTime video calls</a:t>
            </a:r>
          </a:p>
          <a:p>
            <a:pPr algn="l"/>
            <a:r>
              <a:rPr lang="en-US" b="0" i="0" dirty="0">
                <a:solidFill>
                  <a:srgbClr val="333333"/>
                </a:solidFill>
                <a:effectLst/>
                <a:latin typeface="SF Pro Text"/>
              </a:rPr>
              <a:t>Every iOS device comes with FaceTime, so you can have video calls with other iOS users wherever they are. And FaceTime's high-quality video and fast frame rate make it ideal for communicating with sign language. </a:t>
            </a:r>
            <a:r>
              <a:rPr lang="en-US" b="0" i="0" dirty="0">
                <a:solidFill>
                  <a:srgbClr val="333333"/>
                </a:solidFill>
                <a:effectLst/>
                <a:latin typeface="SF Pro Display"/>
              </a:rPr>
              <a:t>Video subtitles</a:t>
            </a:r>
          </a:p>
          <a:p>
            <a:pPr algn="l"/>
            <a:r>
              <a:rPr lang="en-US" b="0" i="0" dirty="0">
                <a:solidFill>
                  <a:srgbClr val="333333"/>
                </a:solidFill>
                <a:effectLst/>
                <a:latin typeface="SF Pro Text"/>
              </a:rPr>
              <a:t>Some video content from the iTunes Store includes alternative audio languages or other accessibility features such as closed captions (CC) and subtitles for the deaf and hard of hearing (SDH). </a:t>
            </a:r>
            <a:r>
              <a:rPr lang="en-US" b="0" i="0" dirty="0">
                <a:solidFill>
                  <a:srgbClr val="333333"/>
                </a:solidFill>
                <a:effectLst/>
                <a:latin typeface="SF Pro Display"/>
              </a:rPr>
              <a:t>Headphone Accommodations</a:t>
            </a:r>
          </a:p>
          <a:p>
            <a:pPr algn="l"/>
            <a:r>
              <a:rPr lang="en-US" b="0" i="0" dirty="0">
                <a:solidFill>
                  <a:srgbClr val="333333"/>
                </a:solidFill>
                <a:effectLst/>
                <a:latin typeface="SF Pro Text"/>
              </a:rPr>
              <a:t>Use Headphone Accommodations to customize headphone audio settings to amplify soft sounds and adjust certain frequencies for your hearing needs. You can also use your audiogram data from the Health app to customize audio settings.</a:t>
            </a:r>
          </a:p>
          <a:p>
            <a:pPr algn="l"/>
            <a:endParaRPr lang="en-US" b="0" i="0" dirty="0">
              <a:solidFill>
                <a:srgbClr val="333333"/>
              </a:solidFill>
              <a:effectLst/>
              <a:latin typeface="SF Pro Text"/>
            </a:endParaRPr>
          </a:p>
          <a:p>
            <a:pPr algn="l"/>
            <a:endParaRPr lang="en-US" b="0" i="0" dirty="0">
              <a:solidFill>
                <a:srgbClr val="333333"/>
              </a:solidFill>
              <a:effectLst/>
              <a:latin typeface="SF Pro Text"/>
            </a:endParaRPr>
          </a:p>
          <a:p>
            <a:pPr algn="l"/>
            <a:endParaRPr lang="en-US" b="0" i="0" dirty="0">
              <a:solidFill>
                <a:srgbClr val="333333"/>
              </a:solidFill>
              <a:effectLst/>
              <a:latin typeface="SF Pro Text"/>
            </a:endParaRPr>
          </a:p>
          <a:p>
            <a:pPr algn="l"/>
            <a:endParaRPr lang="en-US" b="0" i="0" dirty="0">
              <a:solidFill>
                <a:srgbClr val="333333"/>
              </a:solidFill>
              <a:effectLst/>
              <a:latin typeface="SF Pro Text"/>
            </a:endParaRPr>
          </a:p>
          <a:p>
            <a:endParaRPr lang="en-US" dirty="0"/>
          </a:p>
        </p:txBody>
      </p:sp>
      <p:sp>
        <p:nvSpPr>
          <p:cNvPr id="4" name="Slide Number Placeholder 3"/>
          <p:cNvSpPr>
            <a:spLocks noGrp="1"/>
          </p:cNvSpPr>
          <p:nvPr>
            <p:ph type="sldNum" sz="quarter" idx="5"/>
          </p:nvPr>
        </p:nvSpPr>
        <p:spPr/>
        <p:txBody>
          <a:bodyPr/>
          <a:lstStyle/>
          <a:p>
            <a:fld id="{858BA269-D190-413F-A66E-B908C96D4AE5}" type="slidenum">
              <a:rPr lang="en-US" smtClean="0"/>
              <a:t>22</a:t>
            </a:fld>
            <a:endParaRPr lang="en-US"/>
          </a:p>
        </p:txBody>
      </p:sp>
    </p:spTree>
    <p:extLst>
      <p:ext uri="{BB962C8B-B14F-4D97-AF65-F5344CB8AC3E}">
        <p14:creationId xmlns:p14="http://schemas.microsoft.com/office/powerpoint/2010/main" val="152192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07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9422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15308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4693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1264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1654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42376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9331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58780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5398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0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2/27/2023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83775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2/27/2023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551842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audiology.org/wp-content/uploads/2022/02/State-Hearing-Health-Insurance-Mandates-2022.pdf"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andreaamestoy8528"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hyperlink" Target="https://www.apple.com/ca/accessibility/hearin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otter.ai/" TargetMode="External"/><Relationship Id="rId4" Type="http://schemas.openxmlformats.org/officeDocument/2006/relationships/hyperlink" Target="https://www.android.com/accessibility/audi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journals.lww.com/thehearingjournal/fulltext/2022/01000/gene_therapy_for_hearing_loss_on_the_horizon.1.asp"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omenshealth.labcorp.com/patients/pre-pregnancy/inherites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med.unc.edu/obgyn/mfm/our-services/a-guide-to-your-carrier-testing-options/" TargetMode="External"/><Relationship Id="rId4" Type="http://schemas.openxmlformats.org/officeDocument/2006/relationships/hyperlink" Target="https://www.acog.org/womens-health/faqs/carrier-screening#:~:text=What%20is%20carrier%20screening%3F,child%20with%20a%20genetic%20disorder"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erkins.org/books-about-deafness-or-with-deaf-characters/" TargetMode="External"/><Relationship Id="rId2" Type="http://schemas.openxmlformats.org/officeDocument/2006/relationships/hyperlink" Target="https://bookriot.com/books-with-deaf-characters/" TargetMode="Externa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s://www.slj.com/story/four-titles-by-deaf-hard-of-hearing-and-deafblind-authors-to-share-during-deaf-awareness-month"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fi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ehdi-pals.org/"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isu.edu/magazine/f2017/in-this-issue/meridan-lab-helps-hatch-a-childs-potentia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s://www.stlukesonline.org/health-services/service-groups/childrens-services/parent-mentor-program/meet-our-parent-mentors/andrea" TargetMode="External"/><Relationship Id="rId4" Type="http://schemas.openxmlformats.org/officeDocument/2006/relationships/hyperlink" Target="https://podcasts.apple.com/us/podcast/hearing-mamas-tribe/id1609825111?i=1000552681619"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infanthearing.org/dhhadultinvolvement/states/all_states.ph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idahotc.com/Portals/0/Resources/371/Brochure%20Deaf%20Mentor%20Mikkel%20%2010.18.2017.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7D4BC-A793-6419-32AF-53CD7BFF00E2}"/>
              </a:ext>
            </a:extLst>
          </p:cNvPr>
          <p:cNvSpPr>
            <a:spLocks noGrp="1"/>
          </p:cNvSpPr>
          <p:nvPr>
            <p:ph type="ctrTitle"/>
          </p:nvPr>
        </p:nvSpPr>
        <p:spPr>
          <a:xfrm>
            <a:off x="1371601" y="567559"/>
            <a:ext cx="8658224" cy="4287905"/>
          </a:xfrm>
        </p:spPr>
        <p:txBody>
          <a:bodyPr>
            <a:noAutofit/>
          </a:bodyPr>
          <a:lstStyle/>
          <a:p>
            <a:pPr algn="ctr"/>
            <a:br>
              <a:rPr lang="en-US" sz="4000" i="0" dirty="0">
                <a:latin typeface="Lato" panose="020F0502020204030203" pitchFamily="34" charset="0"/>
                <a:ea typeface="Lato" panose="020F0502020204030203" pitchFamily="34" charset="0"/>
                <a:cs typeface="Lato" panose="020F0502020204030203" pitchFamily="34" charset="0"/>
              </a:rPr>
            </a:br>
            <a:br>
              <a:rPr lang="en-US" sz="4000" i="0" dirty="0">
                <a:latin typeface="Lato" panose="020F0502020204030203" pitchFamily="34" charset="0"/>
                <a:ea typeface="Lato" panose="020F0502020204030203" pitchFamily="34" charset="0"/>
                <a:cs typeface="Lato" panose="020F0502020204030203" pitchFamily="34" charset="0"/>
              </a:rPr>
            </a:br>
            <a:r>
              <a:rPr lang="en-US" sz="4000" i="0" dirty="0">
                <a:latin typeface="Lato" panose="020F0502020204030203" pitchFamily="34" charset="0"/>
                <a:ea typeface="Lato" panose="020F0502020204030203" pitchFamily="34" charset="0"/>
                <a:cs typeface="Lato" panose="020F0502020204030203" pitchFamily="34" charset="0"/>
              </a:rPr>
              <a:t>We’ve Come a Long Way Baby! A Mother’s Thoughts and Reflections on EHDI Then and Now</a:t>
            </a:r>
            <a:br>
              <a:rPr lang="en-US" sz="4000" i="0" dirty="0">
                <a:latin typeface="Lato" panose="020F0502020204030203" pitchFamily="34" charset="0"/>
                <a:ea typeface="Lato" panose="020F0502020204030203" pitchFamily="34" charset="0"/>
                <a:cs typeface="Lato" panose="020F0502020204030203" pitchFamily="34" charset="0"/>
              </a:rPr>
            </a:br>
            <a:br>
              <a:rPr lang="en-US" sz="4000" i="0" dirty="0"/>
            </a:br>
            <a:endParaRPr lang="en-US" sz="4000" i="0" dirty="0"/>
          </a:p>
        </p:txBody>
      </p:sp>
      <p:sp>
        <p:nvSpPr>
          <p:cNvPr id="3" name="Subtitle 2">
            <a:extLst>
              <a:ext uri="{FF2B5EF4-FFF2-40B4-BE49-F238E27FC236}">
                <a16:creationId xmlns:a16="http://schemas.microsoft.com/office/drawing/2014/main" id="{A68E7FAE-7B8F-8D8F-DF61-DDE70D7E8C0D}"/>
              </a:ext>
            </a:extLst>
          </p:cNvPr>
          <p:cNvSpPr>
            <a:spLocks noGrp="1"/>
          </p:cNvSpPr>
          <p:nvPr>
            <p:ph type="subTitle" idx="1"/>
          </p:nvPr>
        </p:nvSpPr>
        <p:spPr>
          <a:xfrm>
            <a:off x="2647950" y="4928616"/>
            <a:ext cx="6553200" cy="996696"/>
          </a:xfrm>
        </p:spPr>
        <p:txBody>
          <a:bodyPr>
            <a:normAutofit/>
          </a:bodyPr>
          <a:lstStyle/>
          <a:p>
            <a:pPr algn="ctr"/>
            <a:r>
              <a:rPr lang="en-US" sz="2400" i="0" dirty="0">
                <a:latin typeface="Lato" panose="020F0502020204030203" pitchFamily="34" charset="0"/>
                <a:ea typeface="Lato" panose="020F0502020204030203" pitchFamily="34" charset="0"/>
                <a:cs typeface="Lato" panose="020F0502020204030203" pitchFamily="34" charset="0"/>
              </a:rPr>
              <a:t>Andrea Amestoy, RN/TBLV/COMS</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16924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2F8CA-D4FD-1044-FBF6-AC8713219B9C}"/>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Deaf Mentor Program</a:t>
            </a:r>
          </a:p>
        </p:txBody>
      </p:sp>
      <p:pic>
        <p:nvPicPr>
          <p:cNvPr id="5" name="Content Placeholder 4">
            <a:extLst>
              <a:ext uri="{FF2B5EF4-FFF2-40B4-BE49-F238E27FC236}">
                <a16:creationId xmlns:a16="http://schemas.microsoft.com/office/drawing/2014/main" id="{27827D51-31AF-90F0-5694-8C305A99E3E1}"/>
              </a:ext>
            </a:extLst>
          </p:cNvPr>
          <p:cNvPicPr>
            <a:picLocks noGrp="1" noChangeAspect="1"/>
          </p:cNvPicPr>
          <p:nvPr>
            <p:ph sz="half" idx="1"/>
          </p:nvPr>
        </p:nvPicPr>
        <p:blipFill>
          <a:blip r:embed="rId2"/>
          <a:stretch>
            <a:fillRect/>
          </a:stretch>
        </p:blipFill>
        <p:spPr>
          <a:xfrm>
            <a:off x="1843595" y="2055272"/>
            <a:ext cx="3128456" cy="3825840"/>
          </a:xfrm>
          <a:prstGeom prst="rect">
            <a:avLst/>
          </a:prstGeom>
        </p:spPr>
      </p:pic>
      <p:sp>
        <p:nvSpPr>
          <p:cNvPr id="4" name="Content Placeholder 3">
            <a:extLst>
              <a:ext uri="{FF2B5EF4-FFF2-40B4-BE49-F238E27FC236}">
                <a16:creationId xmlns:a16="http://schemas.microsoft.com/office/drawing/2014/main" id="{DF46B9A3-52D2-5817-2A69-7E427E98444B}"/>
              </a:ext>
            </a:extLst>
          </p:cNvPr>
          <p:cNvSpPr>
            <a:spLocks noGrp="1"/>
          </p:cNvSpPr>
          <p:nvPr>
            <p:ph sz="half" idx="2"/>
          </p:nvPr>
        </p:nvSpPr>
        <p:spPr/>
        <p:txBody>
          <a:bodyPr>
            <a:normAutofit fontScale="77500" lnSpcReduction="20000"/>
          </a:bodyPr>
          <a:lstStyle/>
          <a:p>
            <a:pPr>
              <a:spcBef>
                <a:spcPts val="0"/>
              </a:spcBef>
              <a:buFont typeface="Wingdings" panose="05000000000000000000" pitchFamily="2" charset="2"/>
              <a:buChar char="ü"/>
            </a:pPr>
            <a:r>
              <a:rPr lang="en-US"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Helping Idaho families create an effective bilingual environment in homes &amp; communities.</a:t>
            </a:r>
          </a:p>
          <a:p>
            <a:pPr>
              <a:buFont typeface="Wingdings" panose="05000000000000000000" pitchFamily="2" charset="2"/>
              <a:buChar char="ü"/>
            </a:pPr>
            <a:r>
              <a:rPr lang="en-US" kern="1400" dirty="0">
                <a:solidFill>
                  <a:srgbClr val="000000"/>
                </a:solidFill>
                <a:latin typeface="Lato" panose="020F0502020204030203" pitchFamily="34" charset="0"/>
                <a:ea typeface="Lato" panose="020F0502020204030203" pitchFamily="34" charset="0"/>
                <a:cs typeface="Lato" panose="020F0502020204030203" pitchFamily="34" charset="0"/>
              </a:rPr>
              <a:t>P</a:t>
            </a:r>
            <a:r>
              <a:rPr lang="en-US"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roven approach to help families learn ASL through everyday routines with their children.</a:t>
            </a:r>
          </a:p>
          <a:p>
            <a:pPr marL="0" indent="0">
              <a:buNone/>
            </a:pPr>
            <a:endParaRPr lang="en-US"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R="0">
              <a:spcBef>
                <a:spcPts val="0"/>
              </a:spcBef>
              <a:spcAft>
                <a:spcPts val="0"/>
              </a:spcAft>
              <a:buFont typeface="Wingdings" panose="05000000000000000000" pitchFamily="2" charset="2"/>
              <a:buChar char="ü"/>
            </a:pPr>
            <a:r>
              <a:rPr lang="en-US"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 Children with Deaf </a:t>
            </a:r>
            <a:r>
              <a:rPr lang="en-US" kern="1400" dirty="0">
                <a:solidFill>
                  <a:srgbClr val="000000"/>
                </a:solidFill>
                <a:latin typeface="Lato" panose="020F0502020204030203" pitchFamily="34" charset="0"/>
                <a:ea typeface="Lato" panose="020F0502020204030203" pitchFamily="34" charset="0"/>
                <a:cs typeface="Lato" panose="020F0502020204030203" pitchFamily="34" charset="0"/>
              </a:rPr>
              <a:t>Mentors have </a:t>
            </a:r>
            <a:r>
              <a:rPr lang="en-US"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higher linguistics skills and social emotional skill.</a:t>
            </a:r>
          </a:p>
          <a:p>
            <a:pPr marL="0" marR="0" indent="0">
              <a:spcBef>
                <a:spcPts val="0"/>
              </a:spcBef>
              <a:spcAft>
                <a:spcPts val="0"/>
              </a:spcAft>
              <a:buNone/>
            </a:pPr>
            <a:endParaRPr lang="en-US"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R="0">
              <a:spcBef>
                <a:spcPts val="0"/>
              </a:spcBef>
              <a:spcAft>
                <a:spcPts val="0"/>
              </a:spcAft>
              <a:buFont typeface="Wingdings" panose="05000000000000000000" pitchFamily="2" charset="2"/>
              <a:buChar char="ü"/>
            </a:pPr>
            <a:r>
              <a:rPr lang="en-US"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 Families </a:t>
            </a:r>
            <a:r>
              <a:rPr lang="en-US" kern="1400" dirty="0">
                <a:solidFill>
                  <a:srgbClr val="000000"/>
                </a:solidFill>
                <a:latin typeface="Lato" panose="020F0502020204030203" pitchFamily="34" charset="0"/>
                <a:ea typeface="Lato" panose="020F0502020204030203" pitchFamily="34" charset="0"/>
                <a:cs typeface="Lato" panose="020F0502020204030203" pitchFamily="34" charset="0"/>
              </a:rPr>
              <a:t>with </a:t>
            </a:r>
            <a:r>
              <a:rPr lang="en-US"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Deaf Mentors </a:t>
            </a:r>
            <a:r>
              <a:rPr lang="en-US" kern="1400" dirty="0">
                <a:solidFill>
                  <a:srgbClr val="000000"/>
                </a:solidFill>
                <a:latin typeface="Lato" panose="020F0502020204030203" pitchFamily="34" charset="0"/>
                <a:ea typeface="Lato" panose="020F0502020204030203" pitchFamily="34" charset="0"/>
                <a:cs typeface="Lato" panose="020F0502020204030203" pitchFamily="34" charset="0"/>
              </a:rPr>
              <a:t>have </a:t>
            </a:r>
            <a:r>
              <a:rPr lang="en-US"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strong abilities to communicate understand their child</a:t>
            </a:r>
          </a:p>
          <a:p>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23289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FF6085-7A97-3C97-E70D-E5E45E41FF0C}"/>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Snapshot Providers</a:t>
            </a:r>
          </a:p>
        </p:txBody>
      </p:sp>
      <p:sp>
        <p:nvSpPr>
          <p:cNvPr id="6" name="Content Placeholder 5">
            <a:extLst>
              <a:ext uri="{FF2B5EF4-FFF2-40B4-BE49-F238E27FC236}">
                <a16:creationId xmlns:a16="http://schemas.microsoft.com/office/drawing/2014/main" id="{6780E00C-F32F-30B0-5E5D-B1A003FAB4F3}"/>
              </a:ext>
            </a:extLst>
          </p:cNvPr>
          <p:cNvSpPr>
            <a:spLocks noGrp="1"/>
          </p:cNvSpPr>
          <p:nvPr>
            <p:ph idx="1"/>
          </p:nvPr>
        </p:nvSpPr>
        <p:spPr/>
        <p:txBody>
          <a:bodyPr/>
          <a:lstStyle/>
          <a:p>
            <a:pPr marR="0" algn="l">
              <a:spcBef>
                <a:spcPts val="0"/>
              </a:spcBef>
              <a:spcAft>
                <a:spcPts val="0"/>
              </a:spcAft>
              <a:buFont typeface="Wingdings" panose="05000000000000000000" pitchFamily="2" charset="2"/>
              <a:buChar char="ü"/>
            </a:pPr>
            <a:r>
              <a:rPr lang="en-US" sz="2800" kern="1400" dirty="0">
                <a:solidFill>
                  <a:srgbClr val="000000"/>
                </a:solidFill>
                <a:latin typeface="Lato" panose="020F0502020204030203" pitchFamily="34" charset="0"/>
                <a:ea typeface="Lato" panose="020F0502020204030203" pitchFamily="34" charset="0"/>
                <a:cs typeface="Lato" panose="020F0502020204030203" pitchFamily="34" charset="0"/>
              </a:rPr>
              <a:t>P</a:t>
            </a:r>
            <a:r>
              <a:rPr lang="en-US" sz="2800"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rovides families of children recently diagnosed with hearing loss the opportunity to meet deaf adults and share experiences. </a:t>
            </a:r>
          </a:p>
          <a:p>
            <a:pPr marR="0" algn="just">
              <a:spcBef>
                <a:spcPts val="0"/>
              </a:spcBef>
              <a:spcAft>
                <a:spcPts val="0"/>
              </a:spcAft>
              <a:buFont typeface="Wingdings" panose="05000000000000000000" pitchFamily="2" charset="2"/>
              <a:buChar char="ü"/>
            </a:pPr>
            <a:r>
              <a:rPr lang="en-US" sz="2800"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Deaf or Hard of Hearing adult who provides a ‘snapshot’ look into the life of a person who is deaf or hard of hearing.  </a:t>
            </a:r>
          </a:p>
          <a:p>
            <a:pPr marR="0" algn="l">
              <a:spcBef>
                <a:spcPts val="0"/>
              </a:spcBef>
              <a:spcAft>
                <a:spcPts val="0"/>
              </a:spcAft>
              <a:buFont typeface="Wingdings" panose="05000000000000000000" pitchFamily="2" charset="2"/>
              <a:buChar char="ü"/>
            </a:pPr>
            <a:r>
              <a:rPr lang="en-US" sz="2800"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May use ASL, spoken language, cued speech, signed English or a combination of these languages and modalities to communicate and interact with others in their world. </a:t>
            </a:r>
          </a:p>
          <a:p>
            <a:pPr marR="0" algn="l">
              <a:spcBef>
                <a:spcPts val="0"/>
              </a:spcBef>
              <a:spcAft>
                <a:spcPts val="0"/>
              </a:spcAft>
              <a:buFont typeface="Wingdings" panose="05000000000000000000" pitchFamily="2" charset="2"/>
              <a:buChar char="ü"/>
            </a:pPr>
            <a:r>
              <a:rPr lang="en-US" sz="2800" kern="1400" dirty="0">
                <a:solidFill>
                  <a:srgbClr val="000000"/>
                </a:solidFill>
                <a:latin typeface="Lato" panose="020F0502020204030203" pitchFamily="34" charset="0"/>
                <a:ea typeface="Lato" panose="020F0502020204030203" pitchFamily="34" charset="0"/>
                <a:cs typeface="Lato" panose="020F0502020204030203" pitchFamily="34" charset="0"/>
              </a:rPr>
              <a:t>Can </a:t>
            </a:r>
            <a:r>
              <a:rPr lang="en-US" sz="2800"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meet with families weekly for up to 6 weeks virtually, in the family’s home, or in the local community. </a:t>
            </a:r>
          </a:p>
          <a:p>
            <a:pPr marL="0" marR="0" indent="0" algn="l">
              <a:lnSpc>
                <a:spcPct val="110000"/>
              </a:lnSpc>
              <a:spcBef>
                <a:spcPts val="0"/>
              </a:spcBef>
              <a:spcAft>
                <a:spcPts val="600"/>
              </a:spcAft>
            </a:pPr>
            <a:endParaRPr lang="en-US" sz="2800" kern="140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p>
        </p:txBody>
      </p:sp>
    </p:spTree>
    <p:extLst>
      <p:ext uri="{BB962C8B-B14F-4D97-AF65-F5344CB8AC3E}">
        <p14:creationId xmlns:p14="http://schemas.microsoft.com/office/powerpoint/2010/main" val="3656004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35A4-0D1C-B221-ACA0-A7A8B5D97648}"/>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Hearing Aid Coverage then…</a:t>
            </a:r>
          </a:p>
        </p:txBody>
      </p:sp>
      <p:pic>
        <p:nvPicPr>
          <p:cNvPr id="10" name="Content Placeholder 9">
            <a:extLst>
              <a:ext uri="{FF2B5EF4-FFF2-40B4-BE49-F238E27FC236}">
                <a16:creationId xmlns:a16="http://schemas.microsoft.com/office/drawing/2014/main" id="{8B0C0B32-7FFA-98E4-0995-E33CF7DEDE7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rot="5400000">
            <a:off x="4014788" y="2532261"/>
            <a:ext cx="4160837" cy="3120627"/>
          </a:xfrm>
        </p:spPr>
      </p:pic>
    </p:spTree>
    <p:extLst>
      <p:ext uri="{BB962C8B-B14F-4D97-AF65-F5344CB8AC3E}">
        <p14:creationId xmlns:p14="http://schemas.microsoft.com/office/powerpoint/2010/main" val="810865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C7B9-1752-82E3-5BD1-3E275A9EDC3E}"/>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And Now…</a:t>
            </a:r>
          </a:p>
        </p:txBody>
      </p:sp>
      <p:pic>
        <p:nvPicPr>
          <p:cNvPr id="4" name="Content Placeholder 6" descr="Graphical user interface, application, Word&#10;&#10;Description automatically generated">
            <a:extLst>
              <a:ext uri="{FF2B5EF4-FFF2-40B4-BE49-F238E27FC236}">
                <a16:creationId xmlns:a16="http://schemas.microsoft.com/office/drawing/2014/main" id="{A4D42156-77DD-2BF1-B5C8-62C08C4EB081}"/>
              </a:ext>
            </a:extLst>
          </p:cNvPr>
          <p:cNvPicPr>
            <a:picLocks noGrp="1" noChangeAspect="1"/>
          </p:cNvPicPr>
          <p:nvPr>
            <p:ph idx="1"/>
          </p:nvPr>
        </p:nvPicPr>
        <p:blipFill>
          <a:blip r:embed="rId2"/>
          <a:stretch>
            <a:fillRect/>
          </a:stretch>
        </p:blipFill>
        <p:spPr>
          <a:xfrm>
            <a:off x="2397478" y="2011363"/>
            <a:ext cx="7397043" cy="4160837"/>
          </a:xfrm>
          <a:prstGeom prst="rect">
            <a:avLst/>
          </a:prstGeom>
        </p:spPr>
      </p:pic>
    </p:spTree>
    <p:extLst>
      <p:ext uri="{BB962C8B-B14F-4D97-AF65-F5344CB8AC3E}">
        <p14:creationId xmlns:p14="http://schemas.microsoft.com/office/powerpoint/2010/main" val="2650632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AD2588-2AA8-C10C-C3A7-ED717B5C6CB8}"/>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Hearing aids covered!</a:t>
            </a:r>
          </a:p>
        </p:txBody>
      </p:sp>
      <p:pic>
        <p:nvPicPr>
          <p:cNvPr id="5" name="Content Placeholder 4" descr="A picture containing text, receipt&#10;&#10;Description automatically generated">
            <a:extLst>
              <a:ext uri="{FF2B5EF4-FFF2-40B4-BE49-F238E27FC236}">
                <a16:creationId xmlns:a16="http://schemas.microsoft.com/office/drawing/2014/main" id="{11A028D6-7A45-1BD8-FE30-BF996D074B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8303" y="2011363"/>
            <a:ext cx="3335394" cy="4160837"/>
          </a:xfrm>
        </p:spPr>
      </p:pic>
    </p:spTree>
    <p:extLst>
      <p:ext uri="{BB962C8B-B14F-4D97-AF65-F5344CB8AC3E}">
        <p14:creationId xmlns:p14="http://schemas.microsoft.com/office/powerpoint/2010/main" val="1854519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9777-C325-D7F5-C27B-EA50BFC35A78}"/>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27 States Now Mandate Hearing Aid Coverage!</a:t>
            </a:r>
          </a:p>
        </p:txBody>
      </p:sp>
      <p:sp>
        <p:nvSpPr>
          <p:cNvPr id="3" name="Content Placeholder 2">
            <a:extLst>
              <a:ext uri="{FF2B5EF4-FFF2-40B4-BE49-F238E27FC236}">
                <a16:creationId xmlns:a16="http://schemas.microsoft.com/office/drawing/2014/main" id="{DC0AFB54-A708-C22B-8559-F3E6F51CE55C}"/>
              </a:ext>
            </a:extLst>
          </p:cNvPr>
          <p:cNvSpPr>
            <a:spLocks noGrp="1"/>
          </p:cNvSpPr>
          <p:nvPr>
            <p:ph sz="half" idx="1"/>
          </p:nvPr>
        </p:nvSpPr>
        <p:spPr/>
        <p:txBody>
          <a:bodyPr/>
          <a:lstStyle/>
          <a:p>
            <a:r>
              <a:rPr lang="en-US" dirty="0">
                <a:hlinkClick r:id="rId2"/>
              </a:rPr>
              <a:t>https://www.audiology.org/wp-content/uploads/2022/02/State-Hearing-Health-Insurance-Mandates-2022</a:t>
            </a:r>
            <a:r>
              <a:rPr lang="en-US">
                <a:hlinkClick r:id="rId2"/>
              </a:rPr>
              <a:t>.pdf</a:t>
            </a:r>
            <a:endParaRPr lang="en-US"/>
          </a:p>
          <a:p>
            <a:endParaRPr lang="en-US" dirty="0"/>
          </a:p>
        </p:txBody>
      </p:sp>
      <p:pic>
        <p:nvPicPr>
          <p:cNvPr id="6" name="Content Placeholder 5" descr="A group of people posing for a photo&#10;&#10;Description automatically generated">
            <a:extLst>
              <a:ext uri="{FF2B5EF4-FFF2-40B4-BE49-F238E27FC236}">
                <a16:creationId xmlns:a16="http://schemas.microsoft.com/office/drawing/2014/main" id="{F6A76E1C-1184-9BF8-D7AB-8688E261EC7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9850" y="2703215"/>
            <a:ext cx="4937125" cy="2777132"/>
          </a:xfrm>
        </p:spPr>
      </p:pic>
    </p:spTree>
    <p:extLst>
      <p:ext uri="{BB962C8B-B14F-4D97-AF65-F5344CB8AC3E}">
        <p14:creationId xmlns:p14="http://schemas.microsoft.com/office/powerpoint/2010/main" val="4163119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2735-0096-AA88-51AF-56936EE0F2CC}"/>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We did it!</a:t>
            </a:r>
            <a:br>
              <a:rPr lang="en-US" i="0" dirty="0">
                <a:latin typeface="Lato" panose="020F0502020204030203" pitchFamily="34" charset="0"/>
                <a:ea typeface="Lato" panose="020F0502020204030203" pitchFamily="34" charset="0"/>
                <a:cs typeface="Lato" panose="020F0502020204030203" pitchFamily="34" charset="0"/>
              </a:rPr>
            </a:br>
            <a:endParaRPr lang="en-US" i="0" dirty="0">
              <a:latin typeface="Lato" panose="020F0502020204030203" pitchFamily="34" charset="0"/>
              <a:ea typeface="Lato" panose="020F0502020204030203" pitchFamily="34" charset="0"/>
              <a:cs typeface="Lato" panose="020F0502020204030203" pitchFamily="34" charset="0"/>
            </a:endParaRPr>
          </a:p>
        </p:txBody>
      </p:sp>
      <p:pic>
        <p:nvPicPr>
          <p:cNvPr id="6" name="Content Placeholder 5" descr="A group of women posing for a photo&#10;&#10;Description automatically generated with medium confidence">
            <a:extLst>
              <a:ext uri="{FF2B5EF4-FFF2-40B4-BE49-F238E27FC236}">
                <a16:creationId xmlns:a16="http://schemas.microsoft.com/office/drawing/2014/main" id="{30D152F8-2C58-CE0D-4249-1B9399C44AB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703215"/>
            <a:ext cx="4937125" cy="2777132"/>
          </a:xfrm>
        </p:spPr>
      </p:pic>
      <p:pic>
        <p:nvPicPr>
          <p:cNvPr id="8" name="Content Placeholder 7" descr="A group of people posing for a photo&#10;&#10;Description automatically generated">
            <a:extLst>
              <a:ext uri="{FF2B5EF4-FFF2-40B4-BE49-F238E27FC236}">
                <a16:creationId xmlns:a16="http://schemas.microsoft.com/office/drawing/2014/main" id="{8B892C80-B880-B263-9D31-FBE49DB0ED8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76317" y="2011363"/>
            <a:ext cx="2024190" cy="4160837"/>
          </a:xfrm>
        </p:spPr>
      </p:pic>
    </p:spTree>
    <p:extLst>
      <p:ext uri="{BB962C8B-B14F-4D97-AF65-F5344CB8AC3E}">
        <p14:creationId xmlns:p14="http://schemas.microsoft.com/office/powerpoint/2010/main" val="4286158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67BD47-54A5-E119-08C3-4ADCAECB30B8}"/>
              </a:ext>
            </a:extLst>
          </p:cNvPr>
          <p:cNvSpPr>
            <a:spLocks noGrp="1"/>
          </p:cNvSpPr>
          <p:nvPr>
            <p:ph type="title"/>
          </p:nvPr>
        </p:nvSpPr>
        <p:spPr/>
        <p:txBody>
          <a:bodyPr>
            <a:noAutofit/>
          </a:bodyPr>
          <a:lstStyle/>
          <a:p>
            <a:pPr algn="ctr"/>
            <a:br>
              <a:rPr lang="en-US" i="0" dirty="0">
                <a:latin typeface="Lato" panose="020F0502020204030203" pitchFamily="34" charset="0"/>
                <a:ea typeface="Lato" panose="020F0502020204030203" pitchFamily="34" charset="0"/>
                <a:cs typeface="Lato" panose="020F0502020204030203" pitchFamily="34" charset="0"/>
              </a:rPr>
            </a:br>
            <a:r>
              <a:rPr lang="en-US" i="0" dirty="0">
                <a:latin typeface="Lato" panose="020F0502020204030203" pitchFamily="34" charset="0"/>
                <a:ea typeface="Lato" panose="020F0502020204030203" pitchFamily="34" charset="0"/>
                <a:cs typeface="Lato" panose="020F0502020204030203" pitchFamily="34" charset="0"/>
              </a:rPr>
              <a:t>Children learning civic engagement!</a:t>
            </a:r>
            <a:br>
              <a:rPr lang="en-US" i="0" dirty="0">
                <a:latin typeface="Lato" panose="020F0502020204030203" pitchFamily="34" charset="0"/>
                <a:ea typeface="Lato" panose="020F0502020204030203" pitchFamily="34" charset="0"/>
                <a:cs typeface="Lato" panose="020F0502020204030203" pitchFamily="34" charset="0"/>
              </a:rPr>
            </a:br>
            <a:endParaRPr lang="en-US" i="0" dirty="0">
              <a:latin typeface="Lato" panose="020F0502020204030203" pitchFamily="34" charset="0"/>
              <a:ea typeface="Lato" panose="020F0502020204030203" pitchFamily="34" charset="0"/>
              <a:cs typeface="Lato" panose="020F0502020204030203" pitchFamily="34" charset="0"/>
            </a:endParaRPr>
          </a:p>
        </p:txBody>
      </p:sp>
      <p:pic>
        <p:nvPicPr>
          <p:cNvPr id="6" name="Content Placeholder 5" descr="Text, letter&#10;&#10;Description automatically generated">
            <a:extLst>
              <a:ext uri="{FF2B5EF4-FFF2-40B4-BE49-F238E27FC236}">
                <a16:creationId xmlns:a16="http://schemas.microsoft.com/office/drawing/2014/main" id="{F8F54409-D11B-C662-04DF-7A6E6E95A4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7478" y="2011363"/>
            <a:ext cx="7397043" cy="4160837"/>
          </a:xfrm>
        </p:spPr>
      </p:pic>
    </p:spTree>
    <p:extLst>
      <p:ext uri="{BB962C8B-B14F-4D97-AF65-F5344CB8AC3E}">
        <p14:creationId xmlns:p14="http://schemas.microsoft.com/office/powerpoint/2010/main" val="2386216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9E5D-4893-8972-DA1E-6C38E3DD94CE}"/>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Hearing aid technology and retention then…</a:t>
            </a:r>
          </a:p>
        </p:txBody>
      </p:sp>
      <p:pic>
        <p:nvPicPr>
          <p:cNvPr id="5" name="Content Placeholder 4" descr="A picture containing grass, outdoor, person, child&#10;&#10;Description automatically generated">
            <a:extLst>
              <a:ext uri="{FF2B5EF4-FFF2-40B4-BE49-F238E27FC236}">
                <a16:creationId xmlns:a16="http://schemas.microsoft.com/office/drawing/2014/main" id="{66FFB567-D2B5-8A9C-CC01-B5207776B3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2109" y="2011363"/>
            <a:ext cx="5547782" cy="4160837"/>
          </a:xfrm>
        </p:spPr>
      </p:pic>
    </p:spTree>
    <p:extLst>
      <p:ext uri="{BB962C8B-B14F-4D97-AF65-F5344CB8AC3E}">
        <p14:creationId xmlns:p14="http://schemas.microsoft.com/office/powerpoint/2010/main" val="1864551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2F2DF-9221-760F-D392-BD6E2BF147AA}"/>
              </a:ext>
            </a:extLst>
          </p:cNvPr>
          <p:cNvSpPr txBox="1"/>
          <p:nvPr/>
        </p:nvSpPr>
        <p:spPr>
          <a:xfrm>
            <a:off x="1771650" y="1104900"/>
            <a:ext cx="8620125" cy="10464403"/>
          </a:xfrm>
          <a:prstGeom prst="rect">
            <a:avLst/>
          </a:prstGeom>
          <a:noFill/>
        </p:spPr>
        <p:txBody>
          <a:bodyPr wrap="square" rtlCol="0">
            <a:sp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Improvement in Hearing Aid/CI Technology now…</a:t>
            </a:r>
          </a:p>
          <a:p>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ü"/>
            </a:pPr>
            <a:r>
              <a:rPr lang="en-US" dirty="0">
                <a:latin typeface="Lato" panose="020F0502020204030203" pitchFamily="34" charset="0"/>
                <a:ea typeface="Lato" panose="020F0502020204030203" pitchFamily="34" charset="0"/>
                <a:cs typeface="Lato" panose="020F0502020204030203" pitchFamily="34" charset="0"/>
              </a:rPr>
              <a:t>Directional microphones</a:t>
            </a:r>
          </a:p>
          <a:p>
            <a:pPr marL="285750" indent="-285750">
              <a:buFont typeface="Wingdings" panose="05000000000000000000" pitchFamily="2" charset="2"/>
              <a:buChar char="ü"/>
            </a:pPr>
            <a:r>
              <a:rPr lang="en-US" dirty="0">
                <a:latin typeface="Lato" panose="020F0502020204030203" pitchFamily="34" charset="0"/>
                <a:ea typeface="Lato" panose="020F0502020204030203" pitchFamily="34" charset="0"/>
                <a:cs typeface="Lato" panose="020F0502020204030203" pitchFamily="34" charset="0"/>
              </a:rPr>
              <a:t>Digital feedback cancelation to decrease whistling noise</a:t>
            </a:r>
          </a:p>
          <a:p>
            <a:pPr marL="285750" indent="-285750">
              <a:buFont typeface="Wingdings" panose="05000000000000000000" pitchFamily="2" charset="2"/>
              <a:buChar char="ü"/>
            </a:pPr>
            <a:r>
              <a:rPr lang="en-US" dirty="0">
                <a:latin typeface="Lato" panose="020F0502020204030203" pitchFamily="34" charset="0"/>
                <a:ea typeface="Lato" panose="020F0502020204030203" pitchFamily="34" charset="0"/>
                <a:cs typeface="Lato" panose="020F0502020204030203" pitchFamily="34" charset="0"/>
              </a:rPr>
              <a:t>Open fit/open canal to decrease occlusion effect of own voice when speaking</a:t>
            </a:r>
          </a:p>
          <a:p>
            <a:pPr marL="285750" indent="-285750">
              <a:buFont typeface="Wingdings" panose="05000000000000000000" pitchFamily="2" charset="2"/>
              <a:buChar char="ü"/>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D</a:t>
            </a:r>
            <a:r>
              <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rPr>
              <a:t>igital processor analyzes the sound entering the microphones and classifies the listener’s sound environment. Higher technology hearing aids are now able to determine if the wearer is in a quiet situation, a noisy environment, or automobile. Classification systems can also determine if there is music present and make appropriate adjustments.</a:t>
            </a:r>
          </a:p>
          <a:p>
            <a:pPr marL="285750" indent="-285750">
              <a:buFont typeface="Wingdings" panose="05000000000000000000" pitchFamily="2" charset="2"/>
              <a:buChar char="ü"/>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Wireless connectivity: connect to cell phones, computers and television.</a:t>
            </a:r>
          </a:p>
          <a:p>
            <a:pPr marL="285750" indent="-285750">
              <a:buFont typeface="Wingdings" panose="05000000000000000000" pitchFamily="2" charset="2"/>
              <a:buChar char="ü"/>
            </a:pPr>
            <a:r>
              <a:rPr lang="en-US" b="0" i="0" dirty="0">
                <a:effectLst/>
                <a:latin typeface="Lato" panose="020F0502020204030203" pitchFamily="34" charset="0"/>
                <a:ea typeface="Lato" panose="020F0502020204030203" pitchFamily="34" charset="0"/>
                <a:cs typeface="Lato" panose="020F0502020204030203" pitchFamily="34" charset="0"/>
              </a:rPr>
              <a:t>Electro-acoustic stimulation, or hybrid devices, received FDA approval two years ago. This can be the solution for those who hear too well to receive a conventional cochlear implant, but who cannot use a traditional hearing aid.</a:t>
            </a:r>
          </a:p>
          <a:p>
            <a:pPr marL="285750" indent="-285750">
              <a:buFont typeface="Wingdings" panose="05000000000000000000" pitchFamily="2" charset="2"/>
              <a:buChar char="ü"/>
            </a:pPr>
            <a:r>
              <a:rPr lang="en-US" dirty="0">
                <a:latin typeface="Lato" panose="020F0502020204030203" pitchFamily="34" charset="0"/>
                <a:ea typeface="Lato" panose="020F0502020204030203" pitchFamily="34" charset="0"/>
                <a:cs typeface="Lato" panose="020F0502020204030203" pitchFamily="34" charset="0"/>
              </a:rPr>
              <a:t>Cochlear implant with no external components approved in June 2022.</a:t>
            </a:r>
          </a:p>
          <a:p>
            <a:pPr marL="285750" indent="-285750">
              <a:buFont typeface="Wingdings" panose="05000000000000000000" pitchFamily="2" charset="2"/>
              <a:buChar char="ü"/>
            </a:pPr>
            <a:r>
              <a:rPr lang="en-US" b="0" i="0" dirty="0">
                <a:solidFill>
                  <a:srgbClr val="111111"/>
                </a:solidFill>
                <a:effectLst/>
                <a:latin typeface="Lato" panose="020F0502020204030203" pitchFamily="34" charset="0"/>
              </a:rPr>
              <a:t> Use of artificial intelligence to automatically activate the most suitable mix of settings, programs and features in new CI’s.  </a:t>
            </a:r>
          </a:p>
          <a:p>
            <a:pPr marL="285750" indent="-285750">
              <a:buFont typeface="Wingdings" panose="05000000000000000000" pitchFamily="2" charset="2"/>
              <a:buChar char="ü"/>
            </a:pP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45950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on skis posing for a photo&#10;&#10;Description automatically generated with medium confidence">
            <a:extLst>
              <a:ext uri="{FF2B5EF4-FFF2-40B4-BE49-F238E27FC236}">
                <a16:creationId xmlns:a16="http://schemas.microsoft.com/office/drawing/2014/main" id="{4CA0219E-BE85-ED51-B7AD-E1D234A07C55}"/>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720662" y="1906259"/>
            <a:ext cx="4160838" cy="4160837"/>
          </a:xfrm>
        </p:spPr>
      </p:pic>
      <p:sp>
        <p:nvSpPr>
          <p:cNvPr id="2" name="Title 1">
            <a:extLst>
              <a:ext uri="{FF2B5EF4-FFF2-40B4-BE49-F238E27FC236}">
                <a16:creationId xmlns:a16="http://schemas.microsoft.com/office/drawing/2014/main" id="{3D0A7FB2-6105-8E45-81BD-58E7178C48BA}"/>
              </a:ext>
            </a:extLst>
          </p:cNvPr>
          <p:cNvSpPr>
            <a:spLocks noGrp="1"/>
          </p:cNvSpPr>
          <p:nvPr>
            <p:ph type="title" idx="4294967295"/>
          </p:nvPr>
        </p:nvSpPr>
        <p:spPr>
          <a:xfrm>
            <a:off x="0" y="365125"/>
            <a:ext cx="10515600" cy="1325563"/>
          </a:xfrm>
        </p:spPr>
        <p:txBody>
          <a:bodyPr>
            <a:normAutofit/>
          </a:bodyPr>
          <a:lstStyle/>
          <a:p>
            <a:pPr algn="ctr"/>
            <a:r>
              <a:rPr lang="en-US" sz="4000" i="0" dirty="0">
                <a:latin typeface="Lato" panose="020F0502020204030203" pitchFamily="34" charset="0"/>
                <a:ea typeface="Lato" panose="020F0502020204030203" pitchFamily="34" charset="0"/>
                <a:cs typeface="Lato" panose="020F0502020204030203" pitchFamily="34" charset="0"/>
              </a:rPr>
              <a:t>      INTRODUCTION</a:t>
            </a:r>
          </a:p>
        </p:txBody>
      </p:sp>
    </p:spTree>
    <p:extLst>
      <p:ext uri="{BB962C8B-B14F-4D97-AF65-F5344CB8AC3E}">
        <p14:creationId xmlns:p14="http://schemas.microsoft.com/office/powerpoint/2010/main" val="901944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ring aids and AI">
            <a:extLst>
              <a:ext uri="{FF2B5EF4-FFF2-40B4-BE49-F238E27FC236}">
                <a16:creationId xmlns:a16="http://schemas.microsoft.com/office/drawing/2014/main" id="{BD6BEE3A-8508-04F8-529B-E4087BB35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38275"/>
            <a:ext cx="76200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590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6125-64AB-4DB4-A5C6-4E93809C8BB2}"/>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Technology Retainment</a:t>
            </a:r>
          </a:p>
        </p:txBody>
      </p:sp>
      <p:sp>
        <p:nvSpPr>
          <p:cNvPr id="4" name="Content Placeholder 3">
            <a:extLst>
              <a:ext uri="{FF2B5EF4-FFF2-40B4-BE49-F238E27FC236}">
                <a16:creationId xmlns:a16="http://schemas.microsoft.com/office/drawing/2014/main" id="{50CEACC9-B217-8C96-4336-B2AA60BCBD15}"/>
              </a:ext>
            </a:extLst>
          </p:cNvPr>
          <p:cNvSpPr>
            <a:spLocks noGrp="1"/>
          </p:cNvSpPr>
          <p:nvPr>
            <p:ph sz="half" idx="2"/>
          </p:nvPr>
        </p:nvSpPr>
        <p:spPr/>
        <p:txBody>
          <a:bodyPr/>
          <a:lstStyle/>
          <a:p>
            <a:r>
              <a:rPr lang="en-US" dirty="0">
                <a:hlinkClick r:id="rId3"/>
              </a:rPr>
              <a:t>https://www.youtube.com/@andreaamestoy8528</a:t>
            </a:r>
            <a:endParaRPr lang="en-US" dirty="0"/>
          </a:p>
          <a:p>
            <a:r>
              <a:rPr lang="en-US" dirty="0"/>
              <a:t>Hearing aid pilot caps, hearing aid suspenders, cochlear implant hats, ear gear, tiles/air tags, locator apps on phone.</a:t>
            </a:r>
          </a:p>
          <a:p>
            <a:endParaRPr lang="en-US" dirty="0"/>
          </a:p>
        </p:txBody>
      </p:sp>
      <p:pic>
        <p:nvPicPr>
          <p:cNvPr id="3076" name="Picture 4" descr="Kid's Stylish Ear Free Cochlear Implant Hat, Secure Cochlear Cap For Children, Child's Durable Cochlear Ages 5-12 Implant Hat">
            <a:extLst>
              <a:ext uri="{FF2B5EF4-FFF2-40B4-BE49-F238E27FC236}">
                <a16:creationId xmlns:a16="http://schemas.microsoft.com/office/drawing/2014/main" id="{79C3B24F-F914-55E4-549B-D702FFF951F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121048" y="2356067"/>
            <a:ext cx="4371428" cy="347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9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8C28-7CA8-B127-7ECF-EEE5C406FA64}"/>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Accessibility on smart phones</a:t>
            </a:r>
          </a:p>
        </p:txBody>
      </p:sp>
      <p:sp>
        <p:nvSpPr>
          <p:cNvPr id="3" name="Content Placeholder 2">
            <a:extLst>
              <a:ext uri="{FF2B5EF4-FFF2-40B4-BE49-F238E27FC236}">
                <a16:creationId xmlns:a16="http://schemas.microsoft.com/office/drawing/2014/main" id="{40472AB8-FD93-971C-2A83-7C0DCBC42F92}"/>
              </a:ext>
            </a:extLst>
          </p:cNvPr>
          <p:cNvSpPr>
            <a:spLocks noGrp="1"/>
          </p:cNvSpPr>
          <p:nvPr>
            <p:ph idx="1"/>
          </p:nvPr>
        </p:nvSpPr>
        <p:spPr/>
        <p:txBody>
          <a:bodyPr/>
          <a:lstStyle/>
          <a:p>
            <a:r>
              <a:rPr lang="en-US" dirty="0">
                <a:hlinkClick r:id="rId3"/>
              </a:rPr>
              <a:t>https://www.apple.com/ca/accessibility/hearing/</a:t>
            </a:r>
            <a:endParaRPr lang="en-US" dirty="0"/>
          </a:p>
          <a:p>
            <a:endParaRPr lang="en-US" dirty="0"/>
          </a:p>
          <a:p>
            <a:r>
              <a:rPr lang="en-US" dirty="0">
                <a:hlinkClick r:id="rId4"/>
              </a:rPr>
              <a:t>https://www.android.com/accessibility/audio/</a:t>
            </a:r>
            <a:endParaRPr lang="en-US" dirty="0"/>
          </a:p>
          <a:p>
            <a:endParaRPr lang="en-US" dirty="0"/>
          </a:p>
          <a:p>
            <a:r>
              <a:rPr lang="en-US" dirty="0">
                <a:hlinkClick r:id="rId5"/>
              </a:rPr>
              <a:t>https://otter.ai/</a:t>
            </a:r>
            <a:endParaRPr lang="en-US" dirty="0"/>
          </a:p>
          <a:p>
            <a:pPr marL="0" indent="0">
              <a:buNone/>
            </a:pPr>
            <a:endParaRPr lang="en-US" dirty="0"/>
          </a:p>
        </p:txBody>
      </p:sp>
    </p:spTree>
    <p:extLst>
      <p:ext uri="{BB962C8B-B14F-4D97-AF65-F5344CB8AC3E}">
        <p14:creationId xmlns:p14="http://schemas.microsoft.com/office/powerpoint/2010/main" val="1349584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1F66-D75E-5357-921A-2FB4E45E742B}"/>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What Caused My Child’s Hearing Loss…then</a:t>
            </a:r>
          </a:p>
        </p:txBody>
      </p:sp>
      <p:pic>
        <p:nvPicPr>
          <p:cNvPr id="7" name="Content Placeholder 6" descr="A picture containing diagram&#10;&#10;Description automatically generated">
            <a:extLst>
              <a:ext uri="{FF2B5EF4-FFF2-40B4-BE49-F238E27FC236}">
                <a16:creationId xmlns:a16="http://schemas.microsoft.com/office/drawing/2014/main" id="{E0212E31-A61A-AA9B-6604-D273DD1874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014788" y="2532261"/>
            <a:ext cx="4160837" cy="3120627"/>
          </a:xfrm>
        </p:spPr>
      </p:pic>
    </p:spTree>
    <p:extLst>
      <p:ext uri="{BB962C8B-B14F-4D97-AF65-F5344CB8AC3E}">
        <p14:creationId xmlns:p14="http://schemas.microsoft.com/office/powerpoint/2010/main" val="382658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8CA9-2942-8DBF-0EEC-F31829250ED0}"/>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And Now…</a:t>
            </a:r>
          </a:p>
        </p:txBody>
      </p:sp>
      <p:sp>
        <p:nvSpPr>
          <p:cNvPr id="3" name="Content Placeholder 2">
            <a:extLst>
              <a:ext uri="{FF2B5EF4-FFF2-40B4-BE49-F238E27FC236}">
                <a16:creationId xmlns:a16="http://schemas.microsoft.com/office/drawing/2014/main" id="{6F97A5AA-18F5-9B6D-5FE5-B84F05C36CAA}"/>
              </a:ext>
            </a:extLst>
          </p:cNvPr>
          <p:cNvSpPr>
            <a:spLocks noGrp="1"/>
          </p:cNvSpPr>
          <p:nvPr>
            <p:ph idx="1"/>
          </p:nvPr>
        </p:nvSpPr>
        <p:spPr/>
        <p:txBody>
          <a:bodyPr/>
          <a:lstStyle/>
          <a:p>
            <a:r>
              <a:rPr lang="en-US" b="0" i="0" dirty="0">
                <a:solidFill>
                  <a:srgbClr val="333333"/>
                </a:solidFill>
                <a:effectLst/>
                <a:latin typeface="Lato" panose="020F0502020204030203" pitchFamily="34" charset="0"/>
                <a:ea typeface="Lato" panose="020F0502020204030203" pitchFamily="34" charset="0"/>
                <a:cs typeface="Lato" panose="020F0502020204030203" pitchFamily="34" charset="0"/>
              </a:rPr>
              <a:t>Concurrent screening with traditional audiological measures (OAE and ABR) and genetic testing improve accuracy and prognosis of hearing loss.</a:t>
            </a:r>
            <a:endParaRPr lang="en-US" dirty="0">
              <a:latin typeface="Lato" panose="020F0502020204030203" pitchFamily="34" charset="0"/>
              <a:ea typeface="Lato" panose="020F0502020204030203" pitchFamily="34" charset="0"/>
              <a:cs typeface="Lato" panose="020F0502020204030203" pitchFamily="34" charset="0"/>
            </a:endParaRPr>
          </a:p>
          <a:p>
            <a:r>
              <a:rPr lang="en-US" dirty="0">
                <a:hlinkClick r:id="rId2"/>
              </a:rPr>
              <a:t>https://journals.lww.com/thehearingjournal/fulltext/2022/01000/gene_therapy_for_hearing_loss_on_the_horizon.1.asp</a:t>
            </a:r>
            <a:endParaRPr lang="en-US" dirty="0"/>
          </a:p>
          <a:p>
            <a:endParaRPr lang="en-US" dirty="0"/>
          </a:p>
        </p:txBody>
      </p:sp>
    </p:spTree>
    <p:extLst>
      <p:ext uri="{BB962C8B-B14F-4D97-AF65-F5344CB8AC3E}">
        <p14:creationId xmlns:p14="http://schemas.microsoft.com/office/powerpoint/2010/main" val="3326124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DEC8-78C2-6BDE-E204-2D6E0109C723}"/>
              </a:ext>
            </a:extLst>
          </p:cNvPr>
          <p:cNvSpPr>
            <a:spLocks noGrp="1"/>
          </p:cNvSpPr>
          <p:nvPr>
            <p:ph type="title"/>
          </p:nvPr>
        </p:nvSpPr>
        <p:spPr/>
        <p:txBody>
          <a:bodyPr>
            <a:noAutofit/>
          </a:bodyPr>
          <a:lstStyle/>
          <a:p>
            <a:pPr algn="ctr"/>
            <a:r>
              <a:rPr lang="en-US" i="0" dirty="0">
                <a:latin typeface="Lato" panose="020F0502020204030203" pitchFamily="34" charset="0"/>
                <a:ea typeface="Lato" panose="020F0502020204030203" pitchFamily="34" charset="0"/>
                <a:cs typeface="Lato" panose="020F0502020204030203" pitchFamily="34" charset="0"/>
              </a:rPr>
              <a:t>Reproductive genetic carrier screening (RCS)</a:t>
            </a:r>
            <a:br>
              <a:rPr lang="en-US" i="0" dirty="0">
                <a:latin typeface="Lato" panose="020F0502020204030203" pitchFamily="34" charset="0"/>
                <a:ea typeface="Lato" panose="020F0502020204030203" pitchFamily="34" charset="0"/>
                <a:cs typeface="Lato" panose="020F0502020204030203" pitchFamily="34" charset="0"/>
              </a:rPr>
            </a:br>
            <a:endParaRPr lang="en-US" i="0" dirty="0">
              <a:latin typeface="Lato" panose="020F0502020204030203" pitchFamily="34" charset="0"/>
              <a:ea typeface="Lato" panose="020F0502020204030203" pitchFamily="34" charset="0"/>
              <a:cs typeface="Lato" panose="020F0502020204030203" pitchFamily="34" charset="0"/>
            </a:endParaRPr>
          </a:p>
        </p:txBody>
      </p:sp>
      <p:sp>
        <p:nvSpPr>
          <p:cNvPr id="5" name="Content Placeholder 4">
            <a:extLst>
              <a:ext uri="{FF2B5EF4-FFF2-40B4-BE49-F238E27FC236}">
                <a16:creationId xmlns:a16="http://schemas.microsoft.com/office/drawing/2014/main" id="{AF125BE2-0C24-D5F2-9952-FF7D4C9B2F96}"/>
              </a:ext>
            </a:extLst>
          </p:cNvPr>
          <p:cNvSpPr>
            <a:spLocks noGrp="1"/>
          </p:cNvSpPr>
          <p:nvPr>
            <p:ph idx="1"/>
          </p:nvPr>
        </p:nvSpPr>
        <p:spPr/>
        <p:txBody>
          <a:bodyPr>
            <a:normAutofit/>
          </a:bodyPr>
          <a:lstStyle/>
          <a:p>
            <a:r>
              <a:rPr lang="en-US" sz="2800" i="0" dirty="0">
                <a:latin typeface="Lato" panose="020F0502020204030203" pitchFamily="34" charset="0"/>
                <a:ea typeface="Lato" panose="020F0502020204030203" pitchFamily="34" charset="0"/>
                <a:cs typeface="Lato" panose="020F0502020204030203" pitchFamily="34" charset="0"/>
                <a:hlinkClick r:id="rId3"/>
              </a:rPr>
              <a:t>https://womenshealth.labcorp.com/patients/pre-pregnancy/inheritest</a:t>
            </a:r>
            <a:br>
              <a:rPr lang="en-US" sz="2800" i="0" dirty="0">
                <a:latin typeface="Lato" panose="020F0502020204030203" pitchFamily="34" charset="0"/>
                <a:ea typeface="Lato" panose="020F0502020204030203" pitchFamily="34" charset="0"/>
                <a:cs typeface="Lato" panose="020F0502020204030203" pitchFamily="34" charset="0"/>
              </a:rPr>
            </a:br>
            <a:br>
              <a:rPr lang="en-US" sz="2800" i="0" dirty="0">
                <a:latin typeface="Lato" panose="020F0502020204030203" pitchFamily="34" charset="0"/>
                <a:ea typeface="Lato" panose="020F0502020204030203" pitchFamily="34" charset="0"/>
                <a:cs typeface="Lato" panose="020F0502020204030203" pitchFamily="34" charset="0"/>
              </a:rPr>
            </a:br>
            <a:r>
              <a:rPr lang="en-US" sz="2800" i="0" dirty="0">
                <a:latin typeface="Lato" panose="020F0502020204030203" pitchFamily="34" charset="0"/>
                <a:ea typeface="Lato" panose="020F0502020204030203" pitchFamily="34" charset="0"/>
                <a:cs typeface="Lato" panose="020F0502020204030203" pitchFamily="34" charset="0"/>
                <a:hlinkClick r:id="rId4"/>
              </a:rPr>
              <a:t>https://www.acog.org/womens-health/faqs/carrier-screening#:~:text=What%20is%20carrier%20screening%3F,child%20with%20a%20genetic%20disorder</a:t>
            </a:r>
            <a:br>
              <a:rPr lang="en-US" sz="2800" i="0" dirty="0">
                <a:latin typeface="Lato" panose="020F0502020204030203" pitchFamily="34" charset="0"/>
                <a:ea typeface="Lato" panose="020F0502020204030203" pitchFamily="34" charset="0"/>
                <a:cs typeface="Lato" panose="020F0502020204030203" pitchFamily="34" charset="0"/>
              </a:rPr>
            </a:br>
            <a:br>
              <a:rPr lang="en-US" sz="2800" i="0" dirty="0">
                <a:latin typeface="Lato" panose="020F0502020204030203" pitchFamily="34" charset="0"/>
                <a:ea typeface="Lato" panose="020F0502020204030203" pitchFamily="34" charset="0"/>
                <a:cs typeface="Lato" panose="020F0502020204030203" pitchFamily="34" charset="0"/>
              </a:rPr>
            </a:br>
            <a:r>
              <a:rPr lang="en-US" sz="2800" i="0" dirty="0">
                <a:latin typeface="Lato" panose="020F0502020204030203" pitchFamily="34" charset="0"/>
                <a:ea typeface="Lato" panose="020F0502020204030203" pitchFamily="34" charset="0"/>
                <a:cs typeface="Lato" panose="020F0502020204030203" pitchFamily="34" charset="0"/>
                <a:hlinkClick r:id="rId5"/>
              </a:rPr>
              <a:t>https://www.med.unc.edu/obgyn/mfm/our-services/a-guide-to-your-carrier-testing-options/</a:t>
            </a:r>
            <a:endParaRPr lang="en-US" sz="2800" i="0" dirty="0">
              <a:latin typeface="Lato" panose="020F0502020204030203" pitchFamily="34" charset="0"/>
              <a:ea typeface="Lato" panose="020F0502020204030203" pitchFamily="34" charset="0"/>
              <a:cs typeface="Lato" panose="020F0502020204030203" pitchFamily="34" charset="0"/>
            </a:endParaRPr>
          </a:p>
          <a:p>
            <a:endParaRPr lang="en-US" dirty="0"/>
          </a:p>
        </p:txBody>
      </p:sp>
    </p:spTree>
    <p:extLst>
      <p:ext uri="{BB962C8B-B14F-4D97-AF65-F5344CB8AC3E}">
        <p14:creationId xmlns:p14="http://schemas.microsoft.com/office/powerpoint/2010/main" val="2230280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A82B-2D22-8511-95F6-D05926D6EBA3}"/>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Literature choices then…</a:t>
            </a:r>
          </a:p>
        </p:txBody>
      </p:sp>
      <p:pic>
        <p:nvPicPr>
          <p:cNvPr id="4" name="Content Placeholder 3">
            <a:extLst>
              <a:ext uri="{FF2B5EF4-FFF2-40B4-BE49-F238E27FC236}">
                <a16:creationId xmlns:a16="http://schemas.microsoft.com/office/drawing/2014/main" id="{0833D0F2-4084-878D-EE52-444EF5443221}"/>
              </a:ext>
            </a:extLst>
          </p:cNvPr>
          <p:cNvPicPr>
            <a:picLocks noGrp="1" noChangeAspect="1"/>
          </p:cNvPicPr>
          <p:nvPr>
            <p:ph idx="1"/>
          </p:nvPr>
        </p:nvPicPr>
        <p:blipFill>
          <a:blip r:embed="rId2"/>
          <a:stretch>
            <a:fillRect/>
          </a:stretch>
        </p:blipFill>
        <p:spPr>
          <a:xfrm>
            <a:off x="3238500" y="2591594"/>
            <a:ext cx="5715000" cy="3000375"/>
          </a:xfrm>
          <a:prstGeom prst="rect">
            <a:avLst/>
          </a:prstGeom>
        </p:spPr>
      </p:pic>
    </p:spTree>
    <p:extLst>
      <p:ext uri="{BB962C8B-B14F-4D97-AF65-F5344CB8AC3E}">
        <p14:creationId xmlns:p14="http://schemas.microsoft.com/office/powerpoint/2010/main" val="1257531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9B4-5958-EC43-B971-3AFC9A9D091F}"/>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Literature with D/DB characters or D/DB authors now!</a:t>
            </a:r>
          </a:p>
        </p:txBody>
      </p:sp>
      <p:sp>
        <p:nvSpPr>
          <p:cNvPr id="3" name="Content Placeholder 2">
            <a:extLst>
              <a:ext uri="{FF2B5EF4-FFF2-40B4-BE49-F238E27FC236}">
                <a16:creationId xmlns:a16="http://schemas.microsoft.com/office/drawing/2014/main" id="{8D20AB79-E2C0-8646-2F10-8BED80FB31A5}"/>
              </a:ext>
            </a:extLst>
          </p:cNvPr>
          <p:cNvSpPr>
            <a:spLocks noGrp="1"/>
          </p:cNvSpPr>
          <p:nvPr>
            <p:ph sz="half" idx="1"/>
          </p:nvPr>
        </p:nvSpPr>
        <p:spPr/>
        <p:txBody>
          <a:bodyPr>
            <a:normAutofit fontScale="92500" lnSpcReduction="20000"/>
          </a:bodyPr>
          <a:lstStyle/>
          <a:p>
            <a:pPr marL="0" indent="0">
              <a:buNone/>
            </a:pPr>
            <a:r>
              <a:rPr lang="en-US" u="sng" dirty="0">
                <a:latin typeface="Lato" panose="020F0502020204030203" pitchFamily="34" charset="0"/>
                <a:ea typeface="Lato" panose="020F0502020204030203" pitchFamily="34" charset="0"/>
                <a:cs typeface="Lato" panose="020F0502020204030203" pitchFamily="34" charset="0"/>
                <a:hlinkClick r:id="rId2"/>
              </a:rPr>
              <a:t>https://bookriot.com/books-with-deaf-characters/</a:t>
            </a:r>
            <a:endParaRPr lang="en-US" u="sng"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u="sng" dirty="0">
              <a:latin typeface="Lato" panose="020F0502020204030203" pitchFamily="34" charset="0"/>
              <a:ea typeface="Lato" panose="020F0502020204030203" pitchFamily="34" charset="0"/>
              <a:cs typeface="Lato" panose="020F0502020204030203" pitchFamily="34" charset="0"/>
            </a:endParaRPr>
          </a:p>
          <a:p>
            <a:pPr marL="0" indent="0">
              <a:buNone/>
            </a:pPr>
            <a:r>
              <a:rPr lang="en-US" u="sng" dirty="0">
                <a:latin typeface="Lato" panose="020F0502020204030203" pitchFamily="34" charset="0"/>
                <a:ea typeface="Lato" panose="020F0502020204030203" pitchFamily="34" charset="0"/>
                <a:cs typeface="Lato" panose="020F0502020204030203" pitchFamily="34" charset="0"/>
                <a:hlinkClick r:id="rId3"/>
              </a:rPr>
              <a:t>https://www.perkins.org/books-about-deafness-or-with-deaf-characters/</a:t>
            </a:r>
            <a:endParaRPr lang="en-US" u="sng"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u="sng" dirty="0">
              <a:latin typeface="Lato" panose="020F0502020204030203" pitchFamily="34" charset="0"/>
              <a:ea typeface="Lato" panose="020F0502020204030203" pitchFamily="34" charset="0"/>
              <a:cs typeface="Lato" panose="020F0502020204030203" pitchFamily="34" charset="0"/>
            </a:endParaRPr>
          </a:p>
          <a:p>
            <a:pPr marL="0" indent="0">
              <a:buNone/>
            </a:pPr>
            <a:r>
              <a:rPr lang="en-US" u="sng" dirty="0">
                <a:latin typeface="Lato" panose="020F0502020204030203" pitchFamily="34" charset="0"/>
                <a:ea typeface="Lato" panose="020F0502020204030203" pitchFamily="34" charset="0"/>
                <a:cs typeface="Lato" panose="020F0502020204030203" pitchFamily="34" charset="0"/>
                <a:hlinkClick r:id="rId4"/>
              </a:rPr>
              <a:t>https://www.slj.com/story/four-titles-by-deaf-hard-of-hearing-and-deafblind-authors-to-share-during-deaf-awareness-month</a:t>
            </a:r>
            <a:endParaRPr lang="en-US" u="sng"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u="sng" dirty="0">
              <a:latin typeface="Lato" panose="020F0502020204030203" pitchFamily="34" charset="0"/>
              <a:ea typeface="Lato" panose="020F0502020204030203" pitchFamily="34" charset="0"/>
              <a:cs typeface="Lato" panose="020F0502020204030203" pitchFamily="34" charset="0"/>
            </a:endParaRPr>
          </a:p>
        </p:txBody>
      </p:sp>
      <p:pic>
        <p:nvPicPr>
          <p:cNvPr id="5" name="Content Placeholder 4">
            <a:extLst>
              <a:ext uri="{FF2B5EF4-FFF2-40B4-BE49-F238E27FC236}">
                <a16:creationId xmlns:a16="http://schemas.microsoft.com/office/drawing/2014/main" id="{3BB3655B-EAB4-31F4-EDC4-DA31EFCA51B9}"/>
              </a:ext>
            </a:extLst>
          </p:cNvPr>
          <p:cNvPicPr>
            <a:picLocks noGrp="1" noChangeAspect="1"/>
          </p:cNvPicPr>
          <p:nvPr>
            <p:ph sz="half" idx="2"/>
          </p:nvPr>
        </p:nvPicPr>
        <p:blipFill>
          <a:blip r:embed="rId5"/>
          <a:stretch>
            <a:fillRect/>
          </a:stretch>
        </p:blipFill>
        <p:spPr>
          <a:xfrm>
            <a:off x="6780945" y="2022004"/>
            <a:ext cx="4006920" cy="4150196"/>
          </a:xfrm>
          <a:prstGeom prst="rect">
            <a:avLst/>
          </a:prstGeom>
        </p:spPr>
      </p:pic>
    </p:spTree>
    <p:extLst>
      <p:ext uri="{BB962C8B-B14F-4D97-AF65-F5344CB8AC3E}">
        <p14:creationId xmlns:p14="http://schemas.microsoft.com/office/powerpoint/2010/main" val="2852057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EF0C78-7ABB-CB88-7AC9-6C6FE49A1105}"/>
              </a:ext>
            </a:extLst>
          </p:cNvPr>
          <p:cNvPicPr>
            <a:picLocks noChangeAspect="1"/>
          </p:cNvPicPr>
          <p:nvPr/>
        </p:nvPicPr>
        <p:blipFill>
          <a:blip r:embed="rId3"/>
          <a:stretch>
            <a:fillRect/>
          </a:stretch>
        </p:blipFill>
        <p:spPr>
          <a:xfrm>
            <a:off x="1504247" y="0"/>
            <a:ext cx="9183506" cy="6858000"/>
          </a:xfrm>
          <a:prstGeom prst="rect">
            <a:avLst/>
          </a:prstGeom>
        </p:spPr>
      </p:pic>
    </p:spTree>
    <p:extLst>
      <p:ext uri="{BB962C8B-B14F-4D97-AF65-F5344CB8AC3E}">
        <p14:creationId xmlns:p14="http://schemas.microsoft.com/office/powerpoint/2010/main" val="106625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828076-7F5A-F5E4-B4BC-F296D94E3BD0}"/>
              </a:ext>
            </a:extLst>
          </p:cNvPr>
          <p:cNvPicPr>
            <a:picLocks noChangeAspect="1"/>
          </p:cNvPicPr>
          <p:nvPr/>
        </p:nvPicPr>
        <p:blipFill>
          <a:blip r:embed="rId3"/>
          <a:stretch>
            <a:fillRect/>
          </a:stretch>
        </p:blipFill>
        <p:spPr>
          <a:xfrm>
            <a:off x="1645920" y="1119882"/>
            <a:ext cx="8696960" cy="57381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CDEE753A-8C78-AE2C-8F67-CB7CAF6F7E46}"/>
              </a:ext>
            </a:extLst>
          </p:cNvPr>
          <p:cNvSpPr>
            <a:spLocks noGrp="1"/>
          </p:cNvSpPr>
          <p:nvPr>
            <p:ph type="title"/>
          </p:nvPr>
        </p:nvSpPr>
        <p:spPr>
          <a:xfrm>
            <a:off x="838200" y="365126"/>
            <a:ext cx="10515600" cy="610920"/>
          </a:xfrm>
        </p:spPr>
        <p:txBody>
          <a:bodyPr>
            <a:noAutofit/>
          </a:bodyPr>
          <a:lstStyle/>
          <a:p>
            <a:pPr algn="ctr"/>
            <a:r>
              <a:rPr lang="en-US" i="0" dirty="0">
                <a:latin typeface="Lato" panose="020F0502020204030203" pitchFamily="34" charset="0"/>
                <a:ea typeface="Lato" panose="020F0502020204030203" pitchFamily="34" charset="0"/>
                <a:cs typeface="Lato" panose="020F0502020204030203" pitchFamily="34" charset="0"/>
              </a:rPr>
              <a:t>The Horizon…</a:t>
            </a:r>
          </a:p>
        </p:txBody>
      </p:sp>
    </p:spTree>
    <p:extLst>
      <p:ext uri="{BB962C8B-B14F-4D97-AF65-F5344CB8AC3E}">
        <p14:creationId xmlns:p14="http://schemas.microsoft.com/office/powerpoint/2010/main" val="1212597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9307-ACA1-9410-24C4-AAEF60F86AFD}"/>
              </a:ext>
            </a:extLst>
          </p:cNvPr>
          <p:cNvSpPr>
            <a:spLocks noGrp="1"/>
          </p:cNvSpPr>
          <p:nvPr>
            <p:ph type="title"/>
          </p:nvPr>
        </p:nvSpPr>
        <p:spPr/>
        <p:txBody>
          <a:bodyPr/>
          <a:lstStyle/>
          <a:p>
            <a:pPr algn="ctr"/>
            <a:r>
              <a:rPr lang="en-US" b="1" i="0" dirty="0">
                <a:latin typeface="Lato" panose="020F0502020204030203" pitchFamily="34" charset="0"/>
                <a:ea typeface="Lato" panose="020F0502020204030203" pitchFamily="34" charset="0"/>
                <a:cs typeface="Lato" panose="020F0502020204030203" pitchFamily="34" charset="0"/>
              </a:rPr>
              <a:t>Then…and now…</a:t>
            </a:r>
          </a:p>
        </p:txBody>
      </p:sp>
      <p:pic>
        <p:nvPicPr>
          <p:cNvPr id="7" name="Content Placeholder 6" descr="A picture containing person, indoor, baby, baby buggy&#10;&#10;Description automatically generated">
            <a:extLst>
              <a:ext uri="{FF2B5EF4-FFF2-40B4-BE49-F238E27FC236}">
                <a16:creationId xmlns:a16="http://schemas.microsoft.com/office/drawing/2014/main" id="{92DACFA4-A622-70EB-C98C-380F263DFC0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46449" y="2011363"/>
            <a:ext cx="3120627" cy="4160837"/>
          </a:xfrm>
        </p:spPr>
      </p:pic>
      <p:pic>
        <p:nvPicPr>
          <p:cNvPr id="9" name="Content Placeholder 8" descr="A group of people sitting on a couch&#10;&#10;Description automatically generated">
            <a:extLst>
              <a:ext uri="{FF2B5EF4-FFF2-40B4-BE49-F238E27FC236}">
                <a16:creationId xmlns:a16="http://schemas.microsoft.com/office/drawing/2014/main" id="{353298B6-41D6-429F-C25A-16272F16809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19850" y="2240360"/>
            <a:ext cx="4937125" cy="3702843"/>
          </a:xfrm>
        </p:spPr>
      </p:pic>
    </p:spTree>
    <p:extLst>
      <p:ext uri="{BB962C8B-B14F-4D97-AF65-F5344CB8AC3E}">
        <p14:creationId xmlns:p14="http://schemas.microsoft.com/office/powerpoint/2010/main" val="1517242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9BB7-4C60-E833-4F88-C095C96D43A9}"/>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Need to locate follow up then…</a:t>
            </a:r>
          </a:p>
        </p:txBody>
      </p:sp>
      <p:pic>
        <p:nvPicPr>
          <p:cNvPr id="7" name="Content Placeholder 6" descr="Text&#10;&#10;Description automatically generated">
            <a:extLst>
              <a:ext uri="{FF2B5EF4-FFF2-40B4-BE49-F238E27FC236}">
                <a16:creationId xmlns:a16="http://schemas.microsoft.com/office/drawing/2014/main" id="{35475F90-D03E-8BFF-733B-E427FF2C87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63237" y="2011363"/>
            <a:ext cx="3065525" cy="4160837"/>
          </a:xfrm>
        </p:spPr>
      </p:pic>
    </p:spTree>
    <p:extLst>
      <p:ext uri="{BB962C8B-B14F-4D97-AF65-F5344CB8AC3E}">
        <p14:creationId xmlns:p14="http://schemas.microsoft.com/office/powerpoint/2010/main" val="484098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A682-B9F6-1A00-CAC7-A499980C1E31}"/>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And now…</a:t>
            </a:r>
          </a:p>
        </p:txBody>
      </p:sp>
      <p:pic>
        <p:nvPicPr>
          <p:cNvPr id="4" name="Content Placeholder 3">
            <a:extLst>
              <a:ext uri="{FF2B5EF4-FFF2-40B4-BE49-F238E27FC236}">
                <a16:creationId xmlns:a16="http://schemas.microsoft.com/office/drawing/2014/main" id="{3BBC4678-0643-1399-1425-4FC40A3733C3}"/>
              </a:ext>
            </a:extLst>
          </p:cNvPr>
          <p:cNvPicPr>
            <a:picLocks noGrp="1" noChangeAspect="1"/>
          </p:cNvPicPr>
          <p:nvPr>
            <p:ph sz="half" idx="1"/>
          </p:nvPr>
        </p:nvPicPr>
        <p:blipFill>
          <a:blip r:embed="rId2"/>
          <a:stretch>
            <a:fillRect/>
          </a:stretch>
        </p:blipFill>
        <p:spPr>
          <a:xfrm>
            <a:off x="2293011" y="2011363"/>
            <a:ext cx="2027502" cy="4160837"/>
          </a:xfrm>
          <a:prstGeom prst="rect">
            <a:avLst/>
          </a:prstGeom>
        </p:spPr>
      </p:pic>
      <p:sp>
        <p:nvSpPr>
          <p:cNvPr id="5" name="Content Placeholder 4">
            <a:extLst>
              <a:ext uri="{FF2B5EF4-FFF2-40B4-BE49-F238E27FC236}">
                <a16:creationId xmlns:a16="http://schemas.microsoft.com/office/drawing/2014/main" id="{1903AF09-8A0F-3A19-1A8E-56C422750158}"/>
              </a:ext>
            </a:extLst>
          </p:cNvPr>
          <p:cNvSpPr>
            <a:spLocks noGrp="1"/>
          </p:cNvSpPr>
          <p:nvPr>
            <p:ph sz="half" idx="2"/>
          </p:nvPr>
        </p:nvSpPr>
        <p:spPr/>
        <p:txBody>
          <a:bodyPr/>
          <a:lstStyle/>
          <a:p>
            <a:pPr marL="0" indent="0">
              <a:buNone/>
            </a:pPr>
            <a:br>
              <a:rPr lang="en-US" i="0" dirty="0">
                <a:latin typeface="Lato" panose="020F0502020204030203" pitchFamily="34" charset="0"/>
                <a:ea typeface="Lato" panose="020F0502020204030203" pitchFamily="34" charset="0"/>
                <a:cs typeface="Lato" panose="020F0502020204030203" pitchFamily="34" charset="0"/>
              </a:rPr>
            </a:br>
            <a:r>
              <a:rPr lang="en-US" sz="3200" i="0" dirty="0">
                <a:latin typeface="Lato" panose="020F0502020204030203" pitchFamily="34" charset="0"/>
                <a:ea typeface="Lato" panose="020F0502020204030203" pitchFamily="34" charset="0"/>
                <a:cs typeface="Lato" panose="020F0502020204030203" pitchFamily="34" charset="0"/>
              </a:rPr>
              <a:t>EHDI-PALS</a:t>
            </a:r>
            <a:br>
              <a:rPr lang="en-US" i="0" dirty="0">
                <a:latin typeface="Lato" panose="020F0502020204030203" pitchFamily="34" charset="0"/>
                <a:ea typeface="Lato" panose="020F0502020204030203" pitchFamily="34" charset="0"/>
                <a:cs typeface="Lato" panose="020F0502020204030203" pitchFamily="34" charset="0"/>
              </a:rPr>
            </a:br>
            <a:r>
              <a:rPr lang="en-US" i="0" dirty="0">
                <a:latin typeface="Lato" panose="020F0502020204030203" pitchFamily="34" charset="0"/>
                <a:ea typeface="Lato" panose="020F0502020204030203" pitchFamily="34" charset="0"/>
                <a:cs typeface="Lato" panose="020F0502020204030203" pitchFamily="34" charset="0"/>
                <a:hlinkClick r:id="rId3"/>
              </a:rPr>
              <a:t>https://www.ehdi-pals.org/</a:t>
            </a:r>
            <a:endParaRPr lang="en-US" i="0" dirty="0">
              <a:latin typeface="Lato" panose="020F0502020204030203" pitchFamily="34" charset="0"/>
              <a:ea typeface="Lato" panose="020F0502020204030203" pitchFamily="34" charset="0"/>
              <a:cs typeface="Lato" panose="020F0502020204030203" pitchFamily="34" charset="0"/>
            </a:endParaRPr>
          </a:p>
          <a:p>
            <a:pPr marL="0" indent="0">
              <a:buNone/>
            </a:pPr>
            <a:br>
              <a:rPr lang="en-US" i="0" dirty="0">
                <a:latin typeface="Lato" panose="020F0502020204030203" pitchFamily="34" charset="0"/>
                <a:ea typeface="Lato" panose="020F0502020204030203" pitchFamily="34" charset="0"/>
                <a:cs typeface="Lato" panose="020F0502020204030203" pitchFamily="34" charset="0"/>
              </a:rPr>
            </a:br>
            <a:endParaRPr lang="en-US" dirty="0"/>
          </a:p>
        </p:txBody>
      </p:sp>
    </p:spTree>
    <p:extLst>
      <p:ext uri="{BB962C8B-B14F-4D97-AF65-F5344CB8AC3E}">
        <p14:creationId xmlns:p14="http://schemas.microsoft.com/office/powerpoint/2010/main" val="3838732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4D52-E537-43CE-E4B2-40067D9BD473}"/>
              </a:ext>
            </a:extLst>
          </p:cNvPr>
          <p:cNvSpPr>
            <a:spLocks noGrp="1"/>
          </p:cNvSpPr>
          <p:nvPr>
            <p:ph type="title"/>
          </p:nvPr>
        </p:nvSpPr>
        <p:spPr>
          <a:xfrm>
            <a:off x="2843784" y="283780"/>
            <a:ext cx="6501384" cy="1502980"/>
          </a:xfrm>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Early Intervention-Virtual!</a:t>
            </a:r>
          </a:p>
        </p:txBody>
      </p:sp>
      <p:pic>
        <p:nvPicPr>
          <p:cNvPr id="6" name="Picture 5" descr="Text&#10;&#10;Description automatically generated">
            <a:extLst>
              <a:ext uri="{FF2B5EF4-FFF2-40B4-BE49-F238E27FC236}">
                <a16:creationId xmlns:a16="http://schemas.microsoft.com/office/drawing/2014/main" id="{D15CB242-75CC-B549-EA71-E6A5904C0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0" y="1445260"/>
            <a:ext cx="6501384" cy="4876038"/>
          </a:xfrm>
          <a:prstGeom prst="rect">
            <a:avLst/>
          </a:prstGeom>
        </p:spPr>
      </p:pic>
    </p:spTree>
    <p:extLst>
      <p:ext uri="{BB962C8B-B14F-4D97-AF65-F5344CB8AC3E}">
        <p14:creationId xmlns:p14="http://schemas.microsoft.com/office/powerpoint/2010/main" val="4098557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898DB-A96C-52CC-92DB-DAA66E7A021F}"/>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Connection at your fingertips…</a:t>
            </a:r>
            <a:br>
              <a:rPr lang="en-US" i="0" dirty="0">
                <a:latin typeface="Lato" panose="020F0502020204030203" pitchFamily="34" charset="0"/>
                <a:ea typeface="Lato" panose="020F0502020204030203" pitchFamily="34" charset="0"/>
                <a:cs typeface="Lato" panose="020F0502020204030203" pitchFamily="34" charset="0"/>
              </a:rPr>
            </a:br>
            <a:r>
              <a:rPr lang="en-US" i="0" dirty="0">
                <a:latin typeface="Lato" panose="020F0502020204030203" pitchFamily="34" charset="0"/>
                <a:ea typeface="Lato" panose="020F0502020204030203" pitchFamily="34" charset="0"/>
                <a:cs typeface="Lato" panose="020F0502020204030203" pitchFamily="34" charset="0"/>
              </a:rPr>
              <a:t>immediate access to resources</a:t>
            </a:r>
          </a:p>
        </p:txBody>
      </p:sp>
      <p:sp>
        <p:nvSpPr>
          <p:cNvPr id="3" name="Content Placeholder 2">
            <a:extLst>
              <a:ext uri="{FF2B5EF4-FFF2-40B4-BE49-F238E27FC236}">
                <a16:creationId xmlns:a16="http://schemas.microsoft.com/office/drawing/2014/main" id="{84FC38DF-2AEB-AC61-DE04-F03B13AAA5CA}"/>
              </a:ext>
            </a:extLst>
          </p:cNvPr>
          <p:cNvSpPr>
            <a:spLocks noGrp="1"/>
          </p:cNvSpPr>
          <p:nvPr>
            <p:ph sz="half" idx="1"/>
          </p:nvPr>
        </p:nvSpPr>
        <p:spPr>
          <a:xfrm>
            <a:off x="838200" y="2011679"/>
            <a:ext cx="4937760" cy="4574055"/>
          </a:xfrm>
        </p:spPr>
        <p:txBody>
          <a:bodyPr>
            <a:normAutofit fontScale="85000" lnSpcReduction="20000"/>
          </a:bodyPr>
          <a:lstStyle/>
          <a:p>
            <a:r>
              <a:rPr lang="en-US" dirty="0">
                <a:hlinkClick r:id="rId3"/>
              </a:rPr>
              <a:t>https://www.isu.edu/magazine/f2017/in-this-issue/meridan-lab-helps-hatch-a-childs-potential/</a:t>
            </a:r>
            <a:endParaRPr lang="en-US" dirty="0"/>
          </a:p>
          <a:p>
            <a:r>
              <a:rPr lang="en-US" dirty="0">
                <a:hlinkClick r:id="rId4"/>
              </a:rPr>
              <a:t>https://podcasts.apple.com/us/podcast/hearing-mamas-tribe/id1609825111?i=1000552681619</a:t>
            </a:r>
            <a:endParaRPr lang="en-US" dirty="0"/>
          </a:p>
          <a:p>
            <a:r>
              <a:rPr lang="en-US" dirty="0">
                <a:hlinkClick r:id="rId5"/>
              </a:rPr>
              <a:t>https://www.stlukesonline.org/health-services/service-groups/childrens-services/parent-mentor-program/meet-our-parent-mentors/andrea</a:t>
            </a:r>
            <a:endParaRPr lang="en-US" dirty="0"/>
          </a:p>
          <a:p>
            <a:endParaRPr lang="en-US" dirty="0"/>
          </a:p>
          <a:p>
            <a:endParaRPr lang="en-US" dirty="0"/>
          </a:p>
          <a:p>
            <a:endParaRPr lang="en-US" dirty="0"/>
          </a:p>
        </p:txBody>
      </p:sp>
      <p:pic>
        <p:nvPicPr>
          <p:cNvPr id="6" name="Content Placeholder 5">
            <a:extLst>
              <a:ext uri="{FF2B5EF4-FFF2-40B4-BE49-F238E27FC236}">
                <a16:creationId xmlns:a16="http://schemas.microsoft.com/office/drawing/2014/main" id="{F21AF8DE-2083-6C7F-46F6-917359F1DC67}"/>
              </a:ext>
            </a:extLst>
          </p:cNvPr>
          <p:cNvPicPr>
            <a:picLocks noGrp="1" noChangeAspect="1"/>
          </p:cNvPicPr>
          <p:nvPr>
            <p:ph sz="half" idx="2"/>
          </p:nvPr>
        </p:nvPicPr>
        <p:blipFill>
          <a:blip r:embed="rId6"/>
          <a:stretch>
            <a:fillRect/>
          </a:stretch>
        </p:blipFill>
        <p:spPr>
          <a:xfrm>
            <a:off x="6807994" y="2011363"/>
            <a:ext cx="4160837" cy="4160837"/>
          </a:xfrm>
          <a:prstGeom prst="rect">
            <a:avLst/>
          </a:prstGeom>
        </p:spPr>
      </p:pic>
    </p:spTree>
    <p:extLst>
      <p:ext uri="{BB962C8B-B14F-4D97-AF65-F5344CB8AC3E}">
        <p14:creationId xmlns:p14="http://schemas.microsoft.com/office/powerpoint/2010/main" val="3470824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BB2FA5-C7E8-8062-7E78-E81147FF6FC6}"/>
              </a:ext>
            </a:extLst>
          </p:cNvPr>
          <p:cNvPicPr>
            <a:picLocks noChangeAspect="1"/>
          </p:cNvPicPr>
          <p:nvPr/>
        </p:nvPicPr>
        <p:blipFill>
          <a:blip r:embed="rId2"/>
          <a:stretch>
            <a:fillRect/>
          </a:stretch>
        </p:blipFill>
        <p:spPr>
          <a:xfrm>
            <a:off x="3447097" y="148362"/>
            <a:ext cx="5183195" cy="6709638"/>
          </a:xfrm>
          <a:prstGeom prst="rect">
            <a:avLst/>
          </a:prstGeom>
        </p:spPr>
      </p:pic>
    </p:spTree>
    <p:extLst>
      <p:ext uri="{BB962C8B-B14F-4D97-AF65-F5344CB8AC3E}">
        <p14:creationId xmlns:p14="http://schemas.microsoft.com/office/powerpoint/2010/main" val="42131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C1E8-DF92-8CBE-0429-BE2D0C68C936}"/>
              </a:ext>
            </a:extLst>
          </p:cNvPr>
          <p:cNvSpPr>
            <a:spLocks noGrp="1"/>
          </p:cNvSpPr>
          <p:nvPr>
            <p:ph type="title"/>
          </p:nvPr>
        </p:nvSpPr>
        <p:spPr/>
        <p:txBody>
          <a:bodyPr/>
          <a:lstStyle/>
          <a:p>
            <a:pPr algn="ctr"/>
            <a:r>
              <a:rPr lang="en-US" i="0" dirty="0">
                <a:latin typeface="Lato" panose="020F0502020204030203" pitchFamily="34" charset="0"/>
                <a:ea typeface="Lato" panose="020F0502020204030203" pitchFamily="34" charset="0"/>
                <a:cs typeface="Lato" panose="020F0502020204030203" pitchFamily="34" charset="0"/>
              </a:rPr>
              <a:t>Deaf Mentor Programs/Snap Shots</a:t>
            </a:r>
          </a:p>
        </p:txBody>
      </p:sp>
      <p:sp>
        <p:nvSpPr>
          <p:cNvPr id="3" name="Content Placeholder 2">
            <a:extLst>
              <a:ext uri="{FF2B5EF4-FFF2-40B4-BE49-F238E27FC236}">
                <a16:creationId xmlns:a16="http://schemas.microsoft.com/office/drawing/2014/main" id="{FB2EB3DA-FFDA-9041-8FA5-8CF6822FD8E3}"/>
              </a:ext>
            </a:extLst>
          </p:cNvPr>
          <p:cNvSpPr>
            <a:spLocks noGrp="1"/>
          </p:cNvSpPr>
          <p:nvPr>
            <p:ph idx="1"/>
          </p:nvPr>
        </p:nvSpPr>
        <p:spPr/>
        <p:txBody>
          <a:bodyPr/>
          <a:lstStyle/>
          <a:p>
            <a:r>
              <a:rPr lang="en-US" dirty="0">
                <a:hlinkClick r:id="rId3"/>
              </a:rPr>
              <a:t>https://www.infanthearing.org/dhhadultinvolvement/states/all_states.php</a:t>
            </a:r>
            <a:endParaRPr lang="en-US" dirty="0"/>
          </a:p>
          <a:p>
            <a:r>
              <a:rPr lang="en-US" dirty="0">
                <a:hlinkClick r:id="rId4"/>
              </a:rPr>
              <a:t>https://idahotc.com/Portals/0/Resources/371/Brochure%20Deaf%20Mentor%20Mikkel%20%2010.18.2017.pdf</a:t>
            </a:r>
            <a:endParaRPr lang="en-US" dirty="0"/>
          </a:p>
          <a:p>
            <a:endParaRPr lang="en-US" dirty="0"/>
          </a:p>
        </p:txBody>
      </p:sp>
    </p:spTree>
    <p:extLst>
      <p:ext uri="{BB962C8B-B14F-4D97-AF65-F5344CB8AC3E}">
        <p14:creationId xmlns:p14="http://schemas.microsoft.com/office/powerpoint/2010/main" val="1314509074"/>
      </p:ext>
    </p:extLst>
  </p:cSld>
  <p:clrMapOvr>
    <a:masterClrMapping/>
  </p:clrMapOvr>
</p:sld>
</file>

<file path=ppt/theme/theme1.xml><?xml version="1.0" encoding="utf-8"?>
<a:theme xmlns:a="http://schemas.openxmlformats.org/drawingml/2006/main" name="BrushVTI">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Brush</Template>
  <TotalTime>6460</TotalTime>
  <Words>1510</Words>
  <Application>Microsoft Office PowerPoint</Application>
  <PresentationFormat>Widescreen</PresentationFormat>
  <Paragraphs>121</Paragraphs>
  <Slides>29</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Century Gothic</vt:lpstr>
      <vt:lpstr>Elephant</vt:lpstr>
      <vt:lpstr>Lato</vt:lpstr>
      <vt:lpstr>Proxima Nova</vt:lpstr>
      <vt:lpstr>SF Pro Display</vt:lpstr>
      <vt:lpstr>SF Pro Text</vt:lpstr>
      <vt:lpstr>Wingdings</vt:lpstr>
      <vt:lpstr>BrushVTI</vt:lpstr>
      <vt:lpstr>  We’ve Come a Long Way Baby! A Mother’s Thoughts and Reflections on EHDI Then and Now  </vt:lpstr>
      <vt:lpstr>      INTRODUCTION</vt:lpstr>
      <vt:lpstr>Then…and now…</vt:lpstr>
      <vt:lpstr>Need to locate follow up then…</vt:lpstr>
      <vt:lpstr>And now…</vt:lpstr>
      <vt:lpstr>Early Intervention-Virtual!</vt:lpstr>
      <vt:lpstr>Connection at your fingertips… immediate access to resources</vt:lpstr>
      <vt:lpstr>PowerPoint Presentation</vt:lpstr>
      <vt:lpstr>Deaf Mentor Programs/Snap Shots</vt:lpstr>
      <vt:lpstr>Deaf Mentor Program</vt:lpstr>
      <vt:lpstr>Snapshot Providers</vt:lpstr>
      <vt:lpstr>Hearing Aid Coverage then…</vt:lpstr>
      <vt:lpstr>And Now…</vt:lpstr>
      <vt:lpstr>Hearing aids covered!</vt:lpstr>
      <vt:lpstr>27 States Now Mandate Hearing Aid Coverage!</vt:lpstr>
      <vt:lpstr>We did it! </vt:lpstr>
      <vt:lpstr> Children learning civic engagement! </vt:lpstr>
      <vt:lpstr>Hearing aid technology and retention then…</vt:lpstr>
      <vt:lpstr>PowerPoint Presentation</vt:lpstr>
      <vt:lpstr>PowerPoint Presentation</vt:lpstr>
      <vt:lpstr>Technology Retainment</vt:lpstr>
      <vt:lpstr>Accessibility on smart phones</vt:lpstr>
      <vt:lpstr>What Caused My Child’s Hearing Loss…then</vt:lpstr>
      <vt:lpstr>And Now…</vt:lpstr>
      <vt:lpstr>Reproductive genetic carrier screening (RCS) </vt:lpstr>
      <vt:lpstr>Literature choices then…</vt:lpstr>
      <vt:lpstr>Literature with D/DB characters or D/DB authors now!</vt:lpstr>
      <vt:lpstr>PowerPoint Presentation</vt:lpstr>
      <vt:lpstr>The Horizon…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We’ve Come a Long Way Baby! A Mother’s Thoughts and Reflections on EHDI Then and Now</dc:title>
  <dc:creator>Andrea Amestoy</dc:creator>
  <cp:lastModifiedBy>Andrea Amestoy</cp:lastModifiedBy>
  <cp:revision>8</cp:revision>
  <dcterms:created xsi:type="dcterms:W3CDTF">2023-02-21T19:33:20Z</dcterms:created>
  <dcterms:modified xsi:type="dcterms:W3CDTF">2023-03-02T04:04:08Z</dcterms:modified>
</cp:coreProperties>
</file>