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544" r:id="rId3"/>
    <p:sldId id="54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8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693CE-ECBB-FF47-B8A0-226F2A4D93F4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7C1C-105D-144E-B450-36E033CE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1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0A5AA-FD93-FC46-A8DF-81ACEC5630B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265AA-4C2E-8C40-8DF8-26BE462E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0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10160"/>
            <a:ext cx="919344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24505"/>
            <a:ext cx="7772400" cy="14700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1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1" y="-16452"/>
            <a:ext cx="9231569" cy="6896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200"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77520"/>
            <a:ext cx="8229600" cy="940118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E4BF0-FA93-A94C-AB48-AAC161159FF6}" type="datetimeFigureOut">
              <a:rPr lang="en-US" smtClean="0"/>
              <a:pPr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4C3A-D0A6-5F4A-97D8-85DE4EAD1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7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sorkin@acialliance.or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cialliance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ialliance.org/page/CIWebinars2024" TargetMode="External"/><Relationship Id="rId2" Type="http://schemas.openxmlformats.org/officeDocument/2006/relationships/hyperlink" Target="https://www.acialliance.org/page/listeninglanguageliterac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4372" y="2546120"/>
            <a:ext cx="8635256" cy="88288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chemeClr val="tx1"/>
                </a:solidFill>
                <a:latin typeface="+mj-lt"/>
              </a:rPr>
              <a:t>Language Nutrition: The Key Role of Families in</a:t>
            </a:r>
            <a:br>
              <a:rPr lang="en-US" sz="3100" b="1" dirty="0">
                <a:solidFill>
                  <a:schemeClr val="tx1"/>
                </a:solidFill>
                <a:latin typeface="+mj-lt"/>
              </a:rPr>
            </a:br>
            <a:r>
              <a:rPr lang="en-US" sz="3100" b="1" dirty="0">
                <a:solidFill>
                  <a:schemeClr val="tx1"/>
                </a:solidFill>
                <a:latin typeface="+mj-lt"/>
              </a:rPr>
              <a:t>Fostering Language and Literacy</a:t>
            </a:r>
            <a:br>
              <a:rPr lang="en-US" sz="2700" b="1" dirty="0"/>
            </a:br>
            <a:br>
              <a:rPr lang="en-US" sz="2800" b="1" dirty="0"/>
            </a:br>
            <a:endParaRPr lang="en-US" sz="27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342" y="3014002"/>
            <a:ext cx="8393286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 descr="ACIBannerImage_r1[1]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95" y="3227916"/>
            <a:ext cx="3835095" cy="2765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57B1CB-4E4D-A140-85D3-51480D42C800}"/>
              </a:ext>
            </a:extLst>
          </p:cNvPr>
          <p:cNvSpPr txBox="1"/>
          <p:nvPr/>
        </p:nvSpPr>
        <p:spPr>
          <a:xfrm>
            <a:off x="254372" y="4025623"/>
            <a:ext cx="3939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Donna L. Sorkin MA</a:t>
            </a:r>
          </a:p>
          <a:p>
            <a:r>
              <a:rPr lang="en-US" sz="2000" dirty="0"/>
              <a:t>American Cochlear Implant Alliance</a:t>
            </a:r>
          </a:p>
          <a:p>
            <a:r>
              <a:rPr lang="en-US" sz="2000" dirty="0">
                <a:hlinkClick r:id="rId3"/>
              </a:rPr>
              <a:t>dsorkin@acialliance.org</a:t>
            </a:r>
            <a:endParaRPr lang="en-US" sz="2000" dirty="0"/>
          </a:p>
          <a:p>
            <a:r>
              <a:rPr lang="en-US" sz="2000" dirty="0">
                <a:hlinkClick r:id="rId4"/>
              </a:rPr>
              <a:t>www.acialliance.org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0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526325-93CA-1546-AF60-1D51416B8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79" y="662288"/>
            <a:ext cx="9056421" cy="5148565"/>
          </a:xfrm>
        </p:spPr>
      </p:pic>
    </p:spTree>
    <p:extLst>
      <p:ext uri="{BB962C8B-B14F-4D97-AF65-F5344CB8AC3E}">
        <p14:creationId xmlns:p14="http://schemas.microsoft.com/office/powerpoint/2010/main" val="300509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DB7336-EDF5-3646-8753-397CD872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2" y="1124607"/>
            <a:ext cx="8534399" cy="500155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+mn-lt"/>
              </a:rPr>
              <a:t>Listening </a:t>
            </a:r>
            <a:r>
              <a:rPr lang="en-US" altLang="en-US" sz="2000" dirty="0">
                <a:latin typeface="+mn-lt"/>
                <a:ea typeface="ＭＳ Ｐゴシック" panose="020B0600070205080204" pitchFamily="34" charset="-128"/>
                <a:sym typeface="Wingdings" pitchFamily="2" charset="2"/>
              </a:rPr>
              <a:t></a:t>
            </a:r>
            <a:r>
              <a:rPr lang="en-US" sz="2000" dirty="0">
                <a:latin typeface="+mn-lt"/>
              </a:rPr>
              <a:t> Language </a:t>
            </a:r>
            <a:r>
              <a:rPr lang="en-US" altLang="en-US" sz="2000" dirty="0">
                <a:latin typeface="+mn-lt"/>
                <a:ea typeface="ＭＳ Ｐゴシック" panose="020B0600070205080204" pitchFamily="34" charset="-128"/>
                <a:sym typeface="Wingdings" pitchFamily="2" charset="2"/>
              </a:rPr>
              <a:t></a:t>
            </a:r>
            <a:r>
              <a:rPr lang="en-US" sz="2000" dirty="0">
                <a:latin typeface="+mn-lt"/>
              </a:rPr>
              <a:t> Literacy Initiative </a:t>
            </a:r>
            <a:r>
              <a:rPr lang="en-US" sz="2000" dirty="0">
                <a:latin typeface="+mn-lt"/>
                <a:hlinkClick r:id="rId2"/>
              </a:rPr>
              <a:t>https://www.acialliance.org/page/listeninglanguageliteracy</a:t>
            </a:r>
            <a:endParaRPr lang="en-US" sz="2000" dirty="0">
              <a:latin typeface="+mn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Hart &amp;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Risley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2000" i="1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Meaningful Differences in the Everyday Experience of Young American Children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Brookes Publishing. 1995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Suskind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Dana. </a:t>
            </a:r>
            <a:r>
              <a:rPr lang="en-US" sz="2000" i="1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Thirty Million Words: Building a Child’s Brain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 Dutton 2015.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2000" b="0" dirty="0" err="1">
                <a:effectLst/>
                <a:latin typeface="+mn-lt"/>
                <a:ea typeface="Times New Roman" panose="02020603050405020304" pitchFamily="18" charset="0"/>
              </a:rPr>
              <a:t>Zache</a:t>
            </a:r>
            <a:r>
              <a:rPr lang="en-US" sz="2000" b="0" dirty="0">
                <a:effectLst/>
                <a:latin typeface="+mn-lt"/>
                <a:ea typeface="Times New Roman" panose="02020603050405020304" pitchFamily="18" charset="0"/>
              </a:rPr>
              <a:t> LH et al.  The Power of Language Nutrition for Children's Brain Development, Health, and Future Academic Achievement. </a:t>
            </a:r>
            <a:r>
              <a:rPr lang="en-US" sz="2000" b="0" i="1" dirty="0">
                <a:effectLst/>
                <a:latin typeface="+mn-lt"/>
                <a:ea typeface="Times New Roman" panose="02020603050405020304" pitchFamily="18" charset="0"/>
              </a:rPr>
              <a:t>Pediatric Health</a:t>
            </a:r>
            <a:r>
              <a:rPr lang="en-US" sz="2000" b="0" dirty="0">
                <a:effectLst/>
                <a:latin typeface="+mn-lt"/>
                <a:ea typeface="Times New Roman" panose="02020603050405020304" pitchFamily="18" charset="0"/>
              </a:rPr>
              <a:t> 2017.</a:t>
            </a:r>
            <a:endParaRPr lang="en-US" sz="20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/>
            <a:r>
              <a:rPr lang="en-US" sz="2000" b="0" dirty="0" err="1">
                <a:effectLst/>
                <a:latin typeface="+mn-lt"/>
                <a:ea typeface="Times New Roman" panose="02020603050405020304" pitchFamily="18" charset="0"/>
              </a:rPr>
              <a:t>Arera</a:t>
            </a:r>
            <a:r>
              <a:rPr lang="en-US" sz="2000" b="0" dirty="0">
                <a:effectLst/>
                <a:latin typeface="+mn-lt"/>
                <a:ea typeface="Times New Roman" panose="02020603050405020304" pitchFamily="18" charset="0"/>
              </a:rPr>
              <a:t> S et al. Language Environments and Spoken Language Development of Children with Hearing Loss. </a:t>
            </a:r>
            <a:r>
              <a:rPr lang="en-US" sz="2000" b="0" i="1" dirty="0">
                <a:effectLst/>
                <a:latin typeface="+mn-lt"/>
                <a:ea typeface="Times New Roman" panose="02020603050405020304" pitchFamily="18" charset="0"/>
              </a:rPr>
              <a:t>J Deaf Studies &amp; Education</a:t>
            </a:r>
            <a:r>
              <a:rPr lang="en-US" sz="2000" b="0" dirty="0">
                <a:effectLst/>
                <a:latin typeface="+mn-lt"/>
                <a:ea typeface="Times New Roman" panose="02020603050405020304" pitchFamily="18" charset="0"/>
              </a:rPr>
              <a:t> 2020.</a:t>
            </a:r>
            <a:endParaRPr lang="en-US" sz="20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Clinton Foundation. </a:t>
            </a:r>
            <a:r>
              <a:rPr lang="en-US" sz="2000" i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Too Small to Fail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Surrounding families with early language and learning opportunities and partnering to prepare young children for success in kindergarten and beyond.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2000" b="0" dirty="0">
                <a:effectLst/>
                <a:latin typeface="+mn-lt"/>
                <a:ea typeface="Times New Roman" panose="02020603050405020304" pitchFamily="18" charset="0"/>
              </a:rPr>
              <a:t>US Department of Education. </a:t>
            </a:r>
            <a:r>
              <a:rPr lang="en-US" sz="2000" b="0" i="1" dirty="0">
                <a:effectLst/>
                <a:latin typeface="+mn-lt"/>
                <a:ea typeface="Times New Roman" panose="02020603050405020304" pitchFamily="18" charset="0"/>
              </a:rPr>
              <a:t>Engaging Families and Communities to Bridge the Word Gap</a:t>
            </a:r>
            <a:r>
              <a:rPr lang="en-US" sz="2000" b="0" dirty="0">
                <a:effectLst/>
                <a:latin typeface="+mn-lt"/>
                <a:ea typeface="Times New Roman" panose="02020603050405020304" pitchFamily="18" charset="0"/>
              </a:rPr>
              <a:t>. 2015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UNESCO.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Language acquisition in early years of childhood: The role of family and pre-primary education: thematic report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 2023.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Forthcoming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AudiologyOnline</a:t>
            </a:r>
            <a:r>
              <a:rPr lang="en-US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virtual series “The Power of Parents” </a:t>
            </a:r>
            <a:r>
              <a:rPr lang="en-US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https://www.acialliance.org/page/CIWebinars2024</a:t>
            </a:r>
            <a:endParaRPr lang="en-US" sz="20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74AD88-C12E-0F42-92EA-8D0BBD8E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3269"/>
            <a:ext cx="8229601" cy="704193"/>
          </a:xfrm>
        </p:spPr>
        <p:txBody>
          <a:bodyPr>
            <a:normAutofit/>
          </a:bodyPr>
          <a:lstStyle/>
          <a:p>
            <a:r>
              <a:rPr lang="en-US" sz="3200" dirty="0"/>
              <a:t>Related Resources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154336439"/>
      </p:ext>
    </p:extLst>
  </p:cSld>
  <p:clrMapOvr>
    <a:masterClrMapping/>
  </p:clrMapOvr>
</p:sld>
</file>

<file path=ppt/theme/theme1.xml><?xml version="1.0" encoding="utf-8"?>
<a:theme xmlns:a="http://schemas.openxmlformats.org/drawingml/2006/main" name="ACIAllianc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ACIAlliance Template.potx</Template>
  <TotalTime>19455</TotalTime>
  <Words>229</Words>
  <Application>Microsoft Macintosh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ACIAlliance Template</vt:lpstr>
      <vt:lpstr>Language Nutrition: The Key Role of Families in Fostering Language and Literacy  </vt:lpstr>
      <vt:lpstr>PowerPoint Presentation</vt:lpstr>
      <vt:lpstr>Related Resources and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Ressler</dc:creator>
  <cp:lastModifiedBy>Donna Sorkin</cp:lastModifiedBy>
  <cp:revision>303</cp:revision>
  <cp:lastPrinted>2013-09-18T02:28:12Z</cp:lastPrinted>
  <dcterms:created xsi:type="dcterms:W3CDTF">2012-12-03T15:04:36Z</dcterms:created>
  <dcterms:modified xsi:type="dcterms:W3CDTF">2024-03-12T15:11:38Z</dcterms:modified>
</cp:coreProperties>
</file>