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Roboto Thin"/>
      <p:regular r:id="rId38"/>
      <p:bold r:id="rId39"/>
      <p:italic r:id="rId40"/>
      <p:boldItalic r:id="rId41"/>
    </p:embeddedFont>
    <p:embeddedFont>
      <p:font typeface="Roboto"/>
      <p:regular r:id="rId42"/>
      <p:bold r:id="rId43"/>
      <p:italic r:id="rId44"/>
      <p:boldItalic r:id="rId45"/>
    </p:embeddedFont>
    <p:embeddedFont>
      <p:font typeface="Lexend"/>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B64D5A-21FF-46AF-A50B-53D28A5D7795}">
  <a:tblStyle styleId="{EAB64D5A-21FF-46AF-A50B-53D28A5D779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italic.fntdata"/><Relationship Id="rId20" Type="http://schemas.openxmlformats.org/officeDocument/2006/relationships/slide" Target="slides/slide13.xml"/><Relationship Id="rId42" Type="http://schemas.openxmlformats.org/officeDocument/2006/relationships/font" Target="fonts/Roboto-regular.fntdata"/><Relationship Id="rId41" Type="http://schemas.openxmlformats.org/officeDocument/2006/relationships/font" Target="fonts/RobotoThin-boldItalic.fntdata"/><Relationship Id="rId22" Type="http://schemas.openxmlformats.org/officeDocument/2006/relationships/slide" Target="slides/slide15.xml"/><Relationship Id="rId44" Type="http://schemas.openxmlformats.org/officeDocument/2006/relationships/font" Target="fonts/Roboto-italic.fntdata"/><Relationship Id="rId21" Type="http://schemas.openxmlformats.org/officeDocument/2006/relationships/slide" Target="slides/slide14.xml"/><Relationship Id="rId43" Type="http://schemas.openxmlformats.org/officeDocument/2006/relationships/font" Target="fonts/Roboto-bold.fntdata"/><Relationship Id="rId24" Type="http://schemas.openxmlformats.org/officeDocument/2006/relationships/slide" Target="slides/slide17.xml"/><Relationship Id="rId46" Type="http://schemas.openxmlformats.org/officeDocument/2006/relationships/font" Target="fonts/Lexend-regular.fntdata"/><Relationship Id="rId23" Type="http://schemas.openxmlformats.org/officeDocument/2006/relationships/slide" Target="slides/slide16.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Lexend-bold.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Thin-bold.fntdata"/><Relationship Id="rId16" Type="http://schemas.openxmlformats.org/officeDocument/2006/relationships/slide" Target="slides/slide9.xml"/><Relationship Id="rId38" Type="http://schemas.openxmlformats.org/officeDocument/2006/relationships/font" Target="fonts/RobotoThin-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4714330/#R12" TargetMode="External"/><Relationship Id="rId3" Type="http://schemas.openxmlformats.org/officeDocument/2006/relationships/hyperlink" Target="https://www.ncbi.nlm.nih.gov/pmc/articles/PMC4714330/#R2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8eb873b59_2_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a8eb873b59_2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bb9b571629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bb9b571629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12121"/>
                </a:solidFill>
                <a:highlight>
                  <a:srgbClr val="FFFFFF"/>
                </a:highlight>
                <a:latin typeface="Times New Roman"/>
                <a:ea typeface="Times New Roman"/>
                <a:cs typeface="Times New Roman"/>
                <a:sym typeface="Times New Roman"/>
              </a:rPr>
              <a:t>Lower health literacy in Deaf populations is likely driven by a host of factors. A study evaluating individuals with severe and profound hearing loss from multiple national datasets demonstrated that individuals with hearing loss were significantly more likely to be publicly insured, unemployed, less educated and have lower family incomes (</a:t>
            </a:r>
            <a:r>
              <a:rPr lang="en" sz="1500" u="sng">
                <a:solidFill>
                  <a:srgbClr val="376FAA"/>
                </a:solidFill>
                <a:highlight>
                  <a:srgbClr val="FFFFFF"/>
                </a:highlight>
                <a:latin typeface="Times New Roman"/>
                <a:ea typeface="Times New Roman"/>
                <a:cs typeface="Times New Roman"/>
                <a:sym typeface="Times New Roman"/>
                <a:hlinkClick r:id="rId2">
                  <a:extLst>
                    <a:ext uri="{A12FA001-AC4F-418D-AE19-62706E023703}">
                      <ahyp:hlinkClr val="tx"/>
                    </a:ext>
                  </a:extLst>
                </a:hlinkClick>
              </a:rPr>
              <a:t>Blanchfield, Feldman, Dunbar, &amp; Gardner, 2001</a:t>
            </a:r>
            <a:r>
              <a:rPr lang="en" sz="1500">
                <a:solidFill>
                  <a:srgbClr val="212121"/>
                </a:solidFill>
                <a:highlight>
                  <a:srgbClr val="FFFFFF"/>
                </a:highlight>
                <a:latin typeface="Times New Roman"/>
                <a:ea typeface="Times New Roman"/>
                <a:cs typeface="Times New Roman"/>
                <a:sym typeface="Times New Roman"/>
              </a:rPr>
              <a:t>). According to the IOM’s Health Literacy: A Prescription to End Confusion, each of these factors are independently associated with inadequate health literacy (</a:t>
            </a:r>
            <a:r>
              <a:rPr lang="en" sz="1500" u="sng">
                <a:solidFill>
                  <a:srgbClr val="376FAA"/>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Institute of Medicine (IOM), 2011</a:t>
            </a:r>
            <a:r>
              <a:rPr lang="en" sz="1500">
                <a:solidFill>
                  <a:srgbClr val="212121"/>
                </a:solidFill>
                <a:highlight>
                  <a:srgbClr val="FFFFFF"/>
                </a:highlight>
                <a:latin typeface="Times New Roman"/>
                <a:ea typeface="Times New Roman"/>
                <a:cs typeface="Times New Roman"/>
                <a:sym typeface="Times New Roman"/>
              </a:rPr>
              <a:t>). An additional contributing factor is information marginalization, which is suggested by worse cardiovascular health knowledge among the Deaf compared to the hearing participants in this study.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Assessing Health Literacy in Deaf American Sign Language Users- study that looked at A total of 405 participants (166 Deaf and 239 hearing) that were enrolled in the study. The Newest Vital Sign was adapted, translated, and developed into an ASL version of the NVS (ASL-NVS). </a:t>
            </a:r>
            <a:r>
              <a:rPr lang="en">
                <a:solidFill>
                  <a:schemeClr val="dk1"/>
                </a:solidFill>
              </a:rPr>
              <a:t> The new ASL-NVS, available on a self-administered computer platform, demonstrated good correlation with reading literacy. </a:t>
            </a:r>
            <a:endParaRPr/>
          </a:p>
          <a:p>
            <a:pPr indent="-298450" lvl="0" marL="457200" rtl="0" algn="l">
              <a:spcBef>
                <a:spcPts val="0"/>
              </a:spcBef>
              <a:spcAft>
                <a:spcPts val="0"/>
              </a:spcAft>
              <a:buSzPts val="1100"/>
              <a:buChar char="●"/>
            </a:pPr>
            <a:r>
              <a:rPr lang="en"/>
              <a:t>Forty-eight percent of Deaf participants had inadequate health literacy, </a:t>
            </a:r>
            <a:endParaRPr/>
          </a:p>
          <a:p>
            <a:pPr indent="-298450" lvl="0" marL="457200" rtl="0" algn="l">
              <a:spcBef>
                <a:spcPts val="0"/>
              </a:spcBef>
              <a:spcAft>
                <a:spcPts val="0"/>
              </a:spcAft>
              <a:buSzPts val="1100"/>
              <a:buChar char="●"/>
            </a:pPr>
            <a:r>
              <a:rPr lang="en"/>
              <a:t>Deaf individuals were 6.9 times more likely than hearing participants to have inadequate health literacy.</a:t>
            </a:r>
            <a:endParaRPr/>
          </a:p>
          <a:p>
            <a:pPr indent="-298450" lvl="0" marL="457200" rtl="0" algn="l">
              <a:spcBef>
                <a:spcPts val="0"/>
              </a:spcBef>
              <a:spcAft>
                <a:spcPts val="0"/>
              </a:spcAft>
              <a:buSzPts val="1100"/>
              <a:buChar char="●"/>
            </a:pPr>
            <a:r>
              <a:rPr lang="en"/>
              <a:t>Deaf American Sign Language (ASL) users struggle with a variety of communication and language barriers that reduce this group’s opportunities to benefit from mass media, healthcare messages and health care communication. This likely results in a lower general health knowledge</a:t>
            </a:r>
            <a:endParaRPr/>
          </a:p>
          <a:p>
            <a:pPr indent="-298450" lvl="0" marL="457200" rtl="0" algn="l">
              <a:spcBef>
                <a:spcPts val="0"/>
              </a:spcBef>
              <a:spcAft>
                <a:spcPts val="0"/>
              </a:spcAft>
              <a:buSzPts val="1100"/>
              <a:buChar char="●"/>
            </a:pPr>
            <a:r>
              <a:rPr lang="en"/>
              <a:t>along with existing health disparities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Deaf population. Deaf ASL users rely on a visual language that does not have a written form. These individuals may lack proficiency in written English (Allen, 1986; Traxler, 2000), which when coupled with social marginalization, places them at potential risk for inadequate health literacy. Health literacy, as defined by the Institute of Medicine, is “the degree to which individuals have the capacity to obtain, process, and understand basic health information and services needed to make appropriate health decisions.” (Nielsen-Bohlman, Panzer, &amp; Kindig, 2004). The lack of a validated and accessible health literacy measure in ASL prevents a reliable assessment of health literacy and the development of potential interventions to address gaps in this particularly high-risk population.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Deaf ASL users, like other language minority groups, lack a reliable health literacy instrument (McKee &amp; Paasche-Orlow, 2012). Despite approximately 376 languages being used in the United States, there are very few known health literacy measures available in languages other than Spanish and English (McKee &amp; Paasche-Orlow, 2012). This paper describes the process of adapting, translating, and validating a new computer-based health literacy instrument into ASL and reports the prevalence of inadequate health literacy in Deaf ASL users when compared to their hearing English-speaking peers.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Existing health literacy assessment instruments are not suited for Deaf ASL users due to their reliance on pronunciation (e.g., Rapid Estimate of Adult Literacy in Medicine) (Agency for Health Care Research and Quality (AHRQ), 2014) and reading comprehension (e.g., Test of Functional Health Literacy in Adults [TOHFLA]) (Parker, Baker, Williams, &amp; Nurss, 1995). Neither phonetics nor reading of print are aspects of fluency in visual languages. As a starting point in developing a health literacy tool for ASL, we chose to adapt the Newest Vital Sign (NVS) because this instrument is not inexorably linked to phenomena of written languages and could be translated, adapted, and validated into ASL. The NVS assesses health literacy based on a person’s ability to answer 6 questions about a nutrition label and it is an optimal health literacy measurement instrument for the assessing health literacy in health care settings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prevalence of Deaf ASL users with inadequate health literacy is substantial, warranting further interventions and research.</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Communication and language barriers isolate Deaf American Sign Language (ASL) users from mass media, healthcare messages, and health care communication, which when coupled with social marginalization, places them at a high risk for inadequate health literacy.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bb7932879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bb7932879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100"/>
              </a:spcAft>
              <a:buNone/>
            </a:pPr>
            <a:r>
              <a:t/>
            </a:r>
            <a:endParaRPr sz="15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34d1c83a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34d1c83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e08c2b2b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be08c2b2b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a8e821299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a8e821299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NOADYA Start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ba0331068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ba0331068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e08c2b2bd_5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e08c2b2bd_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e08c2b2bd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be08c2b2bd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be08c2b2bd_5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be08c2b2bd_5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e08c2b2bd_5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e08c2b2bd_5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aaa81823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aaaa81823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bdb60bc939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bdb60bc939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bde13cb8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bde13cb8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a8e821299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a8e821299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bb9b571629_7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bb9b571629_7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b34d1c83a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b34d1c83a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Best overall designs of websites shared similar characteristics (</a:t>
            </a:r>
            <a:r>
              <a:rPr b="1" i="1" lang="en" sz="1600">
                <a:solidFill>
                  <a:schemeClr val="dk1"/>
                </a:solidFill>
                <a:latin typeface="Calibri"/>
                <a:ea typeface="Calibri"/>
                <a:cs typeface="Calibri"/>
                <a:sym typeface="Calibri"/>
              </a:rPr>
              <a:t>no particular order</a:t>
            </a:r>
            <a:r>
              <a:rPr b="1" lang="en"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Large Heading Font</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Eye-catching color</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Interactive tools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Readily available links to download</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Offering translated materials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Data graphics: flowcharts, bar graphs, etc.</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Relevant images and videos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Easy to read/minimal complex words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Catered to user-friendliness</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Empathetic language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bb9b571629_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bb9b571629_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457200" rtl="0" algn="l">
              <a:lnSpc>
                <a:spcPct val="90000"/>
              </a:lnSpc>
              <a:spcBef>
                <a:spcPts val="1000"/>
              </a:spcBef>
              <a:spcAft>
                <a:spcPts val="0"/>
              </a:spcAft>
              <a:buClr>
                <a:srgbClr val="262626"/>
              </a:buClr>
              <a:buSzPts val="2400"/>
              <a:buAutoNum type="arabicPeriod"/>
            </a:pPr>
            <a:r>
              <a:rPr lang="en" sz="2400">
                <a:solidFill>
                  <a:srgbClr val="262626"/>
                </a:solidFill>
                <a:latin typeface="Calibri"/>
                <a:ea typeface="Calibri"/>
                <a:cs typeface="Calibri"/>
                <a:sym typeface="Calibri"/>
              </a:rPr>
              <a:t>Revisions are needed by multiple people. </a:t>
            </a:r>
            <a:r>
              <a:rPr lang="en" sz="2400">
                <a:solidFill>
                  <a:srgbClr val="262626"/>
                </a:solidFill>
                <a:latin typeface="Calibri"/>
                <a:ea typeface="Calibri"/>
                <a:cs typeface="Calibri"/>
                <a:sym typeface="Calibri"/>
              </a:rPr>
              <a:t>Cliche: two heads are better than one</a:t>
            </a:r>
            <a:endParaRPr sz="2400">
              <a:solidFill>
                <a:srgbClr val="262626"/>
              </a:solidFill>
              <a:latin typeface="Calibri"/>
              <a:ea typeface="Calibri"/>
              <a:cs typeface="Calibri"/>
              <a:sym typeface="Calibri"/>
            </a:endParaRPr>
          </a:p>
          <a:p>
            <a:pPr indent="-381000" lvl="0" marL="457200" rtl="0" algn="l">
              <a:lnSpc>
                <a:spcPct val="90000"/>
              </a:lnSpc>
              <a:spcBef>
                <a:spcPts val="1000"/>
              </a:spcBef>
              <a:spcAft>
                <a:spcPts val="0"/>
              </a:spcAft>
              <a:buClr>
                <a:srgbClr val="262626"/>
              </a:buClr>
              <a:buSzPts val="2400"/>
              <a:buFont typeface="Calibri"/>
              <a:buAutoNum type="arabicPeriod"/>
            </a:pPr>
            <a:r>
              <a:rPr lang="en" sz="2400">
                <a:solidFill>
                  <a:srgbClr val="262626"/>
                </a:solidFill>
                <a:latin typeface="Calibri"/>
                <a:ea typeface="Calibri"/>
                <a:cs typeface="Calibri"/>
                <a:sym typeface="Calibri"/>
              </a:rPr>
              <a:t>Produced self-awareness of what our own realities vs perceived realities are and how we use that to interact with our environment. What does not affect us will go unnoticed.</a:t>
            </a:r>
            <a:endParaRPr sz="2400">
              <a:solidFill>
                <a:srgbClr val="262626"/>
              </a:solidFill>
              <a:latin typeface="Calibri"/>
              <a:ea typeface="Calibri"/>
              <a:cs typeface="Calibri"/>
              <a:sym typeface="Calibri"/>
            </a:endParaRPr>
          </a:p>
          <a:p>
            <a:pPr indent="-381000" lvl="0" marL="457200" rtl="0" algn="l">
              <a:lnSpc>
                <a:spcPct val="90000"/>
              </a:lnSpc>
              <a:spcBef>
                <a:spcPts val="1000"/>
              </a:spcBef>
              <a:spcAft>
                <a:spcPts val="0"/>
              </a:spcAft>
              <a:buClr>
                <a:srgbClr val="262626"/>
              </a:buClr>
              <a:buSzPts val="2400"/>
              <a:buAutoNum type="arabicPeriod"/>
            </a:pPr>
            <a:r>
              <a:rPr lang="en" sz="2400">
                <a:solidFill>
                  <a:srgbClr val="262626"/>
                </a:solidFill>
                <a:latin typeface="Calibri"/>
                <a:ea typeface="Calibri"/>
                <a:cs typeface="Calibri"/>
                <a:sym typeface="Calibri"/>
              </a:rPr>
              <a:t>Being cognizant of health literacy is a perpetual process. The work is ongoing and pushes us to always strive for better. </a:t>
            </a:r>
            <a:endParaRPr sz="2400">
              <a:solidFill>
                <a:srgbClr val="262626"/>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bd5f0ce3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bd5f0ce3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db60bc939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bdb60bc939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bdb60bc939_3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bdb60bc939_3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be08c2b2bd_5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be08c2b2bd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b793287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b793287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objectives: appears that we are teaching how to use tools vs. making everyone aware of what the tools are.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ba0331068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ba0331068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8e8212994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8e8212994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50000"/>
              </a:lnSpc>
              <a:spcBef>
                <a:spcPts val="300"/>
              </a:spcBef>
              <a:spcAft>
                <a:spcPts val="0"/>
              </a:spcAft>
              <a:buClr>
                <a:srgbClr val="0D1941"/>
              </a:buClr>
              <a:buSzPts val="1100"/>
              <a:buNone/>
            </a:pPr>
            <a:r>
              <a:t/>
            </a:r>
            <a:endParaRPr>
              <a:solidFill>
                <a:srgbClr val="0D1941"/>
              </a:solidFill>
            </a:endParaRPr>
          </a:p>
          <a:p>
            <a:pPr indent="0" lvl="0" marL="0" rtl="0" algn="l">
              <a:spcBef>
                <a:spcPts val="9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aaa81823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aaaa81823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focus and framing is I would make the "step you need" graphic - a linear path. Also, need to write out Dx,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e08c2b2bd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e08c2b2bd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a8e821299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a8e821299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a:t>
            </a:r>
            <a:r>
              <a:rPr lang="en"/>
              <a:t> systems of care also increases capacity building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db60bc939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bdb60bc939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1974: First definition/term of Health Literacy ( 50 years inthe making)</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1975: health literacy laid the groundwork for futher conversations around equity in general. a </a:t>
            </a:r>
            <a:r>
              <a:rPr lang="en" sz="1400">
                <a:latin typeface="Calibri"/>
                <a:ea typeface="Calibri"/>
                <a:cs typeface="Calibri"/>
                <a:sym typeface="Calibri"/>
              </a:rPr>
              <a:t>pivotal</a:t>
            </a:r>
            <a:r>
              <a:rPr lang="en" sz="1400">
                <a:latin typeface="Calibri"/>
                <a:ea typeface="Calibri"/>
                <a:cs typeface="Calibri"/>
                <a:sym typeface="Calibri"/>
              </a:rPr>
              <a:t> act with the emergence of health literacy, how this intertwines with this act that spotlights </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This meeting was an important step in public health where the focus shifted from the individual. Another good step in health equity since “health literacy was coined&gt;</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1990: Americans with Di another major milestone in health equity </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First WHO Definition- was the first time using the definition for Health literacy in HEALTH PEOPLE 2020</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2000: health equity and health literacy linked in the authorization of EHDI programs</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2004: IDEA act reauthorized highlighting and reaffirming that this is important to address needs of those who are marginalized</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2010: Healthy People 2010: shift from just definition to being one of the 28 focus areas in HEALTHY People 2010</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2011: This included state responsibility to inform and involve families in the process and be accessible this lends itself to health literate materials. </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2017. EHDI law prompts continuous improvement affirming work thus far and need for continued efforts</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2023: National Institute of Health (NIH) designates people with disabilities as population with health disparities - new circle of influence revilving around research including people with disabilities!</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2024: updated definition to focus on individuals/</a:t>
            </a:r>
            <a:endParaRPr sz="1400">
              <a:latin typeface="Calibri"/>
              <a:ea typeface="Calibri"/>
              <a:cs typeface="Calibri"/>
              <a:sym typeface="Calibri"/>
            </a:endParaRPr>
          </a:p>
          <a:p>
            <a:pPr indent="0" lvl="0" marL="0" rtl="0" algn="l">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bdb60bc939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bdb60bc939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Individuals have become accustomed to having to scale their own obstacles when it should be the systems in place opening the door for them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4195" l="2174" r="1393" t="4196"/>
          <a:stretch/>
        </p:blipFill>
        <p:spPr>
          <a:xfrm>
            <a:off x="0" y="0"/>
            <a:ext cx="9144000" cy="5143500"/>
          </a:xfrm>
          <a:prstGeom prst="rect">
            <a:avLst/>
          </a:prstGeom>
          <a:noFill/>
          <a:ln>
            <a:noFill/>
          </a:ln>
        </p:spPr>
      </p:pic>
      <p:pic>
        <p:nvPicPr>
          <p:cNvPr id="12" name="Google Shape;12;p2"/>
          <p:cNvPicPr preferRelativeResize="0"/>
          <p:nvPr/>
        </p:nvPicPr>
        <p:blipFill rotWithShape="1">
          <a:blip r:embed="rId3">
            <a:alphaModFix/>
          </a:blip>
          <a:srcRect b="0" l="0" r="0" t="95496"/>
          <a:stretch/>
        </p:blipFill>
        <p:spPr>
          <a:xfrm>
            <a:off x="-612" y="1353389"/>
            <a:ext cx="9144612" cy="63137"/>
          </a:xfrm>
          <a:prstGeom prst="rect">
            <a:avLst/>
          </a:prstGeom>
          <a:noFill/>
          <a:ln>
            <a:noFill/>
          </a:ln>
        </p:spPr>
      </p:pic>
      <p:pic>
        <p:nvPicPr>
          <p:cNvPr id="13" name="Google Shape;13;p2"/>
          <p:cNvPicPr preferRelativeResize="0"/>
          <p:nvPr/>
        </p:nvPicPr>
        <p:blipFill rotWithShape="1">
          <a:blip r:embed="rId4">
            <a:alphaModFix/>
          </a:blip>
          <a:srcRect b="96281" l="0" r="0" t="0"/>
          <a:stretch/>
        </p:blipFill>
        <p:spPr>
          <a:xfrm>
            <a:off x="-1224" y="4461950"/>
            <a:ext cx="9144000" cy="34289"/>
          </a:xfrm>
          <a:prstGeom prst="rect">
            <a:avLst/>
          </a:prstGeom>
          <a:noFill/>
          <a:ln>
            <a:noFill/>
          </a:ln>
        </p:spPr>
      </p:pic>
      <p:sp>
        <p:nvSpPr>
          <p:cNvPr id="14" name="Google Shape;14;p2"/>
          <p:cNvSpPr/>
          <p:nvPr/>
        </p:nvSpPr>
        <p:spPr>
          <a:xfrm>
            <a:off x="-612" y="1416526"/>
            <a:ext cx="9143400" cy="3045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1854460"/>
            <a:ext cx="7772400" cy="11451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 type="subTitle"/>
          </p:nvPr>
        </p:nvSpPr>
        <p:spPr>
          <a:xfrm>
            <a:off x="685800" y="3274177"/>
            <a:ext cx="7772400" cy="3279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C40E3E"/>
              </a:buClr>
              <a:buSzPts val="2000"/>
              <a:buNone/>
              <a:defRPr b="1" sz="2000">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
          <p:cNvSpPr txBox="1"/>
          <p:nvPr>
            <p:ph idx="2" type="body"/>
          </p:nvPr>
        </p:nvSpPr>
        <p:spPr>
          <a:xfrm>
            <a:off x="685801" y="3726973"/>
            <a:ext cx="7772400" cy="30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 name="Google Shape;18;p2"/>
          <p:cNvPicPr preferRelativeResize="0"/>
          <p:nvPr/>
        </p:nvPicPr>
        <p:blipFill rotWithShape="1">
          <a:blip r:embed="rId5">
            <a:alphaModFix/>
          </a:blip>
          <a:srcRect b="0" l="0" r="0" t="0"/>
          <a:stretch/>
        </p:blipFill>
        <p:spPr>
          <a:xfrm>
            <a:off x="3956579" y="1463329"/>
            <a:ext cx="922214" cy="7447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p:nvPr>
            <p:ph idx="2" type="pic"/>
          </p:nvPr>
        </p:nvSpPr>
        <p:spPr>
          <a:xfrm>
            <a:off x="3887391" y="740570"/>
            <a:ext cx="4629300" cy="3655200"/>
          </a:xfrm>
          <a:prstGeom prst="rect">
            <a:avLst/>
          </a:prstGeom>
          <a:noFill/>
          <a:ln>
            <a:noFill/>
          </a:ln>
        </p:spPr>
      </p:sp>
      <p:sp>
        <p:nvSpPr>
          <p:cNvPr id="67" name="Google Shape;67;p11"/>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1600"/>
              <a:buNone/>
              <a:defRPr sz="1600"/>
            </a:lvl1pPr>
            <a:lvl2pPr indent="-228600" lvl="1" marL="914400" algn="l">
              <a:lnSpc>
                <a:spcPct val="90000"/>
              </a:lnSpc>
              <a:spcBef>
                <a:spcPts val="500"/>
              </a:spcBef>
              <a:spcAft>
                <a:spcPts val="0"/>
              </a:spcAft>
              <a:buClr>
                <a:srgbClr val="262626"/>
              </a:buClr>
              <a:buSzPts val="1400"/>
              <a:buNone/>
              <a:defRPr sz="1400"/>
            </a:lvl2pPr>
            <a:lvl3pPr indent="-228600" lvl="2" marL="1371600" algn="l">
              <a:lnSpc>
                <a:spcPct val="90000"/>
              </a:lnSpc>
              <a:spcBef>
                <a:spcPts val="500"/>
              </a:spcBef>
              <a:spcAft>
                <a:spcPts val="0"/>
              </a:spcAft>
              <a:buClr>
                <a:srgbClr val="262626"/>
              </a:buClr>
              <a:buSzPts val="1200"/>
              <a:buNone/>
              <a:defRPr sz="1200"/>
            </a:lvl3pPr>
            <a:lvl4pPr indent="-228600" lvl="3" marL="1828800" algn="l">
              <a:lnSpc>
                <a:spcPct val="90000"/>
              </a:lnSpc>
              <a:spcBef>
                <a:spcPts val="500"/>
              </a:spcBef>
              <a:spcAft>
                <a:spcPts val="0"/>
              </a:spcAft>
              <a:buClr>
                <a:srgbClr val="262626"/>
              </a:buClr>
              <a:buSzPts val="1000"/>
              <a:buNone/>
              <a:defRPr sz="1000"/>
            </a:lvl4pPr>
            <a:lvl5pPr indent="-228600" lvl="4" marL="2286000" algn="l">
              <a:lnSpc>
                <a:spcPct val="90000"/>
              </a:lnSpc>
              <a:spcBef>
                <a:spcPts val="500"/>
              </a:spcBef>
              <a:spcAft>
                <a:spcPts val="0"/>
              </a:spcAft>
              <a:buClr>
                <a:srgbClr val="26262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1"/>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69" name="Google Shape;69;p11"/>
          <p:cNvCxnSpPr/>
          <p:nvPr/>
        </p:nvCxnSpPr>
        <p:spPr>
          <a:xfrm>
            <a:off x="629841" y="1545894"/>
            <a:ext cx="2949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2"/>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74" name="Google Shape;74;p12"/>
          <p:cNvCxnSpPr/>
          <p:nvPr/>
        </p:nvCxnSpPr>
        <p:spPr>
          <a:xfrm>
            <a:off x="628650" y="1073819"/>
            <a:ext cx="85155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5350049" y="1467543"/>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 type="body"/>
          </p:nvPr>
        </p:nvSpPr>
        <p:spPr>
          <a:xfrm rot="5400000">
            <a:off x="1349475" y="-447057"/>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3"/>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79" name="Google Shape;79;p13"/>
          <p:cNvCxnSpPr/>
          <p:nvPr/>
        </p:nvCxnSpPr>
        <p:spPr>
          <a:xfrm>
            <a:off x="6851737" y="273844"/>
            <a:ext cx="0" cy="396300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80" name="Shape 80"/>
        <p:cNvGrpSpPr/>
        <p:nvPr/>
      </p:nvGrpSpPr>
      <p:grpSpPr>
        <a:xfrm>
          <a:off x="0" y="0"/>
          <a:ext cx="0" cy="0"/>
          <a:chOff x="0" y="0"/>
          <a:chExt cx="0" cy="0"/>
        </a:xfrm>
      </p:grpSpPr>
      <p:sp>
        <p:nvSpPr>
          <p:cNvPr id="81" name="Google Shape;81;p14"/>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2" name="Google Shape;82;p14"/>
          <p:cNvSpPr txBox="1"/>
          <p:nvPr>
            <p:ph idx="1" type="subTitle"/>
          </p:nvPr>
        </p:nvSpPr>
        <p:spPr>
          <a:xfrm>
            <a:off x="311700" y="2834125"/>
            <a:ext cx="8520600" cy="792600"/>
          </a:xfrm>
          <a:prstGeom prst="rect">
            <a:avLst/>
          </a:prstGeom>
        </p:spPr>
        <p:txBody>
          <a:bodyPr anchorCtr="0" anchor="t" bIns="45700" lIns="91425" spcFirstLastPara="1" rIns="91425" wrap="square" tIns="45700">
            <a:normAutofit/>
          </a:bodyPr>
          <a:lstStyle>
            <a:lvl1pPr lvl="0" rtl="0" algn="ctr">
              <a:lnSpc>
                <a:spcPct val="100000"/>
              </a:lnSpc>
              <a:spcBef>
                <a:spcPts val="10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500"/>
              </a:spcBef>
              <a:spcAft>
                <a:spcPts val="0"/>
              </a:spcAft>
              <a:buSzPts val="2800"/>
              <a:buNone/>
              <a:defRPr sz="2800"/>
            </a:lvl3pPr>
            <a:lvl4pPr lvl="3" rtl="0" algn="ctr">
              <a:lnSpc>
                <a:spcPct val="100000"/>
              </a:lnSpc>
              <a:spcBef>
                <a:spcPts val="500"/>
              </a:spcBef>
              <a:spcAft>
                <a:spcPts val="0"/>
              </a:spcAft>
              <a:buSzPts val="2800"/>
              <a:buNone/>
              <a:defRPr sz="2800"/>
            </a:lvl4pPr>
            <a:lvl5pPr lvl="4" rtl="0" algn="ctr">
              <a:lnSpc>
                <a:spcPct val="100000"/>
              </a:lnSpc>
              <a:spcBef>
                <a:spcPts val="500"/>
              </a:spcBef>
              <a:spcAft>
                <a:spcPts val="0"/>
              </a:spcAft>
              <a:buSzPts val="2800"/>
              <a:buNone/>
              <a:defRPr sz="2800"/>
            </a:lvl5pPr>
            <a:lvl6pPr lvl="5" rtl="0" algn="ctr">
              <a:lnSpc>
                <a:spcPct val="100000"/>
              </a:lnSpc>
              <a:spcBef>
                <a:spcPts val="500"/>
              </a:spcBef>
              <a:spcAft>
                <a:spcPts val="0"/>
              </a:spcAft>
              <a:buSzPts val="2800"/>
              <a:buNone/>
              <a:defRPr sz="2800"/>
            </a:lvl6pPr>
            <a:lvl7pPr lvl="6" rtl="0" algn="ctr">
              <a:lnSpc>
                <a:spcPct val="100000"/>
              </a:lnSpc>
              <a:spcBef>
                <a:spcPts val="500"/>
              </a:spcBef>
              <a:spcAft>
                <a:spcPts val="0"/>
              </a:spcAft>
              <a:buSzPts val="2800"/>
              <a:buNone/>
              <a:defRPr sz="2800"/>
            </a:lvl7pPr>
            <a:lvl8pPr lvl="7" rtl="0" algn="ctr">
              <a:lnSpc>
                <a:spcPct val="100000"/>
              </a:lnSpc>
              <a:spcBef>
                <a:spcPts val="500"/>
              </a:spcBef>
              <a:spcAft>
                <a:spcPts val="0"/>
              </a:spcAft>
              <a:buSzPts val="2800"/>
              <a:buNone/>
              <a:defRPr sz="2800"/>
            </a:lvl8pPr>
            <a:lvl9pPr lvl="8" rtl="0" algn="ctr">
              <a:lnSpc>
                <a:spcPct val="100000"/>
              </a:lnSpc>
              <a:spcBef>
                <a:spcPts val="500"/>
              </a:spcBef>
              <a:spcAft>
                <a:spcPts val="0"/>
              </a:spcAft>
              <a:buSzPts val="2800"/>
              <a:buNone/>
              <a:defRPr sz="2800"/>
            </a:lvl9pPr>
          </a:lstStyle>
          <a:p/>
        </p:txBody>
      </p:sp>
      <p:sp>
        <p:nvSpPr>
          <p:cNvPr id="83" name="Google Shape;83;p1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9" name="Shape 89"/>
        <p:cNvGrpSpPr/>
        <p:nvPr/>
      </p:nvGrpSpPr>
      <p:grpSpPr>
        <a:xfrm>
          <a:off x="0" y="0"/>
          <a:ext cx="0" cy="0"/>
          <a:chOff x="0" y="0"/>
          <a:chExt cx="0" cy="0"/>
        </a:xfrm>
      </p:grpSpPr>
      <p:pic>
        <p:nvPicPr>
          <p:cNvPr id="90" name="Google Shape;90;p16"/>
          <p:cNvPicPr preferRelativeResize="0"/>
          <p:nvPr/>
        </p:nvPicPr>
        <p:blipFill rotWithShape="1">
          <a:blip r:embed="rId2">
            <a:alphaModFix/>
          </a:blip>
          <a:srcRect b="0" l="2172" r="1406" t="0"/>
          <a:stretch/>
        </p:blipFill>
        <p:spPr>
          <a:xfrm>
            <a:off x="0" y="-235556"/>
            <a:ext cx="9144000" cy="5614612"/>
          </a:xfrm>
          <a:prstGeom prst="rect">
            <a:avLst/>
          </a:prstGeom>
          <a:noFill/>
          <a:ln>
            <a:noFill/>
          </a:ln>
        </p:spPr>
      </p:pic>
      <p:sp>
        <p:nvSpPr>
          <p:cNvPr id="91" name="Google Shape;91;p16"/>
          <p:cNvSpPr/>
          <p:nvPr/>
        </p:nvSpPr>
        <p:spPr>
          <a:xfrm>
            <a:off x="0" y="1278971"/>
            <a:ext cx="9144000" cy="3201626"/>
          </a:xfrm>
          <a:prstGeom prst="rect">
            <a:avLst/>
          </a:prstGeom>
          <a:solidFill>
            <a:schemeClr val="lt1">
              <a:alpha val="72941"/>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2" name="Google Shape;92;p16"/>
          <p:cNvPicPr preferRelativeResize="0"/>
          <p:nvPr/>
        </p:nvPicPr>
        <p:blipFill rotWithShape="1">
          <a:blip r:embed="rId3">
            <a:alphaModFix/>
          </a:blip>
          <a:srcRect b="0" l="0" r="0" t="94261"/>
          <a:stretch/>
        </p:blipFill>
        <p:spPr>
          <a:xfrm>
            <a:off x="-457" y="1275833"/>
            <a:ext cx="9143999" cy="79065"/>
          </a:xfrm>
          <a:prstGeom prst="rect">
            <a:avLst/>
          </a:prstGeom>
          <a:noFill/>
          <a:ln>
            <a:noFill/>
          </a:ln>
        </p:spPr>
      </p:pic>
      <p:pic>
        <p:nvPicPr>
          <p:cNvPr id="93" name="Google Shape;93;p16"/>
          <p:cNvPicPr preferRelativeResize="0"/>
          <p:nvPr/>
        </p:nvPicPr>
        <p:blipFill rotWithShape="1">
          <a:blip r:embed="rId4">
            <a:alphaModFix/>
          </a:blip>
          <a:srcRect b="96281" l="0" r="0" t="0"/>
          <a:stretch/>
        </p:blipFill>
        <p:spPr>
          <a:xfrm>
            <a:off x="-459" y="4465358"/>
            <a:ext cx="9144000" cy="45719"/>
          </a:xfrm>
          <a:prstGeom prst="rect">
            <a:avLst/>
          </a:prstGeom>
          <a:noFill/>
          <a:ln>
            <a:noFill/>
          </a:ln>
        </p:spPr>
      </p:pic>
      <p:sp>
        <p:nvSpPr>
          <p:cNvPr id="94" name="Google Shape;94;p16"/>
          <p:cNvSpPr/>
          <p:nvPr/>
        </p:nvSpPr>
        <p:spPr>
          <a:xfrm>
            <a:off x="-459" y="1354898"/>
            <a:ext cx="9144459" cy="311046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5" name="Google Shape;95;p16"/>
          <p:cNvSpPr txBox="1"/>
          <p:nvPr>
            <p:ph type="ctrTitle"/>
          </p:nvPr>
        </p:nvSpPr>
        <p:spPr>
          <a:xfrm>
            <a:off x="1142771" y="2106244"/>
            <a:ext cx="6858000" cy="1003925"/>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3000"/>
              <a:buFont typeface="Calibri"/>
              <a:buNone/>
              <a:defRPr sz="3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16"/>
          <p:cNvSpPr txBox="1"/>
          <p:nvPr>
            <p:ph idx="1" type="subTitle"/>
          </p:nvPr>
        </p:nvSpPr>
        <p:spPr>
          <a:xfrm>
            <a:off x="1143000" y="3279913"/>
            <a:ext cx="6858000" cy="290719"/>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C40E3E"/>
              </a:buClr>
              <a:buSzPts val="1800"/>
              <a:buNone/>
              <a:defRPr b="1" sz="1800">
                <a:solidFill>
                  <a:srgbClr val="C40E3E"/>
                </a:solidFill>
                <a:latin typeface="Calibri"/>
                <a:ea typeface="Calibri"/>
                <a:cs typeface="Calibri"/>
                <a:sym typeface="Calibri"/>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7" name="Google Shape;97;p16"/>
          <p:cNvSpPr txBox="1"/>
          <p:nvPr>
            <p:ph idx="2" type="body"/>
          </p:nvPr>
        </p:nvSpPr>
        <p:spPr>
          <a:xfrm>
            <a:off x="1143000" y="3705225"/>
            <a:ext cx="6858000" cy="275035"/>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C40E3E"/>
              </a:buClr>
              <a:buSzPts val="1800"/>
              <a:buNone/>
              <a:defRPr sz="1800">
                <a:solidFill>
                  <a:srgbClr val="C40E3E"/>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98" name="Google Shape;98;p16"/>
          <p:cNvPicPr preferRelativeResize="0"/>
          <p:nvPr/>
        </p:nvPicPr>
        <p:blipFill rotWithShape="1">
          <a:blip r:embed="rId5">
            <a:alphaModFix/>
          </a:blip>
          <a:srcRect b="0" l="0" r="0" t="0"/>
          <a:stretch/>
        </p:blipFill>
        <p:spPr>
          <a:xfrm>
            <a:off x="4110663" y="1425665"/>
            <a:ext cx="922215" cy="7447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
  <p:cSld name="Chapter ">
    <p:spTree>
      <p:nvGrpSpPr>
        <p:cNvPr id="99" name="Shape 99"/>
        <p:cNvGrpSpPr/>
        <p:nvPr/>
      </p:nvGrpSpPr>
      <p:grpSpPr>
        <a:xfrm>
          <a:off x="0" y="0"/>
          <a:ext cx="0" cy="0"/>
          <a:chOff x="0" y="0"/>
          <a:chExt cx="0" cy="0"/>
        </a:xfrm>
      </p:grpSpPr>
      <p:sp>
        <p:nvSpPr>
          <p:cNvPr id="100" name="Google Shape;100;p17"/>
          <p:cNvSpPr txBox="1"/>
          <p:nvPr>
            <p:ph idx="1" type="body"/>
          </p:nvPr>
        </p:nvSpPr>
        <p:spPr>
          <a:xfrm>
            <a:off x="1207604" y="2681728"/>
            <a:ext cx="7936395" cy="427435"/>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3000"/>
              <a:buNone/>
              <a:defRPr i="1" sz="3000">
                <a:solidFill>
                  <a:schemeClr val="dk1"/>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 name="Google Shape;101;p17"/>
          <p:cNvSpPr txBox="1"/>
          <p:nvPr>
            <p:ph idx="2" type="body"/>
          </p:nvPr>
        </p:nvSpPr>
        <p:spPr>
          <a:xfrm>
            <a:off x="1207603" y="3121871"/>
            <a:ext cx="7936396" cy="573163"/>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4100"/>
              <a:buNone/>
              <a:defRPr b="1" sz="4100">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02" name="Google Shape;102;p17"/>
          <p:cNvCxnSpPr/>
          <p:nvPr/>
        </p:nvCxnSpPr>
        <p:spPr>
          <a:xfrm>
            <a:off x="1207604" y="3168797"/>
            <a:ext cx="7936396"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103" name="Shape 103"/>
        <p:cNvGrpSpPr/>
        <p:nvPr/>
      </p:nvGrpSpPr>
      <p:grpSpPr>
        <a:xfrm>
          <a:off x="0" y="0"/>
          <a:ext cx="0" cy="0"/>
          <a:chOff x="0" y="0"/>
          <a:chExt cx="0" cy="0"/>
        </a:xfrm>
      </p:grpSpPr>
      <p:sp>
        <p:nvSpPr>
          <p:cNvPr id="104" name="Google Shape;104;p18"/>
          <p:cNvSpPr txBox="1"/>
          <p:nvPr>
            <p:ph type="title"/>
          </p:nvPr>
        </p:nvSpPr>
        <p:spPr>
          <a:xfrm>
            <a:off x="628650" y="447262"/>
            <a:ext cx="7886700" cy="74621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18"/>
          <p:cNvSpPr txBox="1"/>
          <p:nvPr>
            <p:ph idx="1" type="body"/>
          </p:nvPr>
        </p:nvSpPr>
        <p:spPr>
          <a:xfrm>
            <a:off x="961611" y="1369219"/>
            <a:ext cx="7553739"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262626"/>
              </a:buClr>
              <a:buSzPts val="2100"/>
              <a:buChar char="•"/>
              <a:defRPr sz="2100">
                <a:solidFill>
                  <a:srgbClr val="262626"/>
                </a:solidFill>
              </a:defRPr>
            </a:lvl1pPr>
            <a:lvl2pPr indent="-342900" lvl="1" marL="914400" algn="l">
              <a:lnSpc>
                <a:spcPct val="90000"/>
              </a:lnSpc>
              <a:spcBef>
                <a:spcPts val="400"/>
              </a:spcBef>
              <a:spcAft>
                <a:spcPts val="0"/>
              </a:spcAft>
              <a:buClr>
                <a:srgbClr val="262626"/>
              </a:buClr>
              <a:buSzPts val="1800"/>
              <a:buChar char="•"/>
              <a:defRPr sz="1800">
                <a:solidFill>
                  <a:srgbClr val="262626"/>
                </a:solidFill>
              </a:defRPr>
            </a:lvl2pPr>
            <a:lvl3pPr indent="-342900" lvl="2" marL="1371600" algn="l">
              <a:lnSpc>
                <a:spcPct val="90000"/>
              </a:lnSpc>
              <a:spcBef>
                <a:spcPts val="400"/>
              </a:spcBef>
              <a:spcAft>
                <a:spcPts val="0"/>
              </a:spcAft>
              <a:buClr>
                <a:srgbClr val="262626"/>
              </a:buClr>
              <a:buSzPts val="1800"/>
              <a:buChar char="•"/>
              <a:defRPr sz="1800">
                <a:solidFill>
                  <a:srgbClr val="262626"/>
                </a:solidFill>
              </a:defRPr>
            </a:lvl3pPr>
            <a:lvl4pPr indent="-342900" lvl="3" marL="1828800" algn="l">
              <a:lnSpc>
                <a:spcPct val="90000"/>
              </a:lnSpc>
              <a:spcBef>
                <a:spcPts val="400"/>
              </a:spcBef>
              <a:spcAft>
                <a:spcPts val="0"/>
              </a:spcAft>
              <a:buClr>
                <a:srgbClr val="262626"/>
              </a:buClr>
              <a:buSzPts val="1800"/>
              <a:buChar char="•"/>
              <a:defRPr sz="1800">
                <a:solidFill>
                  <a:srgbClr val="262626"/>
                </a:solidFill>
              </a:defRPr>
            </a:lvl4pPr>
            <a:lvl5pPr indent="-342900" lvl="4" marL="2286000" algn="l">
              <a:lnSpc>
                <a:spcPct val="90000"/>
              </a:lnSpc>
              <a:spcBef>
                <a:spcPts val="400"/>
              </a:spcBef>
              <a:spcAft>
                <a:spcPts val="0"/>
              </a:spcAft>
              <a:buClr>
                <a:srgbClr val="262626"/>
              </a:buClr>
              <a:buSzPts val="1800"/>
              <a:buChar char="•"/>
              <a:defRPr sz="1800">
                <a:solidFill>
                  <a:srgbClr val="262626"/>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18"/>
          <p:cNvSpPr txBox="1"/>
          <p:nvPr>
            <p:ph idx="12" type="sldNum"/>
          </p:nvPr>
        </p:nvSpPr>
        <p:spPr>
          <a:xfrm>
            <a:off x="402889" y="4689874"/>
            <a:ext cx="407504"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1400" u="none" cap="none" strike="noStrike">
                <a:solidFill>
                  <a:srgbClr val="888888"/>
                </a:solidFill>
                <a:latin typeface="Calibri"/>
                <a:ea typeface="Calibri"/>
                <a:cs typeface="Calibri"/>
                <a:sym typeface="Calibri"/>
              </a:defRPr>
            </a:lvl1pPr>
            <a:lvl2pPr indent="0" lvl="1" marL="0" algn="l">
              <a:spcBef>
                <a:spcPts val="0"/>
              </a:spcBef>
              <a:buNone/>
              <a:defRPr b="0" i="0" sz="1400" u="none" cap="none" strike="noStrike">
                <a:solidFill>
                  <a:srgbClr val="888888"/>
                </a:solidFill>
                <a:latin typeface="Calibri"/>
                <a:ea typeface="Calibri"/>
                <a:cs typeface="Calibri"/>
                <a:sym typeface="Calibri"/>
              </a:defRPr>
            </a:lvl2pPr>
            <a:lvl3pPr indent="0" lvl="2" marL="0" algn="l">
              <a:spcBef>
                <a:spcPts val="0"/>
              </a:spcBef>
              <a:buNone/>
              <a:defRPr b="0" i="0" sz="1400" u="none" cap="none" strike="noStrike">
                <a:solidFill>
                  <a:srgbClr val="888888"/>
                </a:solidFill>
                <a:latin typeface="Calibri"/>
                <a:ea typeface="Calibri"/>
                <a:cs typeface="Calibri"/>
                <a:sym typeface="Calibri"/>
              </a:defRPr>
            </a:lvl3pPr>
            <a:lvl4pPr indent="0" lvl="3" marL="0" algn="l">
              <a:spcBef>
                <a:spcPts val="0"/>
              </a:spcBef>
              <a:buNone/>
              <a:defRPr b="0" i="0" sz="1400" u="none" cap="none" strike="noStrike">
                <a:solidFill>
                  <a:srgbClr val="888888"/>
                </a:solidFill>
                <a:latin typeface="Calibri"/>
                <a:ea typeface="Calibri"/>
                <a:cs typeface="Calibri"/>
                <a:sym typeface="Calibri"/>
              </a:defRPr>
            </a:lvl4pPr>
            <a:lvl5pPr indent="0" lvl="4" marL="0" algn="l">
              <a:spcBef>
                <a:spcPts val="0"/>
              </a:spcBef>
              <a:buNone/>
              <a:defRPr b="0" i="0" sz="1400" u="none" cap="none" strike="noStrike">
                <a:solidFill>
                  <a:srgbClr val="888888"/>
                </a:solidFill>
                <a:latin typeface="Calibri"/>
                <a:ea typeface="Calibri"/>
                <a:cs typeface="Calibri"/>
                <a:sym typeface="Calibri"/>
              </a:defRPr>
            </a:lvl5pPr>
            <a:lvl6pPr indent="0" lvl="5" marL="0" algn="l">
              <a:spcBef>
                <a:spcPts val="0"/>
              </a:spcBef>
              <a:buNone/>
              <a:defRPr b="0" i="0" sz="1400" u="none" cap="none" strike="noStrike">
                <a:solidFill>
                  <a:srgbClr val="888888"/>
                </a:solidFill>
                <a:latin typeface="Calibri"/>
                <a:ea typeface="Calibri"/>
                <a:cs typeface="Calibri"/>
                <a:sym typeface="Calibri"/>
              </a:defRPr>
            </a:lvl6pPr>
            <a:lvl7pPr indent="0" lvl="6" marL="0" algn="l">
              <a:spcBef>
                <a:spcPts val="0"/>
              </a:spcBef>
              <a:buNone/>
              <a:defRPr b="0" i="0" sz="1400" u="none" cap="none" strike="noStrike">
                <a:solidFill>
                  <a:srgbClr val="888888"/>
                </a:solidFill>
                <a:latin typeface="Calibri"/>
                <a:ea typeface="Calibri"/>
                <a:cs typeface="Calibri"/>
                <a:sym typeface="Calibri"/>
              </a:defRPr>
            </a:lvl7pPr>
            <a:lvl8pPr indent="0" lvl="7" marL="0" algn="l">
              <a:spcBef>
                <a:spcPts val="0"/>
              </a:spcBef>
              <a:buNone/>
              <a:defRPr b="0" i="0" sz="1400" u="none" cap="none" strike="noStrike">
                <a:solidFill>
                  <a:srgbClr val="888888"/>
                </a:solidFill>
                <a:latin typeface="Calibri"/>
                <a:ea typeface="Calibri"/>
                <a:cs typeface="Calibri"/>
                <a:sym typeface="Calibri"/>
              </a:defRPr>
            </a:lvl8pPr>
            <a:lvl9pPr indent="0" lvl="8" marL="0" algn="l">
              <a:spcBef>
                <a:spcPts val="0"/>
              </a:spcBef>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107" name="Google Shape;107;p18"/>
          <p:cNvSpPr txBox="1"/>
          <p:nvPr>
            <p:ph idx="2" type="body"/>
          </p:nvPr>
        </p:nvSpPr>
        <p:spPr>
          <a:xfrm>
            <a:off x="663437" y="271517"/>
            <a:ext cx="7851913" cy="257744"/>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1700"/>
              <a:buNone/>
              <a:defRPr i="1" sz="1700">
                <a:solidFill>
                  <a:srgbClr val="7F7F7F"/>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08" name="Google Shape;108;p18"/>
          <p:cNvCxnSpPr/>
          <p:nvPr/>
        </p:nvCxnSpPr>
        <p:spPr>
          <a:xfrm>
            <a:off x="737878" y="1102003"/>
            <a:ext cx="8406122"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1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100"/>
              <a:buFont typeface="Calibri"/>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1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12" name="Google Shape;112;p19"/>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13" name="Google Shape;113;p19"/>
          <p:cNvCxnSpPr/>
          <p:nvPr/>
        </p:nvCxnSpPr>
        <p:spPr>
          <a:xfrm>
            <a:off x="623888" y="3442097"/>
            <a:ext cx="8520113"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628650" y="521804"/>
            <a:ext cx="7886700" cy="74621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6" name="Google Shape;116;p20"/>
          <p:cNvSpPr txBox="1"/>
          <p:nvPr>
            <p:ph idx="1" type="body"/>
          </p:nvPr>
        </p:nvSpPr>
        <p:spPr>
          <a:xfrm>
            <a:off x="887068" y="1369219"/>
            <a:ext cx="3627782"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2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20"/>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19" name="Google Shape;119;p20"/>
          <p:cNvCxnSpPr/>
          <p:nvPr/>
        </p:nvCxnSpPr>
        <p:spPr>
          <a:xfrm>
            <a:off x="737878" y="1177159"/>
            <a:ext cx="8406122"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21"/>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2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3" name="Google Shape;123;p21"/>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21"/>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5" name="Google Shape;125;p21"/>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p21"/>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27" name="Google Shape;127;p21"/>
          <p:cNvCxnSpPr/>
          <p:nvPr/>
        </p:nvCxnSpPr>
        <p:spPr>
          <a:xfrm>
            <a:off x="737878" y="1102003"/>
            <a:ext cx="8406122"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4" name="Google Shape;24;p3"/>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2"/>
          <p:cNvSpPr txBox="1"/>
          <p:nvPr>
            <p:ph type="title"/>
          </p:nvPr>
        </p:nvSpPr>
        <p:spPr>
          <a:xfrm>
            <a:off x="628650" y="521804"/>
            <a:ext cx="7886700" cy="74621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0" name="Google Shape;130;p22"/>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31" name="Google Shape;131;p22"/>
          <p:cNvCxnSpPr/>
          <p:nvPr/>
        </p:nvCxnSpPr>
        <p:spPr>
          <a:xfrm>
            <a:off x="737878" y="1186553"/>
            <a:ext cx="8406122"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2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4" name="Google Shape;134;p2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35" name="Google Shape;135;p2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6" name="Google Shape;136;p23"/>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37" name="Google Shape;137;p23"/>
          <p:cNvCxnSpPr/>
          <p:nvPr/>
        </p:nvCxnSpPr>
        <p:spPr>
          <a:xfrm>
            <a:off x="629841" y="1552445"/>
            <a:ext cx="2949178"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24"/>
          <p:cNvSpPr/>
          <p:nvPr>
            <p:ph idx="2" type="pic"/>
          </p:nvPr>
        </p:nvSpPr>
        <p:spPr>
          <a:xfrm>
            <a:off x="3887391" y="740569"/>
            <a:ext cx="4629150" cy="3655219"/>
          </a:xfrm>
          <a:prstGeom prst="rect">
            <a:avLst/>
          </a:prstGeom>
          <a:noFill/>
          <a:ln>
            <a:noFill/>
          </a:ln>
        </p:spPr>
      </p:sp>
      <p:sp>
        <p:nvSpPr>
          <p:cNvPr id="141" name="Google Shape;141;p2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2" name="Google Shape;142;p24"/>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43" name="Google Shape;143;p24"/>
          <p:cNvCxnSpPr/>
          <p:nvPr/>
        </p:nvCxnSpPr>
        <p:spPr>
          <a:xfrm>
            <a:off x="629841" y="1552445"/>
            <a:ext cx="2949178"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4" name="Shape 144"/>
        <p:cNvGrpSpPr/>
        <p:nvPr/>
      </p:nvGrpSpPr>
      <p:grpSpPr>
        <a:xfrm>
          <a:off x="0" y="0"/>
          <a:ext cx="0" cy="0"/>
          <a:chOff x="0" y="0"/>
          <a:chExt cx="0" cy="0"/>
        </a:xfrm>
      </p:grpSpPr>
      <p:sp>
        <p:nvSpPr>
          <p:cNvPr id="145" name="Google Shape;145;p25"/>
          <p:cNvSpPr txBox="1"/>
          <p:nvPr>
            <p:ph type="title"/>
          </p:nvPr>
        </p:nvSpPr>
        <p:spPr>
          <a:xfrm>
            <a:off x="628650" y="521804"/>
            <a:ext cx="7886700" cy="74621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2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7" name="Google Shape;147;p25"/>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48" name="Google Shape;148;p25"/>
          <p:cNvCxnSpPr/>
          <p:nvPr/>
        </p:nvCxnSpPr>
        <p:spPr>
          <a:xfrm>
            <a:off x="737878" y="1186553"/>
            <a:ext cx="8406122"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6"/>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6"/>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53" name="Google Shape;153;p26"/>
          <p:cNvCxnSpPr/>
          <p:nvPr/>
        </p:nvCxnSpPr>
        <p:spPr>
          <a:xfrm>
            <a:off x="6947638" y="273844"/>
            <a:ext cx="0" cy="3934901"/>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8" name="Google Shape;28;p4"/>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defRPr>
            </a:lvl1pPr>
            <a:lvl2pPr indent="-381000" lvl="1" marL="914400" algn="l">
              <a:lnSpc>
                <a:spcPct val="90000"/>
              </a:lnSpc>
              <a:spcBef>
                <a:spcPts val="500"/>
              </a:spcBef>
              <a:spcAft>
                <a:spcPts val="0"/>
              </a:spcAft>
              <a:buClr>
                <a:srgbClr val="262626"/>
              </a:buClr>
              <a:buSzPts val="2400"/>
              <a:buChar char="•"/>
              <a:defRPr>
                <a:solidFill>
                  <a:srgbClr val="262626"/>
                </a:solidFill>
              </a:defRPr>
            </a:lvl2pPr>
            <a:lvl3pPr indent="-381000" lvl="2" marL="1371600" algn="l">
              <a:lnSpc>
                <a:spcPct val="90000"/>
              </a:lnSpc>
              <a:spcBef>
                <a:spcPts val="500"/>
              </a:spcBef>
              <a:spcAft>
                <a:spcPts val="0"/>
              </a:spcAft>
              <a:buClr>
                <a:srgbClr val="262626"/>
              </a:buClr>
              <a:buSzPts val="2400"/>
              <a:buChar char="•"/>
              <a:defRPr>
                <a:solidFill>
                  <a:srgbClr val="262626"/>
                </a:solidFill>
              </a:defRPr>
            </a:lvl3pPr>
            <a:lvl4pPr indent="-381000" lvl="3" marL="1828800" algn="l">
              <a:lnSpc>
                <a:spcPct val="90000"/>
              </a:lnSpc>
              <a:spcBef>
                <a:spcPts val="500"/>
              </a:spcBef>
              <a:spcAft>
                <a:spcPts val="0"/>
              </a:spcAft>
              <a:buClr>
                <a:srgbClr val="262626"/>
              </a:buClr>
              <a:buSzPts val="2400"/>
              <a:buChar char="•"/>
              <a:defRPr>
                <a:solidFill>
                  <a:srgbClr val="262626"/>
                </a:solidFill>
              </a:defRPr>
            </a:lvl4pPr>
            <a:lvl5pPr indent="-381000" lvl="4" marL="2286000" algn="l">
              <a:lnSpc>
                <a:spcPct val="90000"/>
              </a:lnSpc>
              <a:spcBef>
                <a:spcPts val="500"/>
              </a:spcBef>
              <a:spcAft>
                <a:spcPts val="0"/>
              </a:spcAft>
              <a:buClr>
                <a:srgbClr val="262626"/>
              </a:buClr>
              <a:buSzPts val="24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2" type="sldNum"/>
          </p:nvPr>
        </p:nvSpPr>
        <p:spPr>
          <a:xfrm>
            <a:off x="57771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33" name="Google Shape;33;p5"/>
          <p:cNvSpPr txBox="1"/>
          <p:nvPr>
            <p:ph idx="2" type="body"/>
          </p:nvPr>
        </p:nvSpPr>
        <p:spPr>
          <a:xfrm>
            <a:off x="628650" y="273844"/>
            <a:ext cx="7886700" cy="33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000"/>
              <a:buNone/>
              <a:defRPr i="1" sz="2000">
                <a:solidFill>
                  <a:srgbClr val="7F7F7F"/>
                </a:solidFill>
                <a:latin typeface="Calibri"/>
                <a:ea typeface="Calibri"/>
                <a:cs typeface="Calibri"/>
                <a:sym typeface="Calibri"/>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4" name="Google Shape;34;p5"/>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txBox="1"/>
          <p:nvPr>
            <p:ph type="title"/>
          </p:nvPr>
        </p:nvSpPr>
        <p:spPr>
          <a:xfrm>
            <a:off x="471900" y="738725"/>
            <a:ext cx="8222100" cy="767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471900" y="1919075"/>
            <a:ext cx="8222100" cy="2710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0" name="Google Shape;40;p6"/>
          <p:cNvSpPr txBox="1"/>
          <p:nvPr>
            <p:ph idx="12" type="sldNum"/>
          </p:nvPr>
        </p:nvSpPr>
        <p:spPr>
          <a:xfrm>
            <a:off x="8523541" y="4695623"/>
            <a:ext cx="548700" cy="393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7"/>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7"/>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45" name="Google Shape;45;p7"/>
          <p:cNvCxnSpPr/>
          <p:nvPr/>
        </p:nvCxnSpPr>
        <p:spPr>
          <a:xfrm>
            <a:off x="623888" y="3444942"/>
            <a:ext cx="78867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p:cSld name="Chapter">
    <p:spTree>
      <p:nvGrpSpPr>
        <p:cNvPr id="46" name="Shape 46"/>
        <p:cNvGrpSpPr/>
        <p:nvPr/>
      </p:nvGrpSpPr>
      <p:grpSpPr>
        <a:xfrm>
          <a:off x="0" y="0"/>
          <a:ext cx="0" cy="0"/>
          <a:chOff x="0" y="0"/>
          <a:chExt cx="0" cy="0"/>
        </a:xfrm>
      </p:grpSpPr>
      <p:sp>
        <p:nvSpPr>
          <p:cNvPr id="47" name="Google Shape;47;p8"/>
          <p:cNvSpPr txBox="1"/>
          <p:nvPr>
            <p:ph idx="1" type="body"/>
          </p:nvPr>
        </p:nvSpPr>
        <p:spPr>
          <a:xfrm>
            <a:off x="2001838" y="2750344"/>
            <a:ext cx="7142100" cy="366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62626"/>
              </a:buClr>
              <a:buSzPts val="3500"/>
              <a:buNone/>
              <a:defRPr i="1" sz="3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2001838" y="3186531"/>
            <a:ext cx="7142100" cy="701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4500"/>
              <a:buNone/>
              <a:defRPr b="1" sz="4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8"/>
          <p:cNvCxnSpPr/>
          <p:nvPr/>
        </p:nvCxnSpPr>
        <p:spPr>
          <a:xfrm>
            <a:off x="2001838" y="3185662"/>
            <a:ext cx="7142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9"/>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lvl1pPr>
            <a:lvl2pPr indent="-228600" lvl="1" marL="914400" algn="l">
              <a:lnSpc>
                <a:spcPct val="90000"/>
              </a:lnSpc>
              <a:spcBef>
                <a:spcPts val="500"/>
              </a:spcBef>
              <a:spcAft>
                <a:spcPts val="0"/>
              </a:spcAft>
              <a:buClr>
                <a:srgbClr val="262626"/>
              </a:buClr>
              <a:buSzPts val="2000"/>
              <a:buNone/>
              <a:defRPr b="1" sz="2000"/>
            </a:lvl2pPr>
            <a:lvl3pPr indent="-228600" lvl="2" marL="1371600" algn="l">
              <a:lnSpc>
                <a:spcPct val="90000"/>
              </a:lnSpc>
              <a:spcBef>
                <a:spcPts val="500"/>
              </a:spcBef>
              <a:spcAft>
                <a:spcPts val="0"/>
              </a:spcAft>
              <a:buClr>
                <a:srgbClr val="262626"/>
              </a:buClr>
              <a:buSzPts val="1800"/>
              <a:buNone/>
              <a:defRPr b="1" sz="1800"/>
            </a:lvl3pPr>
            <a:lvl4pPr indent="-228600" lvl="3" marL="1828800" algn="l">
              <a:lnSpc>
                <a:spcPct val="90000"/>
              </a:lnSpc>
              <a:spcBef>
                <a:spcPts val="500"/>
              </a:spcBef>
              <a:spcAft>
                <a:spcPts val="0"/>
              </a:spcAft>
              <a:buClr>
                <a:srgbClr val="262626"/>
              </a:buClr>
              <a:buSzPts val="1600"/>
              <a:buNone/>
              <a:defRPr b="1" sz="1600"/>
            </a:lvl4pPr>
            <a:lvl5pPr indent="-228600" lvl="4" marL="2286000" algn="l">
              <a:lnSpc>
                <a:spcPct val="90000"/>
              </a:lnSpc>
              <a:spcBef>
                <a:spcPts val="500"/>
              </a:spcBef>
              <a:spcAft>
                <a:spcPts val="0"/>
              </a:spcAft>
              <a:buClr>
                <a:srgbClr val="26262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9"/>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9"/>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lvl1pPr>
            <a:lvl2pPr indent="-228600" lvl="1" marL="914400" algn="l">
              <a:lnSpc>
                <a:spcPct val="90000"/>
              </a:lnSpc>
              <a:spcBef>
                <a:spcPts val="500"/>
              </a:spcBef>
              <a:spcAft>
                <a:spcPts val="0"/>
              </a:spcAft>
              <a:buClr>
                <a:srgbClr val="262626"/>
              </a:buClr>
              <a:buSzPts val="2000"/>
              <a:buNone/>
              <a:defRPr b="1" sz="2000"/>
            </a:lvl2pPr>
            <a:lvl3pPr indent="-228600" lvl="2" marL="1371600" algn="l">
              <a:lnSpc>
                <a:spcPct val="90000"/>
              </a:lnSpc>
              <a:spcBef>
                <a:spcPts val="500"/>
              </a:spcBef>
              <a:spcAft>
                <a:spcPts val="0"/>
              </a:spcAft>
              <a:buClr>
                <a:srgbClr val="262626"/>
              </a:buClr>
              <a:buSzPts val="1800"/>
              <a:buNone/>
              <a:defRPr b="1" sz="1800"/>
            </a:lvl3pPr>
            <a:lvl4pPr indent="-228600" lvl="3" marL="1828800" algn="l">
              <a:lnSpc>
                <a:spcPct val="90000"/>
              </a:lnSpc>
              <a:spcBef>
                <a:spcPts val="500"/>
              </a:spcBef>
              <a:spcAft>
                <a:spcPts val="0"/>
              </a:spcAft>
              <a:buClr>
                <a:srgbClr val="262626"/>
              </a:buClr>
              <a:buSzPts val="1600"/>
              <a:buNone/>
              <a:defRPr b="1" sz="1600"/>
            </a:lvl4pPr>
            <a:lvl5pPr indent="-228600" lvl="4" marL="2286000" algn="l">
              <a:lnSpc>
                <a:spcPct val="90000"/>
              </a:lnSpc>
              <a:spcBef>
                <a:spcPts val="500"/>
              </a:spcBef>
              <a:spcAft>
                <a:spcPts val="0"/>
              </a:spcAft>
              <a:buClr>
                <a:srgbClr val="26262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9"/>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57" name="Google Shape;57;p9"/>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lvl1pPr>
            <a:lvl2pPr indent="-406400" lvl="1" marL="914400" algn="l">
              <a:lnSpc>
                <a:spcPct val="90000"/>
              </a:lnSpc>
              <a:spcBef>
                <a:spcPts val="500"/>
              </a:spcBef>
              <a:spcAft>
                <a:spcPts val="0"/>
              </a:spcAft>
              <a:buClr>
                <a:srgbClr val="262626"/>
              </a:buClr>
              <a:buSzPts val="2800"/>
              <a:buChar char="•"/>
              <a:defRPr sz="2800"/>
            </a:lvl2pPr>
            <a:lvl3pPr indent="-381000" lvl="2" marL="1371600" algn="l">
              <a:lnSpc>
                <a:spcPct val="90000"/>
              </a:lnSpc>
              <a:spcBef>
                <a:spcPts val="500"/>
              </a:spcBef>
              <a:spcAft>
                <a:spcPts val="0"/>
              </a:spcAft>
              <a:buClr>
                <a:srgbClr val="262626"/>
              </a:buClr>
              <a:buSzPts val="2400"/>
              <a:buChar char="•"/>
              <a:defRPr sz="2400"/>
            </a:lvl3pPr>
            <a:lvl4pPr indent="-355600" lvl="3" marL="1828800" algn="l">
              <a:lnSpc>
                <a:spcPct val="90000"/>
              </a:lnSpc>
              <a:spcBef>
                <a:spcPts val="500"/>
              </a:spcBef>
              <a:spcAft>
                <a:spcPts val="0"/>
              </a:spcAft>
              <a:buClr>
                <a:srgbClr val="262626"/>
              </a:buClr>
              <a:buSzPts val="2000"/>
              <a:buChar char="•"/>
              <a:defRPr sz="2000"/>
            </a:lvl4pPr>
            <a:lvl5pPr indent="-355600" lvl="4" marL="2286000" algn="l">
              <a:lnSpc>
                <a:spcPct val="90000"/>
              </a:lnSpc>
              <a:spcBef>
                <a:spcPts val="500"/>
              </a:spcBef>
              <a:spcAft>
                <a:spcPts val="0"/>
              </a:spcAft>
              <a:buClr>
                <a:srgbClr val="26262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1600"/>
              <a:buNone/>
              <a:defRPr sz="1600"/>
            </a:lvl1pPr>
            <a:lvl2pPr indent="-228600" lvl="1" marL="914400" algn="l">
              <a:lnSpc>
                <a:spcPct val="90000"/>
              </a:lnSpc>
              <a:spcBef>
                <a:spcPts val="500"/>
              </a:spcBef>
              <a:spcAft>
                <a:spcPts val="0"/>
              </a:spcAft>
              <a:buClr>
                <a:srgbClr val="262626"/>
              </a:buClr>
              <a:buSzPts val="1400"/>
              <a:buNone/>
              <a:defRPr sz="1400"/>
            </a:lvl2pPr>
            <a:lvl3pPr indent="-228600" lvl="2" marL="1371600" algn="l">
              <a:lnSpc>
                <a:spcPct val="90000"/>
              </a:lnSpc>
              <a:spcBef>
                <a:spcPts val="500"/>
              </a:spcBef>
              <a:spcAft>
                <a:spcPts val="0"/>
              </a:spcAft>
              <a:buClr>
                <a:srgbClr val="262626"/>
              </a:buClr>
              <a:buSzPts val="1200"/>
              <a:buNone/>
              <a:defRPr sz="1200"/>
            </a:lvl3pPr>
            <a:lvl4pPr indent="-228600" lvl="3" marL="1828800" algn="l">
              <a:lnSpc>
                <a:spcPct val="90000"/>
              </a:lnSpc>
              <a:spcBef>
                <a:spcPts val="500"/>
              </a:spcBef>
              <a:spcAft>
                <a:spcPts val="0"/>
              </a:spcAft>
              <a:buClr>
                <a:srgbClr val="262626"/>
              </a:buClr>
              <a:buSzPts val="1000"/>
              <a:buNone/>
              <a:defRPr sz="1000"/>
            </a:lvl4pPr>
            <a:lvl5pPr indent="-228600" lvl="4" marL="2286000" algn="l">
              <a:lnSpc>
                <a:spcPct val="90000"/>
              </a:lnSpc>
              <a:spcBef>
                <a:spcPts val="500"/>
              </a:spcBef>
              <a:spcAft>
                <a:spcPts val="0"/>
              </a:spcAft>
              <a:buClr>
                <a:srgbClr val="26262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63" name="Google Shape;63;p10"/>
          <p:cNvCxnSpPr/>
          <p:nvPr/>
        </p:nvCxnSpPr>
        <p:spPr>
          <a:xfrm>
            <a:off x="641176" y="1552445"/>
            <a:ext cx="29379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262626"/>
              </a:buClr>
              <a:buSzPts val="2800"/>
              <a:buFont typeface="Arial"/>
              <a:buChar char="•"/>
              <a:defRPr b="0" i="0" sz="28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2pPr>
            <a:lvl3pPr indent="-381000" lvl="2" marL="1371600" marR="0" rtl="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0" l="0" r="0" t="0"/>
          <a:stretch/>
        </p:blipFill>
        <p:spPr>
          <a:xfrm>
            <a:off x="6304189" y="4321479"/>
            <a:ext cx="1658372" cy="4820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5"/>
          <p:cNvSpPr txBox="1"/>
          <p:nvPr>
            <p:ph type="title"/>
          </p:nvPr>
        </p:nvSpPr>
        <p:spPr>
          <a:xfrm>
            <a:off x="628650" y="521804"/>
            <a:ext cx="7886700" cy="74621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1"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6" name="Google Shape;86;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5"/>
          <p:cNvSpPr txBox="1"/>
          <p:nvPr>
            <p:ph idx="12" type="sldNum"/>
          </p:nvPr>
        </p:nvSpPr>
        <p:spPr>
          <a:xfrm>
            <a:off x="554108" y="4673938"/>
            <a:ext cx="332961" cy="273844"/>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1100" u="none" cap="none" strike="noStrike">
                <a:solidFill>
                  <a:srgbClr val="888888"/>
                </a:solidFill>
                <a:latin typeface="Calibri"/>
                <a:ea typeface="Calibri"/>
                <a:cs typeface="Calibri"/>
                <a:sym typeface="Calibri"/>
              </a:defRPr>
            </a:lvl1pPr>
            <a:lvl2pPr indent="0" lvl="1" marL="0" marR="0" rtl="0" algn="l">
              <a:spcBef>
                <a:spcPts val="0"/>
              </a:spcBef>
              <a:buNone/>
              <a:defRPr b="0" i="0" sz="1100" u="none" cap="none" strike="noStrike">
                <a:solidFill>
                  <a:srgbClr val="888888"/>
                </a:solidFill>
                <a:latin typeface="Calibri"/>
                <a:ea typeface="Calibri"/>
                <a:cs typeface="Calibri"/>
                <a:sym typeface="Calibri"/>
              </a:defRPr>
            </a:lvl2pPr>
            <a:lvl3pPr indent="0" lvl="2" marL="0" marR="0" rtl="0" algn="l">
              <a:spcBef>
                <a:spcPts val="0"/>
              </a:spcBef>
              <a:buNone/>
              <a:defRPr b="0" i="0" sz="1100" u="none" cap="none" strike="noStrike">
                <a:solidFill>
                  <a:srgbClr val="888888"/>
                </a:solidFill>
                <a:latin typeface="Calibri"/>
                <a:ea typeface="Calibri"/>
                <a:cs typeface="Calibri"/>
                <a:sym typeface="Calibri"/>
              </a:defRPr>
            </a:lvl3pPr>
            <a:lvl4pPr indent="0" lvl="3" marL="0" marR="0" rtl="0" algn="l">
              <a:spcBef>
                <a:spcPts val="0"/>
              </a:spcBef>
              <a:buNone/>
              <a:defRPr b="0" i="0" sz="1100" u="none" cap="none" strike="noStrike">
                <a:solidFill>
                  <a:srgbClr val="888888"/>
                </a:solidFill>
                <a:latin typeface="Calibri"/>
                <a:ea typeface="Calibri"/>
                <a:cs typeface="Calibri"/>
                <a:sym typeface="Calibri"/>
              </a:defRPr>
            </a:lvl4pPr>
            <a:lvl5pPr indent="0" lvl="4" marL="0" marR="0" rtl="0" algn="l">
              <a:spcBef>
                <a:spcPts val="0"/>
              </a:spcBef>
              <a:buNone/>
              <a:defRPr b="0" i="0" sz="1100" u="none" cap="none" strike="noStrike">
                <a:solidFill>
                  <a:srgbClr val="888888"/>
                </a:solidFill>
                <a:latin typeface="Calibri"/>
                <a:ea typeface="Calibri"/>
                <a:cs typeface="Calibri"/>
                <a:sym typeface="Calibri"/>
              </a:defRPr>
            </a:lvl5pPr>
            <a:lvl6pPr indent="0" lvl="5" marL="0" marR="0" rtl="0" algn="l">
              <a:spcBef>
                <a:spcPts val="0"/>
              </a:spcBef>
              <a:buNone/>
              <a:defRPr b="0" i="0" sz="1100" u="none" cap="none" strike="noStrike">
                <a:solidFill>
                  <a:srgbClr val="888888"/>
                </a:solidFill>
                <a:latin typeface="Calibri"/>
                <a:ea typeface="Calibri"/>
                <a:cs typeface="Calibri"/>
                <a:sym typeface="Calibri"/>
              </a:defRPr>
            </a:lvl6pPr>
            <a:lvl7pPr indent="0" lvl="6" marL="0" marR="0" rtl="0" algn="l">
              <a:spcBef>
                <a:spcPts val="0"/>
              </a:spcBef>
              <a:buNone/>
              <a:defRPr b="0" i="0" sz="1100" u="none" cap="none" strike="noStrike">
                <a:solidFill>
                  <a:srgbClr val="888888"/>
                </a:solidFill>
                <a:latin typeface="Calibri"/>
                <a:ea typeface="Calibri"/>
                <a:cs typeface="Calibri"/>
                <a:sym typeface="Calibri"/>
              </a:defRPr>
            </a:lvl7pPr>
            <a:lvl8pPr indent="0" lvl="7" marL="0" marR="0" rtl="0" algn="l">
              <a:spcBef>
                <a:spcPts val="0"/>
              </a:spcBef>
              <a:buNone/>
              <a:defRPr b="0" i="0" sz="1100" u="none" cap="none" strike="noStrike">
                <a:solidFill>
                  <a:srgbClr val="888888"/>
                </a:solidFill>
                <a:latin typeface="Calibri"/>
                <a:ea typeface="Calibri"/>
                <a:cs typeface="Calibri"/>
                <a:sym typeface="Calibri"/>
              </a:defRPr>
            </a:lvl8pPr>
            <a:lvl9pPr indent="0" lvl="8" marL="0" marR="0" rtl="0" algn="l">
              <a:spcBef>
                <a:spcPts val="0"/>
              </a:spcBef>
              <a:buNone/>
              <a:defRPr b="0" i="0" sz="11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88" name="Google Shape;88;p15"/>
          <p:cNvPicPr preferRelativeResize="0"/>
          <p:nvPr/>
        </p:nvPicPr>
        <p:blipFill rotWithShape="1">
          <a:blip r:embed="rId1">
            <a:alphaModFix/>
          </a:blip>
          <a:srcRect b="0" l="0" r="0" t="0"/>
          <a:stretch/>
        </p:blipFill>
        <p:spPr>
          <a:xfrm>
            <a:off x="6736627" y="4384911"/>
            <a:ext cx="1793963" cy="5214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ncbi.nlm.nih.gov/pmc/articles/PMC4714330/#R1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29.png"/><Relationship Id="rId7" Type="http://schemas.openxmlformats.org/officeDocument/2006/relationships/image" Target="../media/image9.jpg"/><Relationship Id="rId8"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hyperlink" Target="https://www.cdc.gov/ccindex/widge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www.ahrq.gov/health-literacy/patient-education/pemat-p.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s://www.ahrq.gov/health-literacy/patient-education/pemat-p.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hyperlink" Target="https://www.aspiruslibrary.org/literacy/SMOG%20Readability%20Formula.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mailto:lrosenfeld@hsph.harvard.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doi.org/10.1542/peds.2009-1162b" TargetMode="External"/><Relationship Id="rId4" Type="http://schemas.openxmlformats.org/officeDocument/2006/relationships/hyperlink" Target="https://health.gov/healthypeople/priority-areas/health-literacy-healthy-people-2030" TargetMode="External"/><Relationship Id="rId5" Type="http://schemas.openxmlformats.org/officeDocument/2006/relationships/hyperlink" Target="https://milkeninstitute.org/report/health-literacy-us-assessments-disparities" TargetMode="External"/><Relationship Id="rId6" Type="http://schemas.openxmlformats.org/officeDocument/2006/relationships/hyperlink" Target="https://doi.org/10.1111/jpc.14467_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sites.ed.gov/idea/IDEA-History" TargetMode="External"/><Relationship Id="rId4" Type="http://schemas.openxmlformats.org/officeDocument/2006/relationships/hyperlink" Target="https://www.cdc.gov/ncbddd/cp/treatment.html#:~:text=Part%20C%20of%20IDEA%20deals,be%20eligible%20for%20IDEA%20services" TargetMode="External"/><Relationship Id="rId5" Type="http://schemas.openxmlformats.org/officeDocument/2006/relationships/hyperlink" Target="https://doi.org/10.2139/ssrn.4182046" TargetMode="External"/><Relationship Id="rId6" Type="http://schemas.openxmlformats.org/officeDocument/2006/relationships/hyperlink" Target="https://www.nih.gov/news-events/news-releases/nih-designates-people-disabilities-population-health-disparities" TargetMode="External"/><Relationship Id="rId7" Type="http://schemas.openxmlformats.org/officeDocument/2006/relationships/hyperlink" Target="https://www.nidcd.nih.gov/news/2017/new-law-early-hearing-screening-infants-and-children" TargetMode="External"/><Relationship Id="rId8" Type="http://schemas.openxmlformats.org/officeDocument/2006/relationships/hyperlink" Target="https://www.semanticscholar.org/paper/Health-Education-as-Social-Policy-Simonds/e22b29742e85089b4308e57a953937a747434f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milkeninstitute.org/sites/default/files/2022-05/Health_Literacy_United_States_Final_Repor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ctrTitle"/>
          </p:nvPr>
        </p:nvSpPr>
        <p:spPr>
          <a:xfrm>
            <a:off x="1143000" y="2340925"/>
            <a:ext cx="6858000" cy="1540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ts val="990"/>
              <a:buFont typeface="Arial"/>
              <a:buNone/>
            </a:pPr>
            <a:r>
              <a:t/>
            </a:r>
            <a:endParaRPr sz="5200"/>
          </a:p>
          <a:p>
            <a:pPr indent="0" lvl="0" marL="0" rtl="0" algn="ctr">
              <a:spcBef>
                <a:spcPts val="0"/>
              </a:spcBef>
              <a:spcAft>
                <a:spcPts val="0"/>
              </a:spcAft>
              <a:buClr>
                <a:schemeClr val="dk1"/>
              </a:buClr>
              <a:buSzPts val="990"/>
              <a:buFont typeface="Arial"/>
              <a:buNone/>
            </a:pPr>
            <a:r>
              <a:t/>
            </a:r>
            <a:endParaRPr sz="5200"/>
          </a:p>
          <a:p>
            <a:pPr indent="0" lvl="0" marL="0" rtl="0" algn="l">
              <a:lnSpc>
                <a:spcPct val="115000"/>
              </a:lnSpc>
              <a:spcBef>
                <a:spcPts val="0"/>
              </a:spcBef>
              <a:spcAft>
                <a:spcPts val="0"/>
              </a:spcAft>
              <a:buClr>
                <a:schemeClr val="dk1"/>
              </a:buClr>
              <a:buSzPct val="100000"/>
              <a:buFont typeface="Arial"/>
              <a:buNone/>
            </a:pPr>
            <a:r>
              <a:t/>
            </a:r>
            <a:endParaRPr b="0" sz="1100">
              <a:latin typeface="Arial"/>
              <a:ea typeface="Arial"/>
              <a:cs typeface="Arial"/>
              <a:sym typeface="Arial"/>
            </a:endParaRPr>
          </a:p>
          <a:p>
            <a:pPr indent="0" lvl="0" marL="0" rtl="0" algn="ctr">
              <a:spcBef>
                <a:spcPts val="0"/>
              </a:spcBef>
              <a:spcAft>
                <a:spcPts val="0"/>
              </a:spcAft>
              <a:buClr>
                <a:schemeClr val="dk1"/>
              </a:buClr>
              <a:buSzPts val="990"/>
              <a:buFont typeface="Arial"/>
              <a:buNone/>
            </a:pPr>
            <a:r>
              <a:t/>
            </a:r>
            <a:endParaRPr sz="5200"/>
          </a:p>
          <a:p>
            <a:pPr indent="0" lvl="0" marL="0" rtl="0" algn="ctr">
              <a:spcBef>
                <a:spcPts val="0"/>
              </a:spcBef>
              <a:spcAft>
                <a:spcPts val="0"/>
              </a:spcAft>
              <a:buClr>
                <a:schemeClr val="dk1"/>
              </a:buClr>
              <a:buSzPts val="990"/>
              <a:buFont typeface="Arial"/>
              <a:buNone/>
            </a:pPr>
            <a:r>
              <a:t/>
            </a:r>
            <a:endParaRPr sz="5200"/>
          </a:p>
          <a:p>
            <a:pPr indent="0" lvl="0" marL="0" rtl="0" algn="ctr">
              <a:spcBef>
                <a:spcPts val="0"/>
              </a:spcBef>
              <a:spcAft>
                <a:spcPts val="0"/>
              </a:spcAft>
              <a:buClr>
                <a:schemeClr val="dk1"/>
              </a:buClr>
              <a:buSzPts val="990"/>
              <a:buFont typeface="Arial"/>
              <a:buNone/>
            </a:pPr>
            <a:r>
              <a:t/>
            </a:r>
            <a:endParaRPr sz="5200"/>
          </a:p>
          <a:p>
            <a:pPr indent="0" lvl="0" marL="0" rtl="0" algn="ctr">
              <a:spcBef>
                <a:spcPts val="0"/>
              </a:spcBef>
              <a:spcAft>
                <a:spcPts val="0"/>
              </a:spcAft>
              <a:buClr>
                <a:schemeClr val="dk1"/>
              </a:buClr>
              <a:buSzPts val="990"/>
              <a:buFont typeface="Arial"/>
              <a:buNone/>
            </a:pPr>
            <a:r>
              <a:t/>
            </a:r>
            <a:endParaRPr sz="5200"/>
          </a:p>
          <a:p>
            <a:pPr indent="0" lvl="0" marL="0" rtl="0" algn="ctr">
              <a:spcBef>
                <a:spcPts val="0"/>
              </a:spcBef>
              <a:spcAft>
                <a:spcPts val="0"/>
              </a:spcAft>
              <a:buClr>
                <a:schemeClr val="dk1"/>
              </a:buClr>
              <a:buSzPts val="990"/>
              <a:buFont typeface="Arial"/>
              <a:buNone/>
            </a:pPr>
            <a:r>
              <a:rPr lang="en" sz="5200"/>
              <a:t>It’s Not Them, It’s Us: Health Literacy in EHDI </a:t>
            </a:r>
            <a:endParaRPr/>
          </a:p>
        </p:txBody>
      </p:sp>
      <p:sp>
        <p:nvSpPr>
          <p:cNvPr id="159" name="Google Shape;159;p27"/>
          <p:cNvSpPr txBox="1"/>
          <p:nvPr>
            <p:ph idx="2" type="body"/>
          </p:nvPr>
        </p:nvSpPr>
        <p:spPr>
          <a:xfrm>
            <a:off x="1143000" y="3973208"/>
            <a:ext cx="6858000" cy="275100"/>
          </a:xfrm>
          <a:prstGeom prst="rect">
            <a:avLst/>
          </a:prstGeom>
          <a:noFill/>
          <a:ln>
            <a:noFill/>
          </a:ln>
        </p:spPr>
        <p:txBody>
          <a:bodyPr anchorCtr="0" anchor="t" bIns="34275" lIns="68575" spcFirstLastPara="1" rIns="68575" wrap="square" tIns="34275">
            <a:normAutofit/>
          </a:bodyPr>
          <a:lstStyle/>
          <a:p>
            <a:pPr indent="0" lvl="0" marL="0" rtl="0" algn="ctr">
              <a:lnSpc>
                <a:spcPct val="80000"/>
              </a:lnSpc>
              <a:spcBef>
                <a:spcPts val="0"/>
              </a:spcBef>
              <a:spcAft>
                <a:spcPts val="0"/>
              </a:spcAft>
              <a:buClr>
                <a:srgbClr val="C40E3E"/>
              </a:buClr>
              <a:buSzPts val="1530"/>
              <a:buNone/>
            </a:pPr>
            <a:r>
              <a:rPr b="1" lang="en" sz="1430"/>
              <a:t>Maternal and Child Health Bureau | National EHDI Conference | March 18, 2024</a:t>
            </a:r>
            <a:endParaRPr b="1" sz="143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6"/>
          <p:cNvSpPr txBox="1"/>
          <p:nvPr>
            <p:ph type="title"/>
          </p:nvPr>
        </p:nvSpPr>
        <p:spPr>
          <a:xfrm>
            <a:off x="660625" y="124900"/>
            <a:ext cx="8437200" cy="996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000"/>
              <a:t>Health Literacy Intersectionality Study</a:t>
            </a:r>
            <a:endParaRPr sz="3000"/>
          </a:p>
          <a:p>
            <a:pPr indent="0" lvl="0" marL="0" rtl="0" algn="l">
              <a:spcBef>
                <a:spcPts val="0"/>
              </a:spcBef>
              <a:spcAft>
                <a:spcPts val="0"/>
              </a:spcAft>
              <a:buNone/>
            </a:pPr>
            <a:r>
              <a:t/>
            </a:r>
            <a:endParaRPr sz="3000"/>
          </a:p>
        </p:txBody>
      </p:sp>
      <p:grpSp>
        <p:nvGrpSpPr>
          <p:cNvPr id="417" name="Google Shape;417;p36"/>
          <p:cNvGrpSpPr/>
          <p:nvPr/>
        </p:nvGrpSpPr>
        <p:grpSpPr>
          <a:xfrm>
            <a:off x="2753713" y="1237857"/>
            <a:ext cx="3339000" cy="3339000"/>
            <a:chOff x="2902488" y="902232"/>
            <a:chExt cx="3339000" cy="3339000"/>
          </a:xfrm>
        </p:grpSpPr>
        <p:sp>
          <p:nvSpPr>
            <p:cNvPr id="418" name="Google Shape;418;p36"/>
            <p:cNvSpPr/>
            <p:nvPr/>
          </p:nvSpPr>
          <p:spPr>
            <a:xfrm rot="-5400000">
              <a:off x="2902488" y="902232"/>
              <a:ext cx="3339000" cy="3339000"/>
            </a:xfrm>
            <a:prstGeom prst="ellipse">
              <a:avLst/>
            </a:prstGeom>
            <a:noFill/>
            <a:ln cap="flat" cmpd="sng" w="19050">
              <a:solidFill>
                <a:srgbClr val="B02B2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6"/>
            <p:cNvSpPr/>
            <p:nvPr/>
          </p:nvSpPr>
          <p:spPr>
            <a:xfrm>
              <a:off x="3123738" y="1123632"/>
              <a:ext cx="2896500" cy="2896200"/>
            </a:xfrm>
            <a:prstGeom prst="pie">
              <a:avLst>
                <a:gd fmla="val 21577108" name="adj1"/>
                <a:gd fmla="val 16214886" name="adj2"/>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36"/>
          <p:cNvGrpSpPr/>
          <p:nvPr/>
        </p:nvGrpSpPr>
        <p:grpSpPr>
          <a:xfrm>
            <a:off x="3515263" y="2005107"/>
            <a:ext cx="1815900" cy="1815900"/>
            <a:chOff x="3664038" y="1663782"/>
            <a:chExt cx="1815900" cy="1815900"/>
          </a:xfrm>
        </p:grpSpPr>
        <p:sp>
          <p:nvSpPr>
            <p:cNvPr id="421" name="Google Shape;421;p36"/>
            <p:cNvSpPr/>
            <p:nvPr/>
          </p:nvSpPr>
          <p:spPr>
            <a:xfrm>
              <a:off x="3664038" y="1663782"/>
              <a:ext cx="1815900" cy="1815900"/>
            </a:xfrm>
            <a:prstGeom prst="ellipse">
              <a:avLst/>
            </a:prstGeom>
            <a:solidFill>
              <a:srgbClr val="A729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Lower Health Literacy</a:t>
              </a:r>
              <a:endParaRPr b="1">
                <a:solidFill>
                  <a:srgbClr val="FFFFFF"/>
                </a:solidFill>
                <a:latin typeface="Roboto"/>
                <a:ea typeface="Roboto"/>
                <a:cs typeface="Roboto"/>
                <a:sym typeface="Roboto"/>
              </a:endParaRPr>
            </a:p>
          </p:txBody>
        </p:sp>
      </p:grpSp>
      <p:grpSp>
        <p:nvGrpSpPr>
          <p:cNvPr id="423" name="Google Shape;423;p36"/>
          <p:cNvGrpSpPr/>
          <p:nvPr/>
        </p:nvGrpSpPr>
        <p:grpSpPr>
          <a:xfrm>
            <a:off x="4119440" y="846891"/>
            <a:ext cx="1068600" cy="1068600"/>
            <a:chOff x="2859873" y="853971"/>
            <a:chExt cx="1068600" cy="1068600"/>
          </a:xfrm>
        </p:grpSpPr>
        <p:sp>
          <p:nvSpPr>
            <p:cNvPr id="424" name="Google Shape;424;p36"/>
            <p:cNvSpPr/>
            <p:nvPr/>
          </p:nvSpPr>
          <p:spPr>
            <a:xfrm>
              <a:off x="2859873" y="853971"/>
              <a:ext cx="1068600" cy="1068600"/>
            </a:xfrm>
            <a:prstGeom prst="ellipse">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More Likely to  be </a:t>
              </a:r>
              <a:r>
                <a:rPr lang="en" sz="800">
                  <a:solidFill>
                    <a:srgbClr val="FFFFFF"/>
                  </a:solidFill>
                  <a:latin typeface="Roboto"/>
                  <a:ea typeface="Roboto"/>
                  <a:cs typeface="Roboto"/>
                  <a:sym typeface="Roboto"/>
                </a:rPr>
                <a:t>publicly</a:t>
              </a:r>
              <a:r>
                <a:rPr lang="en" sz="800">
                  <a:solidFill>
                    <a:srgbClr val="FFFFFF"/>
                  </a:solidFill>
                  <a:latin typeface="Roboto"/>
                  <a:ea typeface="Roboto"/>
                  <a:cs typeface="Roboto"/>
                  <a:sym typeface="Roboto"/>
                </a:rPr>
                <a:t> insured</a:t>
              </a:r>
              <a:endParaRPr sz="800">
                <a:solidFill>
                  <a:srgbClr val="FFFFFF"/>
                </a:solidFill>
                <a:latin typeface="Roboto"/>
                <a:ea typeface="Roboto"/>
                <a:cs typeface="Roboto"/>
                <a:sym typeface="Roboto"/>
              </a:endParaRPr>
            </a:p>
          </p:txBody>
        </p:sp>
      </p:grpSp>
      <p:grpSp>
        <p:nvGrpSpPr>
          <p:cNvPr id="426" name="Google Shape;426;p36"/>
          <p:cNvGrpSpPr/>
          <p:nvPr/>
        </p:nvGrpSpPr>
        <p:grpSpPr>
          <a:xfrm>
            <a:off x="5420070" y="2444623"/>
            <a:ext cx="1068600" cy="1068600"/>
            <a:chOff x="5214448" y="3234278"/>
            <a:chExt cx="1068600" cy="1068600"/>
          </a:xfrm>
        </p:grpSpPr>
        <p:sp>
          <p:nvSpPr>
            <p:cNvPr id="427" name="Google Shape;427;p36"/>
            <p:cNvSpPr/>
            <p:nvPr/>
          </p:nvSpPr>
          <p:spPr>
            <a:xfrm>
              <a:off x="5214448" y="3234278"/>
              <a:ext cx="1068600" cy="1068600"/>
            </a:xfrm>
            <a:prstGeom prst="ellipse">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txBox="1"/>
            <p:nvPr/>
          </p:nvSpPr>
          <p:spPr>
            <a:xfrm>
              <a:off x="5372750" y="333655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More Likely to be </a:t>
              </a:r>
              <a:r>
                <a:rPr lang="en" sz="800">
                  <a:solidFill>
                    <a:srgbClr val="FFFFFF"/>
                  </a:solidFill>
                  <a:latin typeface="Roboto"/>
                  <a:ea typeface="Roboto"/>
                  <a:cs typeface="Roboto"/>
                  <a:sym typeface="Roboto"/>
                </a:rPr>
                <a:t>unemployed</a:t>
              </a:r>
              <a:endParaRPr sz="800">
                <a:solidFill>
                  <a:srgbClr val="FFFFFF"/>
                </a:solidFill>
                <a:latin typeface="Roboto"/>
                <a:ea typeface="Roboto"/>
                <a:cs typeface="Roboto"/>
                <a:sym typeface="Roboto"/>
              </a:endParaRPr>
            </a:p>
          </p:txBody>
        </p:sp>
      </p:grpSp>
      <p:grpSp>
        <p:nvGrpSpPr>
          <p:cNvPr id="429" name="Google Shape;429;p36"/>
          <p:cNvGrpSpPr/>
          <p:nvPr/>
        </p:nvGrpSpPr>
        <p:grpSpPr>
          <a:xfrm>
            <a:off x="2199470" y="1885950"/>
            <a:ext cx="1068600" cy="1068600"/>
            <a:chOff x="5214448" y="3234278"/>
            <a:chExt cx="1068600" cy="1068600"/>
          </a:xfrm>
        </p:grpSpPr>
        <p:sp>
          <p:nvSpPr>
            <p:cNvPr id="430" name="Google Shape;430;p36"/>
            <p:cNvSpPr/>
            <p:nvPr/>
          </p:nvSpPr>
          <p:spPr>
            <a:xfrm>
              <a:off x="5214448" y="3234278"/>
              <a:ext cx="1068600" cy="1068600"/>
            </a:xfrm>
            <a:prstGeom prst="ellipse">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6"/>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More Likely to have lower family income</a:t>
              </a:r>
              <a:endParaRPr sz="800">
                <a:solidFill>
                  <a:srgbClr val="FFFFFF"/>
                </a:solidFill>
                <a:latin typeface="Roboto"/>
                <a:ea typeface="Roboto"/>
                <a:cs typeface="Roboto"/>
                <a:sym typeface="Roboto"/>
              </a:endParaRPr>
            </a:p>
          </p:txBody>
        </p:sp>
      </p:grpSp>
      <p:grpSp>
        <p:nvGrpSpPr>
          <p:cNvPr id="432" name="Google Shape;432;p36"/>
          <p:cNvGrpSpPr/>
          <p:nvPr/>
        </p:nvGrpSpPr>
        <p:grpSpPr>
          <a:xfrm>
            <a:off x="3268078" y="3993600"/>
            <a:ext cx="1068600" cy="1068600"/>
            <a:chOff x="5214448" y="3234278"/>
            <a:chExt cx="1068600" cy="1068600"/>
          </a:xfrm>
        </p:grpSpPr>
        <p:sp>
          <p:nvSpPr>
            <p:cNvPr id="433" name="Google Shape;433;p36"/>
            <p:cNvSpPr/>
            <p:nvPr/>
          </p:nvSpPr>
          <p:spPr>
            <a:xfrm>
              <a:off x="5214448" y="3234278"/>
              <a:ext cx="1068600" cy="1068600"/>
            </a:xfrm>
            <a:prstGeom prst="ellipse">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6"/>
            <p:cNvSpPr txBox="1"/>
            <p:nvPr/>
          </p:nvSpPr>
          <p:spPr>
            <a:xfrm>
              <a:off x="5367450" y="3402428"/>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More Likely to be less educated</a:t>
              </a:r>
              <a:endParaRPr sz="800">
                <a:solidFill>
                  <a:srgbClr val="FFFFFF"/>
                </a:solidFill>
                <a:latin typeface="Roboto"/>
                <a:ea typeface="Roboto"/>
                <a:cs typeface="Roboto"/>
                <a:sym typeface="Roboto"/>
              </a:endParaRPr>
            </a:p>
          </p:txBody>
        </p:sp>
      </p:grpSp>
      <p:sp>
        <p:nvSpPr>
          <p:cNvPr id="435" name="Google Shape;435;p36"/>
          <p:cNvSpPr txBox="1"/>
          <p:nvPr/>
        </p:nvSpPr>
        <p:spPr>
          <a:xfrm>
            <a:off x="77375" y="4692900"/>
            <a:ext cx="324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rgbClr val="376FAA"/>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Blanchfield, Feldman, Dunbar, &amp; Gardner, 2001</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7"/>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is it important?</a:t>
            </a:r>
            <a:endParaRPr/>
          </a:p>
        </p:txBody>
      </p:sp>
      <p:sp>
        <p:nvSpPr>
          <p:cNvPr id="441" name="Google Shape;441;p37"/>
          <p:cNvSpPr txBox="1"/>
          <p:nvPr>
            <p:ph idx="4294967295" type="body"/>
          </p:nvPr>
        </p:nvSpPr>
        <p:spPr>
          <a:xfrm>
            <a:off x="460950" y="1387075"/>
            <a:ext cx="8222100" cy="3480300"/>
          </a:xfrm>
          <a:prstGeom prst="rect">
            <a:avLst/>
          </a:prstGeom>
        </p:spPr>
        <p:txBody>
          <a:bodyPr anchorCtr="0" anchor="t" bIns="45700" lIns="91425" spcFirstLastPara="1" rIns="91425" wrap="square" tIns="45700">
            <a:normAutofit/>
          </a:bodyPr>
          <a:lstStyle/>
          <a:p>
            <a:pPr indent="-317500" lvl="0" marL="914400" rtl="0" algn="l">
              <a:lnSpc>
                <a:spcPct val="115000"/>
              </a:lnSpc>
              <a:spcBef>
                <a:spcPts val="0"/>
              </a:spcBef>
              <a:spcAft>
                <a:spcPts val="0"/>
              </a:spcAft>
              <a:buClr>
                <a:schemeClr val="dk1"/>
              </a:buClr>
              <a:buSzPts val="1400"/>
              <a:buChar char="●"/>
            </a:pPr>
            <a:r>
              <a:rPr lang="en" sz="1400">
                <a:solidFill>
                  <a:schemeClr val="dk1"/>
                </a:solidFill>
              </a:rPr>
              <a:t>Adults with lower health literacy are more likely to </a:t>
            </a:r>
            <a:r>
              <a:rPr b="1" lang="en" sz="1400">
                <a:solidFill>
                  <a:schemeClr val="dk1"/>
                </a:solidFill>
              </a:rPr>
              <a:t>return incomplete medical forms/assessment tools</a:t>
            </a:r>
            <a:r>
              <a:rPr lang="en" sz="1400">
                <a:solidFill>
                  <a:schemeClr val="dk1"/>
                </a:solidFill>
              </a:rPr>
              <a:t>, </a:t>
            </a:r>
            <a:r>
              <a:rPr b="1" lang="en" sz="1400">
                <a:solidFill>
                  <a:schemeClr val="dk1"/>
                </a:solidFill>
              </a:rPr>
              <a:t>miss appointments </a:t>
            </a:r>
            <a:r>
              <a:rPr lang="en" sz="1400">
                <a:solidFill>
                  <a:schemeClr val="dk1"/>
                </a:solidFill>
              </a:rPr>
              <a:t>with health providers, and </a:t>
            </a:r>
            <a:r>
              <a:rPr b="1" lang="en" sz="1400">
                <a:solidFill>
                  <a:schemeClr val="dk1"/>
                </a:solidFill>
              </a:rPr>
              <a:t>neglect follow-ups </a:t>
            </a:r>
            <a:r>
              <a:rPr lang="en" sz="1400">
                <a:solidFill>
                  <a:schemeClr val="dk1"/>
                </a:solidFill>
              </a:rPr>
              <a:t>to required medical procedures.</a:t>
            </a:r>
            <a:r>
              <a:rPr lang="en" sz="1200">
                <a:solidFill>
                  <a:schemeClr val="dk1"/>
                </a:solidFill>
              </a:rPr>
              <a:t>(Lopez et al., 2022)</a:t>
            </a:r>
            <a:endParaRPr b="1" sz="1200">
              <a:solidFill>
                <a:schemeClr val="dk1"/>
              </a:solidFill>
            </a:endParaRPr>
          </a:p>
          <a:p>
            <a:pPr indent="0" lvl="0" marL="914400" rtl="0" algn="l">
              <a:lnSpc>
                <a:spcPct val="115000"/>
              </a:lnSpc>
              <a:spcBef>
                <a:spcPts val="1100"/>
              </a:spcBef>
              <a:spcAft>
                <a:spcPts val="0"/>
              </a:spcAft>
              <a:buNone/>
            </a:pPr>
            <a:r>
              <a:t/>
            </a:r>
            <a:endParaRPr b="1" sz="1400">
              <a:solidFill>
                <a:schemeClr val="dk1"/>
              </a:solidFill>
            </a:endParaRPr>
          </a:p>
          <a:p>
            <a:pPr indent="-317500" lvl="0" marL="914400" rtl="0" algn="l">
              <a:lnSpc>
                <a:spcPct val="115000"/>
              </a:lnSpc>
              <a:spcBef>
                <a:spcPts val="1100"/>
              </a:spcBef>
              <a:spcAft>
                <a:spcPts val="0"/>
              </a:spcAft>
              <a:buClr>
                <a:schemeClr val="dk1"/>
              </a:buClr>
              <a:buSzPts val="1400"/>
              <a:buChar char="●"/>
            </a:pPr>
            <a:r>
              <a:rPr b="1" lang="en" sz="1400">
                <a:solidFill>
                  <a:schemeClr val="dk1"/>
                </a:solidFill>
              </a:rPr>
              <a:t>L</a:t>
            </a:r>
            <a:r>
              <a:rPr b="1" lang="en" sz="1400">
                <a:solidFill>
                  <a:schemeClr val="dk1"/>
                </a:solidFill>
              </a:rPr>
              <a:t>ow caregiver literacy </a:t>
            </a:r>
            <a:r>
              <a:rPr lang="en" sz="1400">
                <a:solidFill>
                  <a:schemeClr val="dk1"/>
                </a:solidFill>
              </a:rPr>
              <a:t>is common and associated with </a:t>
            </a:r>
            <a:r>
              <a:rPr b="1" lang="en" sz="1400">
                <a:solidFill>
                  <a:schemeClr val="dk1"/>
                </a:solidFill>
              </a:rPr>
              <a:t>poor preventive care behaviors and poor child health outcomes</a:t>
            </a:r>
            <a:r>
              <a:rPr lang="en" sz="1400">
                <a:solidFill>
                  <a:schemeClr val="dk1"/>
                </a:solidFill>
              </a:rPr>
              <a:t> </a:t>
            </a:r>
            <a:r>
              <a:rPr lang="en" sz="1300">
                <a:solidFill>
                  <a:schemeClr val="dk1"/>
                </a:solidFill>
              </a:rPr>
              <a:t>(Sanders, et al., </a:t>
            </a:r>
            <a:r>
              <a:rPr lang="en" sz="1300">
                <a:solidFill>
                  <a:schemeClr val="dk1"/>
                </a:solidFill>
              </a:rPr>
              <a:t>2009</a:t>
            </a:r>
            <a:r>
              <a:rPr lang="en" sz="1300">
                <a:solidFill>
                  <a:schemeClr val="dk1"/>
                </a:solidFill>
              </a:rPr>
              <a:t>)</a:t>
            </a:r>
            <a:endParaRPr sz="1300">
              <a:solidFill>
                <a:schemeClr val="dk1"/>
              </a:solidFill>
            </a:endParaRPr>
          </a:p>
          <a:p>
            <a:pPr indent="0" lvl="0" marL="914400" rtl="0" algn="l">
              <a:lnSpc>
                <a:spcPct val="115000"/>
              </a:lnSpc>
              <a:spcBef>
                <a:spcPts val="1100"/>
              </a:spcBef>
              <a:spcAft>
                <a:spcPts val="0"/>
              </a:spcAft>
              <a:buNone/>
            </a:pPr>
            <a:r>
              <a:t/>
            </a:r>
            <a:endParaRPr sz="1400">
              <a:solidFill>
                <a:schemeClr val="dk1"/>
              </a:solidFill>
              <a:highlight>
                <a:srgbClr val="FFFFFF"/>
              </a:highlight>
            </a:endParaRPr>
          </a:p>
          <a:p>
            <a:pPr indent="-317500" lvl="0" marL="914400" rtl="0" algn="l">
              <a:lnSpc>
                <a:spcPct val="115000"/>
              </a:lnSpc>
              <a:spcBef>
                <a:spcPts val="1100"/>
              </a:spcBef>
              <a:spcAft>
                <a:spcPts val="0"/>
              </a:spcAft>
              <a:buClr>
                <a:schemeClr val="dk1"/>
              </a:buClr>
              <a:buSzPts val="1400"/>
              <a:buChar char="●"/>
            </a:pPr>
            <a:r>
              <a:rPr lang="en" sz="1400">
                <a:solidFill>
                  <a:schemeClr val="dk1"/>
                </a:solidFill>
                <a:highlight>
                  <a:srgbClr val="FFFFFF"/>
                </a:highlight>
              </a:rPr>
              <a:t>T</a:t>
            </a:r>
            <a:r>
              <a:rPr lang="en" sz="1400">
                <a:solidFill>
                  <a:schemeClr val="dk1"/>
                </a:solidFill>
                <a:highlight>
                  <a:srgbClr val="FFFFFF"/>
                </a:highlight>
              </a:rPr>
              <a:t>here is a clear l</a:t>
            </a:r>
            <a:r>
              <a:rPr b="1" lang="en" sz="1400">
                <a:solidFill>
                  <a:schemeClr val="dk1"/>
                </a:solidFill>
                <a:highlight>
                  <a:srgbClr val="FFFFFF"/>
                </a:highlight>
              </a:rPr>
              <a:t>ink between parental health literacy</a:t>
            </a:r>
            <a:r>
              <a:rPr lang="en" sz="1400">
                <a:solidFill>
                  <a:schemeClr val="dk1"/>
                </a:solidFill>
                <a:highlight>
                  <a:srgbClr val="FFFFFF"/>
                </a:highlight>
              </a:rPr>
              <a:t>, </a:t>
            </a:r>
            <a:r>
              <a:rPr b="1" lang="en" sz="1400">
                <a:solidFill>
                  <a:schemeClr val="dk1"/>
                </a:solidFill>
                <a:highlight>
                  <a:srgbClr val="FFFFFF"/>
                </a:highlight>
              </a:rPr>
              <a:t>health behaviour</a:t>
            </a:r>
            <a:r>
              <a:rPr lang="en" sz="1400">
                <a:solidFill>
                  <a:schemeClr val="dk1"/>
                </a:solidFill>
                <a:highlight>
                  <a:srgbClr val="FFFFFF"/>
                </a:highlight>
              </a:rPr>
              <a:t> and </a:t>
            </a:r>
            <a:r>
              <a:rPr b="1" lang="en" sz="1400">
                <a:solidFill>
                  <a:schemeClr val="dk1"/>
                </a:solidFill>
                <a:highlight>
                  <a:srgbClr val="FFFFFF"/>
                </a:highlight>
              </a:rPr>
              <a:t>health outcomes</a:t>
            </a:r>
            <a:r>
              <a:rPr lang="en" sz="1400">
                <a:solidFill>
                  <a:schemeClr val="dk1"/>
                </a:solidFill>
                <a:highlight>
                  <a:srgbClr val="FFFFFF"/>
                </a:highlight>
              </a:rPr>
              <a:t> for </a:t>
            </a:r>
            <a:r>
              <a:rPr b="1" lang="en" sz="1400">
                <a:solidFill>
                  <a:schemeClr val="dk1"/>
                </a:solidFill>
                <a:highlight>
                  <a:srgbClr val="FFFFFF"/>
                </a:highlight>
              </a:rPr>
              <a:t>children</a:t>
            </a:r>
            <a:r>
              <a:rPr lang="en" sz="1400">
                <a:solidFill>
                  <a:schemeClr val="dk1"/>
                </a:solidFill>
                <a:highlight>
                  <a:srgbClr val="FFFFFF"/>
                </a:highlight>
              </a:rPr>
              <a:t> with chronic disease.</a:t>
            </a:r>
            <a:r>
              <a:rPr lang="en" sz="1200">
                <a:solidFill>
                  <a:schemeClr val="dk1"/>
                </a:solidFill>
                <a:highlight>
                  <a:srgbClr val="FFFFFF"/>
                </a:highlight>
              </a:rPr>
              <a:t> </a:t>
            </a:r>
            <a:r>
              <a:rPr lang="en" sz="1300">
                <a:solidFill>
                  <a:schemeClr val="dk1"/>
                </a:solidFill>
              </a:rPr>
              <a:t>(Zaidman et al. 2023)</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8"/>
          <p:cNvSpPr txBox="1"/>
          <p:nvPr>
            <p:ph type="title"/>
          </p:nvPr>
        </p:nvSpPr>
        <p:spPr>
          <a:xfrm>
            <a:off x="268075" y="220825"/>
            <a:ext cx="100314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Health Literacy and</a:t>
            </a:r>
            <a:r>
              <a:rPr lang="en"/>
              <a:t> EHDI</a:t>
            </a:r>
            <a:endParaRPr/>
          </a:p>
        </p:txBody>
      </p:sp>
      <p:sp>
        <p:nvSpPr>
          <p:cNvPr id="447" name="Google Shape;447;p38"/>
          <p:cNvSpPr txBox="1"/>
          <p:nvPr>
            <p:ph idx="4294967295" type="body"/>
          </p:nvPr>
        </p:nvSpPr>
        <p:spPr>
          <a:xfrm>
            <a:off x="480075" y="1215025"/>
            <a:ext cx="8222100" cy="3414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b="1"/>
          </a:p>
          <a:p>
            <a:pPr indent="0" lvl="0" marL="0" rtl="0" algn="l">
              <a:spcBef>
                <a:spcPts val="1000"/>
              </a:spcBef>
              <a:spcAft>
                <a:spcPts val="0"/>
              </a:spcAft>
              <a:buNone/>
            </a:pPr>
            <a:r>
              <a:t/>
            </a:r>
            <a:endParaRPr sz="1200">
              <a:solidFill>
                <a:srgbClr val="0D1941"/>
              </a:solidFill>
              <a:highlight>
                <a:schemeClr val="lt1"/>
              </a:highlight>
              <a:latin typeface="Arial"/>
              <a:ea typeface="Arial"/>
              <a:cs typeface="Arial"/>
              <a:sym typeface="Arial"/>
            </a:endParaRPr>
          </a:p>
          <a:p>
            <a:pPr indent="0" lvl="0" marL="0" rtl="0" algn="l">
              <a:spcBef>
                <a:spcPts val="1000"/>
              </a:spcBef>
              <a:spcAft>
                <a:spcPts val="0"/>
              </a:spcAft>
              <a:buNone/>
            </a:pPr>
            <a:r>
              <a:t/>
            </a:r>
            <a:endParaRPr/>
          </a:p>
        </p:txBody>
      </p:sp>
      <p:pic>
        <p:nvPicPr>
          <p:cNvPr descr="Family with two children outline" id="448" name="Google Shape;448;p38"/>
          <p:cNvPicPr preferRelativeResize="0"/>
          <p:nvPr/>
        </p:nvPicPr>
        <p:blipFill rotWithShape="1">
          <a:blip r:embed="rId3">
            <a:alphaModFix/>
          </a:blip>
          <a:srcRect b="0" l="0" r="0" t="0"/>
          <a:stretch/>
        </p:blipFill>
        <p:spPr>
          <a:xfrm>
            <a:off x="4133937" y="2167586"/>
            <a:ext cx="914400" cy="914400"/>
          </a:xfrm>
          <a:prstGeom prst="rect">
            <a:avLst/>
          </a:prstGeom>
          <a:noFill/>
          <a:ln>
            <a:noFill/>
          </a:ln>
        </p:spPr>
      </p:pic>
      <p:pic>
        <p:nvPicPr>
          <p:cNvPr id="449" name="Google Shape;449;p38"/>
          <p:cNvPicPr preferRelativeResize="0"/>
          <p:nvPr/>
        </p:nvPicPr>
        <p:blipFill>
          <a:blip r:embed="rId4">
            <a:alphaModFix/>
          </a:blip>
          <a:stretch>
            <a:fillRect/>
          </a:stretch>
        </p:blipFill>
        <p:spPr>
          <a:xfrm>
            <a:off x="6358375" y="1352500"/>
            <a:ext cx="1087800" cy="609172"/>
          </a:xfrm>
          <a:prstGeom prst="rect">
            <a:avLst/>
          </a:prstGeom>
          <a:noFill/>
          <a:ln>
            <a:noFill/>
          </a:ln>
        </p:spPr>
      </p:pic>
      <p:cxnSp>
        <p:nvCxnSpPr>
          <p:cNvPr id="450" name="Google Shape;450;p38"/>
          <p:cNvCxnSpPr>
            <a:stCxn id="449" idx="1"/>
            <a:endCxn id="448" idx="3"/>
          </p:cNvCxnSpPr>
          <p:nvPr/>
        </p:nvCxnSpPr>
        <p:spPr>
          <a:xfrm flipH="1">
            <a:off x="5048275" y="1657086"/>
            <a:ext cx="1310100" cy="967800"/>
          </a:xfrm>
          <a:prstGeom prst="straightConnector1">
            <a:avLst/>
          </a:prstGeom>
          <a:noFill/>
          <a:ln cap="flat" cmpd="sng" w="9525">
            <a:solidFill>
              <a:schemeClr val="dk2"/>
            </a:solidFill>
            <a:prstDash val="solid"/>
            <a:round/>
            <a:headEnd len="med" w="med" type="none"/>
            <a:tailEnd len="med" w="med" type="triangle"/>
          </a:ln>
        </p:spPr>
      </p:cxnSp>
      <p:pic>
        <p:nvPicPr>
          <p:cNvPr id="451" name="Google Shape;451;p38"/>
          <p:cNvPicPr preferRelativeResize="0"/>
          <p:nvPr/>
        </p:nvPicPr>
        <p:blipFill>
          <a:blip r:embed="rId5">
            <a:alphaModFix/>
          </a:blip>
          <a:stretch>
            <a:fillRect/>
          </a:stretch>
        </p:blipFill>
        <p:spPr>
          <a:xfrm>
            <a:off x="1604701" y="1511000"/>
            <a:ext cx="991999" cy="656700"/>
          </a:xfrm>
          <a:prstGeom prst="rect">
            <a:avLst/>
          </a:prstGeom>
          <a:noFill/>
          <a:ln>
            <a:noFill/>
          </a:ln>
        </p:spPr>
      </p:pic>
      <p:cxnSp>
        <p:nvCxnSpPr>
          <p:cNvPr id="452" name="Google Shape;452;p38"/>
          <p:cNvCxnSpPr>
            <a:stCxn id="451" idx="3"/>
            <a:endCxn id="448" idx="1"/>
          </p:cNvCxnSpPr>
          <p:nvPr/>
        </p:nvCxnSpPr>
        <p:spPr>
          <a:xfrm>
            <a:off x="2596700" y="1839350"/>
            <a:ext cx="1537200" cy="785400"/>
          </a:xfrm>
          <a:prstGeom prst="straightConnector1">
            <a:avLst/>
          </a:prstGeom>
          <a:noFill/>
          <a:ln cap="flat" cmpd="sng" w="9525">
            <a:solidFill>
              <a:schemeClr val="dk2"/>
            </a:solidFill>
            <a:prstDash val="solid"/>
            <a:round/>
            <a:headEnd len="med" w="med" type="none"/>
            <a:tailEnd len="med" w="med" type="triangle"/>
          </a:ln>
        </p:spPr>
      </p:cxnSp>
      <p:pic>
        <p:nvPicPr>
          <p:cNvPr id="453" name="Google Shape;453;p38"/>
          <p:cNvPicPr preferRelativeResize="0"/>
          <p:nvPr/>
        </p:nvPicPr>
        <p:blipFill>
          <a:blip r:embed="rId6">
            <a:alphaModFix/>
          </a:blip>
          <a:stretch>
            <a:fillRect/>
          </a:stretch>
        </p:blipFill>
        <p:spPr>
          <a:xfrm>
            <a:off x="6783575" y="3468425"/>
            <a:ext cx="856224" cy="740751"/>
          </a:xfrm>
          <a:prstGeom prst="rect">
            <a:avLst/>
          </a:prstGeom>
          <a:noFill/>
          <a:ln>
            <a:noFill/>
          </a:ln>
        </p:spPr>
      </p:pic>
      <p:cxnSp>
        <p:nvCxnSpPr>
          <p:cNvPr id="454" name="Google Shape;454;p38"/>
          <p:cNvCxnSpPr/>
          <p:nvPr/>
        </p:nvCxnSpPr>
        <p:spPr>
          <a:xfrm rot="10800000">
            <a:off x="5010275" y="2973600"/>
            <a:ext cx="1773300" cy="865200"/>
          </a:xfrm>
          <a:prstGeom prst="straightConnector1">
            <a:avLst/>
          </a:prstGeom>
          <a:noFill/>
          <a:ln cap="flat" cmpd="sng" w="9525">
            <a:solidFill>
              <a:schemeClr val="dk2"/>
            </a:solidFill>
            <a:prstDash val="solid"/>
            <a:round/>
            <a:headEnd len="med" w="med" type="none"/>
            <a:tailEnd len="med" w="med" type="triangle"/>
          </a:ln>
        </p:spPr>
      </p:cxnSp>
      <p:pic>
        <p:nvPicPr>
          <p:cNvPr id="455" name="Google Shape;455;p38"/>
          <p:cNvPicPr preferRelativeResize="0"/>
          <p:nvPr/>
        </p:nvPicPr>
        <p:blipFill>
          <a:blip r:embed="rId7">
            <a:alphaModFix/>
          </a:blip>
          <a:stretch>
            <a:fillRect/>
          </a:stretch>
        </p:blipFill>
        <p:spPr>
          <a:xfrm>
            <a:off x="1652600" y="4082513"/>
            <a:ext cx="992001" cy="652237"/>
          </a:xfrm>
          <a:prstGeom prst="rect">
            <a:avLst/>
          </a:prstGeom>
          <a:noFill/>
          <a:ln>
            <a:noFill/>
          </a:ln>
        </p:spPr>
      </p:pic>
      <p:cxnSp>
        <p:nvCxnSpPr>
          <p:cNvPr id="456" name="Google Shape;456;p38"/>
          <p:cNvCxnSpPr/>
          <p:nvPr/>
        </p:nvCxnSpPr>
        <p:spPr>
          <a:xfrm flipH="1" rot="10800000">
            <a:off x="2786375" y="3028500"/>
            <a:ext cx="1317900" cy="1116600"/>
          </a:xfrm>
          <a:prstGeom prst="straightConnector1">
            <a:avLst/>
          </a:prstGeom>
          <a:noFill/>
          <a:ln cap="flat" cmpd="sng" w="9525">
            <a:solidFill>
              <a:schemeClr val="dk2"/>
            </a:solidFill>
            <a:prstDash val="solid"/>
            <a:round/>
            <a:headEnd len="med" w="med" type="none"/>
            <a:tailEnd len="med" w="med" type="triangle"/>
          </a:ln>
        </p:spPr>
      </p:cxnSp>
      <p:pic>
        <p:nvPicPr>
          <p:cNvPr id="457" name="Google Shape;457;p38"/>
          <p:cNvPicPr preferRelativeResize="0"/>
          <p:nvPr/>
        </p:nvPicPr>
        <p:blipFill>
          <a:blip r:embed="rId8">
            <a:alphaModFix/>
          </a:blip>
          <a:stretch>
            <a:fillRect/>
          </a:stretch>
        </p:blipFill>
        <p:spPr>
          <a:xfrm>
            <a:off x="4095125" y="3967025"/>
            <a:ext cx="992001" cy="656699"/>
          </a:xfrm>
          <a:prstGeom prst="rect">
            <a:avLst/>
          </a:prstGeom>
          <a:noFill/>
          <a:ln>
            <a:noFill/>
          </a:ln>
        </p:spPr>
      </p:pic>
      <p:cxnSp>
        <p:nvCxnSpPr>
          <p:cNvPr id="458" name="Google Shape;458;p38"/>
          <p:cNvCxnSpPr>
            <a:stCxn id="457" idx="0"/>
            <a:endCxn id="448" idx="2"/>
          </p:cNvCxnSpPr>
          <p:nvPr/>
        </p:nvCxnSpPr>
        <p:spPr>
          <a:xfrm rot="10800000">
            <a:off x="4591125" y="3082025"/>
            <a:ext cx="0" cy="885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9"/>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Materials Assessed</a:t>
            </a:r>
            <a:endParaRPr/>
          </a:p>
        </p:txBody>
      </p:sp>
      <p:sp>
        <p:nvSpPr>
          <p:cNvPr id="464" name="Google Shape;464;p39"/>
          <p:cNvSpPr txBox="1"/>
          <p:nvPr>
            <p:ph idx="1" type="body"/>
          </p:nvPr>
        </p:nvSpPr>
        <p:spPr>
          <a:xfrm>
            <a:off x="575450" y="1324894"/>
            <a:ext cx="7886700" cy="32634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Clr>
                <a:schemeClr val="dk1"/>
              </a:buClr>
              <a:buSzPts val="2800"/>
              <a:buChar char="•"/>
            </a:pPr>
            <a:r>
              <a:rPr lang="en">
                <a:solidFill>
                  <a:schemeClr val="dk1"/>
                </a:solidFill>
              </a:rPr>
              <a:t>Maryland</a:t>
            </a:r>
            <a:r>
              <a:rPr lang="en">
                <a:solidFill>
                  <a:schemeClr val="dk1"/>
                </a:solidFill>
              </a:rPr>
              <a:t> EHDI Website</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MD EHDI </a:t>
            </a:r>
            <a:r>
              <a:rPr lang="en">
                <a:solidFill>
                  <a:schemeClr val="dk1"/>
                </a:solidFill>
              </a:rPr>
              <a:t>Resources, including:</a:t>
            </a:r>
            <a:endParaRPr>
              <a:solidFill>
                <a:schemeClr val="dk1"/>
              </a:solidFill>
            </a:endParaRPr>
          </a:p>
          <a:p>
            <a:pPr indent="-406400" lvl="0" marL="1828800" rtl="0" algn="l">
              <a:spcBef>
                <a:spcPts val="0"/>
              </a:spcBef>
              <a:spcAft>
                <a:spcPts val="0"/>
              </a:spcAft>
              <a:buClr>
                <a:schemeClr val="dk1"/>
              </a:buClr>
              <a:buSzPts val="2800"/>
              <a:buAutoNum type="arabicPeriod"/>
            </a:pPr>
            <a:r>
              <a:rPr lang="en">
                <a:solidFill>
                  <a:schemeClr val="dk1"/>
                </a:solidFill>
              </a:rPr>
              <a:t>Developmental Milestones</a:t>
            </a:r>
            <a:endParaRPr>
              <a:solidFill>
                <a:schemeClr val="dk1"/>
              </a:solidFill>
            </a:endParaRPr>
          </a:p>
          <a:p>
            <a:pPr indent="-406400" lvl="0" marL="1828800" rtl="0" algn="l">
              <a:spcBef>
                <a:spcPts val="0"/>
              </a:spcBef>
              <a:spcAft>
                <a:spcPts val="0"/>
              </a:spcAft>
              <a:buClr>
                <a:schemeClr val="dk1"/>
              </a:buClr>
              <a:buSzPts val="2800"/>
              <a:buAutoNum type="arabicPeriod"/>
            </a:pPr>
            <a:r>
              <a:rPr lang="en">
                <a:solidFill>
                  <a:schemeClr val="dk1"/>
                </a:solidFill>
              </a:rPr>
              <a:t>Letters to Parents</a:t>
            </a:r>
            <a:endParaRPr>
              <a:solidFill>
                <a:schemeClr val="dk1"/>
              </a:solidFill>
            </a:endParaRPr>
          </a:p>
          <a:p>
            <a:pPr indent="-406400" lvl="0" marL="1828800" rtl="0" algn="l">
              <a:spcBef>
                <a:spcPts val="0"/>
              </a:spcBef>
              <a:spcAft>
                <a:spcPts val="0"/>
              </a:spcAft>
              <a:buClr>
                <a:schemeClr val="dk1"/>
              </a:buClr>
              <a:buSzPts val="2800"/>
              <a:buAutoNum type="arabicPeriod"/>
            </a:pPr>
            <a:r>
              <a:rPr lang="en">
                <a:solidFill>
                  <a:schemeClr val="dk1"/>
                </a:solidFill>
              </a:rPr>
              <a:t>Helpful Hints for Parents</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0"/>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Areas of difficulty</a:t>
            </a:r>
            <a:endParaRPr/>
          </a:p>
        </p:txBody>
      </p:sp>
      <p:sp>
        <p:nvSpPr>
          <p:cNvPr id="470" name="Google Shape;470;p40"/>
          <p:cNvSpPr txBox="1"/>
          <p:nvPr>
            <p:ph idx="1" type="body"/>
          </p:nvPr>
        </p:nvSpPr>
        <p:spPr>
          <a:xfrm>
            <a:off x="741800" y="1199469"/>
            <a:ext cx="7886700" cy="3263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sz="2200">
                <a:solidFill>
                  <a:schemeClr val="dk1"/>
                </a:solidFill>
              </a:rPr>
              <a:t>Original MD EHDI Website:</a:t>
            </a:r>
            <a:endParaRPr b="1"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Not easily accessible (difficult to find the website)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Hard to navigate website to retrieve information</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Minimal visuals</a:t>
            </a:r>
            <a:endParaRPr sz="2200">
              <a:solidFill>
                <a:schemeClr val="dk1"/>
              </a:solidFill>
            </a:endParaRPr>
          </a:p>
          <a:p>
            <a:pPr indent="0" lvl="0" marL="0" rtl="0" algn="l">
              <a:spcBef>
                <a:spcPts val="1000"/>
              </a:spcBef>
              <a:spcAft>
                <a:spcPts val="0"/>
              </a:spcAft>
              <a:buNone/>
            </a:pPr>
            <a:r>
              <a:rPr b="1" lang="en" sz="2200">
                <a:solidFill>
                  <a:schemeClr val="dk1"/>
                </a:solidFill>
              </a:rPr>
              <a:t>Developmental Milestones Handout</a:t>
            </a:r>
            <a:endParaRPr b="1"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Wordy language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Needed main message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Limited language offerings </a:t>
            </a:r>
            <a:endParaRPr sz="2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1"/>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Areas of difficulty</a:t>
            </a:r>
            <a:endParaRPr/>
          </a:p>
        </p:txBody>
      </p:sp>
      <p:sp>
        <p:nvSpPr>
          <p:cNvPr id="476" name="Google Shape;476;p41"/>
          <p:cNvSpPr txBox="1"/>
          <p:nvPr>
            <p:ph idx="1" type="body"/>
          </p:nvPr>
        </p:nvSpPr>
        <p:spPr>
          <a:xfrm>
            <a:off x="686775" y="1175494"/>
            <a:ext cx="7886700" cy="32634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en" sz="2200">
                <a:solidFill>
                  <a:schemeClr val="dk1"/>
                </a:solidFill>
              </a:rPr>
              <a:t>Helpful Hints </a:t>
            </a:r>
            <a:r>
              <a:rPr b="1" lang="en" sz="2200">
                <a:solidFill>
                  <a:schemeClr val="dk1"/>
                </a:solidFill>
              </a:rPr>
              <a:t>Handout</a:t>
            </a:r>
            <a:endParaRPr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Hard to find on the website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Only offered in English</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Communication unclear</a:t>
            </a:r>
            <a:endParaRPr sz="2200">
              <a:solidFill>
                <a:schemeClr val="dk1"/>
              </a:solidFill>
            </a:endParaRPr>
          </a:p>
          <a:p>
            <a:pPr indent="0" lvl="0" marL="0" rtl="0" algn="l">
              <a:spcBef>
                <a:spcPts val="1000"/>
              </a:spcBef>
              <a:spcAft>
                <a:spcPts val="0"/>
              </a:spcAft>
              <a:buNone/>
            </a:pPr>
            <a:r>
              <a:rPr b="1" lang="en" sz="2200">
                <a:solidFill>
                  <a:schemeClr val="dk1"/>
                </a:solidFill>
              </a:rPr>
              <a:t>Letters to Parents Handout</a:t>
            </a:r>
            <a:endParaRPr b="1" sz="2200">
              <a:solidFill>
                <a:schemeClr val="dk1"/>
              </a:solidFill>
            </a:endParaRPr>
          </a:p>
          <a:p>
            <a:pPr indent="-368300" lvl="0" marL="457200" rtl="0" algn="l">
              <a:spcBef>
                <a:spcPts val="1000"/>
              </a:spcBef>
              <a:spcAft>
                <a:spcPts val="0"/>
              </a:spcAft>
              <a:buClr>
                <a:schemeClr val="dk1"/>
              </a:buClr>
              <a:buSzPts val="2200"/>
              <a:buChar char="-"/>
            </a:pPr>
            <a:r>
              <a:rPr lang="en" sz="2200">
                <a:solidFill>
                  <a:schemeClr val="dk1"/>
                </a:solidFill>
              </a:rPr>
              <a:t>Limited language offerings : English and Spanish</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Lack of a focus audience</a:t>
            </a:r>
            <a:endParaRPr sz="2200">
              <a:solidFill>
                <a:schemeClr val="dk1"/>
              </a:solidFill>
            </a:endParaRPr>
          </a:p>
          <a:p>
            <a:pPr indent="0" lvl="0" marL="457200" rtl="0" algn="l">
              <a:spcBef>
                <a:spcPts val="1000"/>
              </a:spcBef>
              <a:spcAft>
                <a:spcPts val="0"/>
              </a:spcAft>
              <a:buNone/>
            </a:pPr>
            <a:r>
              <a:t/>
            </a:r>
            <a:endParaRPr sz="2200"/>
          </a:p>
          <a:p>
            <a:pPr indent="0" lvl="0" marL="0" rtl="0" algn="l">
              <a:spcBef>
                <a:spcPts val="1000"/>
              </a:spcBef>
              <a:spcAft>
                <a:spcPts val="0"/>
              </a:spcAft>
              <a:buNone/>
            </a:pPr>
            <a:r>
              <a:rPr b="1" lang="en" sz="2200" u="sng">
                <a:solidFill>
                  <a:srgbClr val="C40E3E"/>
                </a:solidFill>
              </a:rPr>
              <a:t>ALL had HIGH reading levels</a:t>
            </a:r>
            <a:endParaRPr b="1" sz="2200" u="sng">
              <a:solidFill>
                <a:srgbClr val="C40E3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2"/>
          <p:cNvSpPr txBox="1"/>
          <p:nvPr>
            <p:ph type="title"/>
          </p:nvPr>
        </p:nvSpPr>
        <p:spPr>
          <a:xfrm>
            <a:off x="471900" y="738725"/>
            <a:ext cx="8222100" cy="767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Assessment Tool:</a:t>
            </a:r>
            <a:r>
              <a:rPr lang="en"/>
              <a:t> CDCCCI</a:t>
            </a:r>
            <a:endParaRPr/>
          </a:p>
        </p:txBody>
      </p:sp>
      <p:pic>
        <p:nvPicPr>
          <p:cNvPr id="482" name="Google Shape;482;p42"/>
          <p:cNvPicPr preferRelativeResize="0"/>
          <p:nvPr/>
        </p:nvPicPr>
        <p:blipFill rotWithShape="1">
          <a:blip r:embed="rId3">
            <a:alphaModFix/>
          </a:blip>
          <a:srcRect b="0" l="0" r="4707" t="0"/>
          <a:stretch/>
        </p:blipFill>
        <p:spPr>
          <a:xfrm>
            <a:off x="0" y="1795200"/>
            <a:ext cx="6395602" cy="3348300"/>
          </a:xfrm>
          <a:prstGeom prst="rect">
            <a:avLst/>
          </a:prstGeom>
          <a:noFill/>
          <a:ln>
            <a:noFill/>
          </a:ln>
        </p:spPr>
      </p:pic>
      <p:sp>
        <p:nvSpPr>
          <p:cNvPr id="483" name="Google Shape;483;p42"/>
          <p:cNvSpPr txBox="1"/>
          <p:nvPr>
            <p:ph idx="1" type="body"/>
          </p:nvPr>
        </p:nvSpPr>
        <p:spPr>
          <a:xfrm>
            <a:off x="6395600" y="1788525"/>
            <a:ext cx="2748300" cy="3354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1400"/>
          </a:p>
          <a:p>
            <a:pPr indent="0" lvl="0" marL="0" rtl="0" algn="l">
              <a:spcBef>
                <a:spcPts val="1000"/>
              </a:spcBef>
              <a:spcAft>
                <a:spcPts val="0"/>
              </a:spcAft>
              <a:buNone/>
            </a:pPr>
            <a:r>
              <a:rPr b="1" lang="en" sz="2100">
                <a:solidFill>
                  <a:schemeClr val="dk1"/>
                </a:solidFill>
              </a:rPr>
              <a:t>CDCCCI</a:t>
            </a:r>
            <a:r>
              <a:rPr lang="en" sz="2100">
                <a:solidFill>
                  <a:schemeClr val="dk1"/>
                </a:solidFill>
              </a:rPr>
              <a:t>: </a:t>
            </a:r>
            <a:r>
              <a:rPr b="1" lang="en" sz="2100">
                <a:solidFill>
                  <a:schemeClr val="dk1"/>
                </a:solidFill>
              </a:rPr>
              <a:t>C</a:t>
            </a:r>
            <a:r>
              <a:rPr lang="en" sz="2100">
                <a:solidFill>
                  <a:schemeClr val="dk1"/>
                </a:solidFill>
              </a:rPr>
              <a:t>enter for </a:t>
            </a:r>
            <a:r>
              <a:rPr b="1" lang="en" sz="2100">
                <a:solidFill>
                  <a:schemeClr val="dk1"/>
                </a:solidFill>
              </a:rPr>
              <a:t>D</a:t>
            </a:r>
            <a:r>
              <a:rPr lang="en" sz="2100">
                <a:solidFill>
                  <a:schemeClr val="dk1"/>
                </a:solidFill>
              </a:rPr>
              <a:t>isease </a:t>
            </a:r>
            <a:r>
              <a:rPr b="1" lang="en" sz="2100">
                <a:solidFill>
                  <a:schemeClr val="dk1"/>
                </a:solidFill>
              </a:rPr>
              <a:t>C</a:t>
            </a:r>
            <a:r>
              <a:rPr lang="en" sz="2100">
                <a:solidFill>
                  <a:schemeClr val="dk1"/>
                </a:solidFill>
              </a:rPr>
              <a:t>ontrol </a:t>
            </a:r>
            <a:r>
              <a:rPr b="1" lang="en" sz="2100">
                <a:solidFill>
                  <a:schemeClr val="dk1"/>
                </a:solidFill>
              </a:rPr>
              <a:t>C</a:t>
            </a:r>
            <a:r>
              <a:rPr lang="en" sz="2100">
                <a:solidFill>
                  <a:schemeClr val="dk1"/>
                </a:solidFill>
              </a:rPr>
              <a:t>lear </a:t>
            </a:r>
            <a:r>
              <a:rPr b="1" lang="en" sz="2100">
                <a:solidFill>
                  <a:schemeClr val="dk1"/>
                </a:solidFill>
              </a:rPr>
              <a:t>C</a:t>
            </a:r>
            <a:r>
              <a:rPr lang="en" sz="2100">
                <a:solidFill>
                  <a:schemeClr val="dk1"/>
                </a:solidFill>
              </a:rPr>
              <a:t>ommunication </a:t>
            </a:r>
            <a:r>
              <a:rPr b="1" lang="en" sz="2100">
                <a:solidFill>
                  <a:schemeClr val="dk1"/>
                </a:solidFill>
              </a:rPr>
              <a:t>I</a:t>
            </a:r>
            <a:r>
              <a:rPr lang="en" sz="2100">
                <a:solidFill>
                  <a:schemeClr val="dk1"/>
                </a:solidFill>
              </a:rPr>
              <a:t>ndex</a:t>
            </a:r>
            <a:endParaRPr sz="2100">
              <a:solidFill>
                <a:schemeClr val="dk1"/>
              </a:solidFill>
            </a:endParaRPr>
          </a:p>
          <a:p>
            <a:pPr indent="0" lvl="0" marL="0" rtl="0" algn="l">
              <a:spcBef>
                <a:spcPts val="1000"/>
              </a:spcBef>
              <a:spcAft>
                <a:spcPts val="0"/>
              </a:spcAft>
              <a:buNone/>
            </a:pPr>
            <a:r>
              <a:rPr i="1" lang="en" sz="1500">
                <a:solidFill>
                  <a:schemeClr val="dk1"/>
                </a:solidFill>
              </a:rPr>
              <a:t>Tool used to create and evaluate communication material using research pulled from scientific literature. </a:t>
            </a:r>
            <a:endParaRPr i="1" sz="1500">
              <a:solidFill>
                <a:schemeClr val="dk1"/>
              </a:solidFill>
            </a:endParaRPr>
          </a:p>
          <a:p>
            <a:pPr indent="-323850" lvl="0" marL="457200" rtl="0" algn="l">
              <a:spcBef>
                <a:spcPts val="1000"/>
              </a:spcBef>
              <a:spcAft>
                <a:spcPts val="0"/>
              </a:spcAft>
              <a:buSzPts val="1500"/>
              <a:buChar char="•"/>
            </a:pPr>
            <a:r>
              <a:rPr lang="en" sz="1500" u="sng">
                <a:solidFill>
                  <a:schemeClr val="hlink"/>
                </a:solidFill>
                <a:hlinkClick r:id="rId4"/>
              </a:rPr>
              <a:t>https://www.cdc.gov/ccindex/widget.html</a:t>
            </a:r>
            <a:r>
              <a:rPr lang="en" sz="1500"/>
              <a:t> </a:t>
            </a:r>
            <a:endParaRPr sz="1500"/>
          </a:p>
          <a:p>
            <a:pPr indent="0" lvl="0" marL="457200" rtl="0" algn="l">
              <a:spcBef>
                <a:spcPts val="1000"/>
              </a:spcBef>
              <a:spcAft>
                <a:spcPts val="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3"/>
          <p:cNvSpPr txBox="1"/>
          <p:nvPr>
            <p:ph type="title"/>
          </p:nvPr>
        </p:nvSpPr>
        <p:spPr>
          <a:xfrm>
            <a:off x="471900" y="738725"/>
            <a:ext cx="8222100" cy="767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30937"/>
              <a:buFont typeface="Arial"/>
              <a:buNone/>
            </a:pPr>
            <a:r>
              <a:rPr lang="en"/>
              <a:t>Assessment Tool: PEMAT</a:t>
            </a:r>
            <a:r>
              <a:rPr i="1" lang="en" sz="3555"/>
              <a:t>(Understandability)</a:t>
            </a:r>
            <a:endParaRPr i="1" sz="3555"/>
          </a:p>
          <a:p>
            <a:pPr indent="0" lvl="0" marL="0" rtl="0" algn="l">
              <a:spcBef>
                <a:spcPts val="0"/>
              </a:spcBef>
              <a:spcAft>
                <a:spcPts val="0"/>
              </a:spcAft>
              <a:buNone/>
            </a:pPr>
            <a:r>
              <a:t/>
            </a:r>
            <a:endParaRPr/>
          </a:p>
        </p:txBody>
      </p:sp>
      <p:pic>
        <p:nvPicPr>
          <p:cNvPr id="489" name="Google Shape;489;p43"/>
          <p:cNvPicPr preferRelativeResize="0"/>
          <p:nvPr/>
        </p:nvPicPr>
        <p:blipFill>
          <a:blip r:embed="rId3">
            <a:alphaModFix/>
          </a:blip>
          <a:stretch>
            <a:fillRect/>
          </a:stretch>
        </p:blipFill>
        <p:spPr>
          <a:xfrm>
            <a:off x="0" y="1792600"/>
            <a:ext cx="6462475" cy="3350900"/>
          </a:xfrm>
          <a:prstGeom prst="rect">
            <a:avLst/>
          </a:prstGeom>
          <a:noFill/>
          <a:ln>
            <a:noFill/>
          </a:ln>
        </p:spPr>
      </p:pic>
      <p:sp>
        <p:nvSpPr>
          <p:cNvPr id="490" name="Google Shape;490;p43"/>
          <p:cNvSpPr txBox="1"/>
          <p:nvPr>
            <p:ph idx="1" type="body"/>
          </p:nvPr>
        </p:nvSpPr>
        <p:spPr>
          <a:xfrm>
            <a:off x="6462475" y="1788525"/>
            <a:ext cx="2681400" cy="3354900"/>
          </a:xfrm>
          <a:prstGeom prst="rect">
            <a:avLst/>
          </a:prstGeom>
        </p:spPr>
        <p:txBody>
          <a:bodyPr anchorCtr="0" anchor="t" bIns="45700" lIns="91425" spcFirstLastPara="1" rIns="91425" wrap="square" tIns="45700">
            <a:normAutofit fontScale="62500" lnSpcReduction="10000"/>
          </a:bodyPr>
          <a:lstStyle/>
          <a:p>
            <a:pPr indent="0" lvl="0" marL="0" rtl="0" algn="l">
              <a:spcBef>
                <a:spcPts val="1000"/>
              </a:spcBef>
              <a:spcAft>
                <a:spcPts val="0"/>
              </a:spcAft>
              <a:buNone/>
            </a:pPr>
            <a:r>
              <a:rPr b="1" lang="en">
                <a:solidFill>
                  <a:schemeClr val="dk1"/>
                </a:solidFill>
              </a:rPr>
              <a:t>PEMAT: Patient Education Materials Assessment Tool</a:t>
            </a:r>
            <a:endParaRPr b="1">
              <a:solidFill>
                <a:schemeClr val="dk1"/>
              </a:solidFill>
            </a:endParaRPr>
          </a:p>
          <a:p>
            <a:pPr indent="0" lvl="0" marL="0" rtl="0" algn="l">
              <a:spcBef>
                <a:spcPts val="1000"/>
              </a:spcBef>
              <a:spcAft>
                <a:spcPts val="0"/>
              </a:spcAft>
              <a:buNone/>
            </a:pPr>
            <a:r>
              <a:rPr i="1" lang="en" sz="2480">
                <a:solidFill>
                  <a:schemeClr val="dk1"/>
                </a:solidFill>
              </a:rPr>
              <a:t>A guide designed to determine how well and if patients will understand and act on health information materials. Two types and two sections: </a:t>
            </a:r>
            <a:r>
              <a:rPr b="1" i="1" lang="en" sz="2480">
                <a:solidFill>
                  <a:schemeClr val="dk1"/>
                </a:solidFill>
              </a:rPr>
              <a:t>understandability </a:t>
            </a:r>
            <a:r>
              <a:rPr i="1" lang="en" sz="2480">
                <a:solidFill>
                  <a:schemeClr val="dk1"/>
                </a:solidFill>
              </a:rPr>
              <a:t>and </a:t>
            </a:r>
            <a:r>
              <a:rPr b="1" i="1" lang="en" sz="2480">
                <a:solidFill>
                  <a:schemeClr val="dk1"/>
                </a:solidFill>
              </a:rPr>
              <a:t>actionability </a:t>
            </a:r>
            <a:endParaRPr b="1" i="1" sz="2480">
              <a:solidFill>
                <a:schemeClr val="dk1"/>
              </a:solidFill>
            </a:endParaRPr>
          </a:p>
          <a:p>
            <a:pPr indent="-304006" lvl="0" marL="457200" rtl="0" algn="l">
              <a:spcBef>
                <a:spcPts val="1000"/>
              </a:spcBef>
              <a:spcAft>
                <a:spcPts val="0"/>
              </a:spcAft>
              <a:buClr>
                <a:schemeClr val="dk1"/>
              </a:buClr>
              <a:buSzPct val="100000"/>
              <a:buChar char="●"/>
            </a:pPr>
            <a:r>
              <a:rPr lang="en" sz="1900">
                <a:solidFill>
                  <a:schemeClr val="dk1"/>
                </a:solidFill>
              </a:rPr>
              <a:t>P: Print/Downloadable materials</a:t>
            </a:r>
            <a:endParaRPr sz="1900">
              <a:solidFill>
                <a:schemeClr val="dk1"/>
              </a:solidFill>
            </a:endParaRPr>
          </a:p>
          <a:p>
            <a:pPr indent="-304006" lvl="0" marL="457200" rtl="0" algn="l">
              <a:spcBef>
                <a:spcPts val="0"/>
              </a:spcBef>
              <a:spcAft>
                <a:spcPts val="0"/>
              </a:spcAft>
              <a:buClr>
                <a:schemeClr val="dk1"/>
              </a:buClr>
              <a:buSzPct val="100000"/>
              <a:buChar char="●"/>
            </a:pPr>
            <a:r>
              <a:rPr lang="en" sz="1900">
                <a:solidFill>
                  <a:schemeClr val="dk1"/>
                </a:solidFill>
              </a:rPr>
              <a:t>A/V: audio/visual materials</a:t>
            </a:r>
            <a:endParaRPr sz="1900">
              <a:solidFill>
                <a:schemeClr val="dk1"/>
              </a:solidFill>
            </a:endParaRPr>
          </a:p>
          <a:p>
            <a:pPr indent="-304006" lvl="1" marL="914400" rtl="0" algn="l">
              <a:spcBef>
                <a:spcPts val="0"/>
              </a:spcBef>
              <a:spcAft>
                <a:spcPts val="0"/>
              </a:spcAft>
              <a:buSzPct val="100000"/>
              <a:buChar char="○"/>
            </a:pPr>
            <a:r>
              <a:rPr lang="en" sz="1900" u="sng">
                <a:solidFill>
                  <a:schemeClr val="hlink"/>
                </a:solidFill>
                <a:hlinkClick r:id="rId4"/>
              </a:rPr>
              <a:t>https://www.ahrq.gov/health-literacy/patient-education/pemat-p.html</a:t>
            </a:r>
            <a:r>
              <a:rPr lang="en" sz="1900"/>
              <a:t> </a:t>
            </a:r>
            <a:endParaRPr sz="1900"/>
          </a:p>
          <a:p>
            <a:pPr indent="0" lvl="0" marL="0" rtl="0" algn="l">
              <a:spcBef>
                <a:spcPts val="1000"/>
              </a:spcBef>
              <a:spcAft>
                <a:spcPts val="0"/>
              </a:spcAft>
              <a:buNone/>
            </a:pPr>
            <a:r>
              <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4"/>
          <p:cNvSpPr txBox="1"/>
          <p:nvPr>
            <p:ph type="title"/>
          </p:nvPr>
        </p:nvSpPr>
        <p:spPr>
          <a:xfrm>
            <a:off x="471900" y="738725"/>
            <a:ext cx="8222100" cy="767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Assessment Tool: PEMAT </a:t>
            </a:r>
            <a:r>
              <a:rPr i="1" lang="en" sz="3555"/>
              <a:t>(</a:t>
            </a:r>
            <a:r>
              <a:rPr i="1" lang="en" sz="3555"/>
              <a:t>Actionability)</a:t>
            </a:r>
            <a:endParaRPr i="1" sz="3555"/>
          </a:p>
          <a:p>
            <a:pPr indent="0" lvl="0" marL="0" rtl="0" algn="l">
              <a:spcBef>
                <a:spcPts val="0"/>
              </a:spcBef>
              <a:spcAft>
                <a:spcPts val="0"/>
              </a:spcAft>
              <a:buNone/>
            </a:pPr>
            <a:r>
              <a:t/>
            </a:r>
            <a:endParaRPr/>
          </a:p>
        </p:txBody>
      </p:sp>
      <p:pic>
        <p:nvPicPr>
          <p:cNvPr id="496" name="Google Shape;496;p44"/>
          <p:cNvPicPr preferRelativeResize="0"/>
          <p:nvPr/>
        </p:nvPicPr>
        <p:blipFill>
          <a:blip r:embed="rId3">
            <a:alphaModFix/>
          </a:blip>
          <a:stretch>
            <a:fillRect/>
          </a:stretch>
        </p:blipFill>
        <p:spPr>
          <a:xfrm>
            <a:off x="0" y="1788525"/>
            <a:ext cx="6395600" cy="3354974"/>
          </a:xfrm>
          <a:prstGeom prst="rect">
            <a:avLst/>
          </a:prstGeom>
          <a:noFill/>
          <a:ln>
            <a:noFill/>
          </a:ln>
        </p:spPr>
      </p:pic>
      <p:sp>
        <p:nvSpPr>
          <p:cNvPr id="497" name="Google Shape;497;p44"/>
          <p:cNvSpPr txBox="1"/>
          <p:nvPr>
            <p:ph idx="1" type="body"/>
          </p:nvPr>
        </p:nvSpPr>
        <p:spPr>
          <a:xfrm>
            <a:off x="6395600" y="1788563"/>
            <a:ext cx="2681400" cy="3354900"/>
          </a:xfrm>
          <a:prstGeom prst="rect">
            <a:avLst/>
          </a:prstGeom>
        </p:spPr>
        <p:txBody>
          <a:bodyPr anchorCtr="0" anchor="t" bIns="45700" lIns="91425" spcFirstLastPara="1" rIns="91425" wrap="square" tIns="45700">
            <a:normAutofit fontScale="62500" lnSpcReduction="10000"/>
          </a:bodyPr>
          <a:lstStyle/>
          <a:p>
            <a:pPr indent="0" lvl="0" marL="0" rtl="0" algn="l">
              <a:spcBef>
                <a:spcPts val="1000"/>
              </a:spcBef>
              <a:spcAft>
                <a:spcPts val="0"/>
              </a:spcAft>
              <a:buNone/>
            </a:pPr>
            <a:r>
              <a:rPr b="1" lang="en">
                <a:solidFill>
                  <a:schemeClr val="dk1"/>
                </a:solidFill>
              </a:rPr>
              <a:t>PEMAT: Patient Education Materials Assessment Tool</a:t>
            </a:r>
            <a:endParaRPr b="1">
              <a:solidFill>
                <a:schemeClr val="dk1"/>
              </a:solidFill>
            </a:endParaRPr>
          </a:p>
          <a:p>
            <a:pPr indent="0" lvl="0" marL="0" rtl="0" algn="l">
              <a:spcBef>
                <a:spcPts val="1000"/>
              </a:spcBef>
              <a:spcAft>
                <a:spcPts val="0"/>
              </a:spcAft>
              <a:buNone/>
            </a:pPr>
            <a:r>
              <a:rPr i="1" lang="en" sz="2480">
                <a:solidFill>
                  <a:schemeClr val="dk1"/>
                </a:solidFill>
              </a:rPr>
              <a:t>A guide designed to determine how well and if patients will understand and act on health information materials. Two types and two sections: </a:t>
            </a:r>
            <a:r>
              <a:rPr b="1" i="1" lang="en" sz="2480">
                <a:solidFill>
                  <a:schemeClr val="dk1"/>
                </a:solidFill>
              </a:rPr>
              <a:t>understandability </a:t>
            </a:r>
            <a:r>
              <a:rPr i="1" lang="en" sz="2480">
                <a:solidFill>
                  <a:schemeClr val="dk1"/>
                </a:solidFill>
              </a:rPr>
              <a:t>and </a:t>
            </a:r>
            <a:r>
              <a:rPr b="1" i="1" lang="en" sz="2480">
                <a:solidFill>
                  <a:schemeClr val="dk1"/>
                </a:solidFill>
              </a:rPr>
              <a:t>actionability </a:t>
            </a:r>
            <a:endParaRPr b="1" i="1" sz="2480">
              <a:solidFill>
                <a:schemeClr val="dk1"/>
              </a:solidFill>
            </a:endParaRPr>
          </a:p>
          <a:p>
            <a:pPr indent="-304006" lvl="0" marL="457200" rtl="0" algn="l">
              <a:spcBef>
                <a:spcPts val="1000"/>
              </a:spcBef>
              <a:spcAft>
                <a:spcPts val="0"/>
              </a:spcAft>
              <a:buClr>
                <a:schemeClr val="dk1"/>
              </a:buClr>
              <a:buSzPct val="100000"/>
              <a:buChar char="●"/>
            </a:pPr>
            <a:r>
              <a:rPr lang="en" sz="1900">
                <a:solidFill>
                  <a:schemeClr val="dk1"/>
                </a:solidFill>
              </a:rPr>
              <a:t>P: Print/Downloadable materials</a:t>
            </a:r>
            <a:endParaRPr sz="1900">
              <a:solidFill>
                <a:schemeClr val="dk1"/>
              </a:solidFill>
            </a:endParaRPr>
          </a:p>
          <a:p>
            <a:pPr indent="-304006" lvl="0" marL="457200" rtl="0" algn="l">
              <a:spcBef>
                <a:spcPts val="0"/>
              </a:spcBef>
              <a:spcAft>
                <a:spcPts val="0"/>
              </a:spcAft>
              <a:buClr>
                <a:schemeClr val="dk1"/>
              </a:buClr>
              <a:buSzPct val="100000"/>
              <a:buChar char="●"/>
            </a:pPr>
            <a:r>
              <a:rPr lang="en" sz="1900">
                <a:solidFill>
                  <a:schemeClr val="dk1"/>
                </a:solidFill>
              </a:rPr>
              <a:t>A/V: audio/visual materials</a:t>
            </a:r>
            <a:endParaRPr sz="1900">
              <a:solidFill>
                <a:schemeClr val="dk1"/>
              </a:solidFill>
            </a:endParaRPr>
          </a:p>
          <a:p>
            <a:pPr indent="-304006" lvl="1" marL="914400" rtl="0" algn="l">
              <a:spcBef>
                <a:spcPts val="0"/>
              </a:spcBef>
              <a:spcAft>
                <a:spcPts val="0"/>
              </a:spcAft>
              <a:buSzPct val="100000"/>
              <a:buChar char="○"/>
            </a:pPr>
            <a:r>
              <a:rPr lang="en" sz="1900" u="sng">
                <a:solidFill>
                  <a:schemeClr val="hlink"/>
                </a:solidFill>
                <a:hlinkClick r:id="rId4"/>
              </a:rPr>
              <a:t>https://www.ahrq.gov/health-literacy/patient-education/pemat-p.html</a:t>
            </a:r>
            <a:r>
              <a:rPr lang="en" sz="1900"/>
              <a:t> </a:t>
            </a:r>
            <a:endParaRPr sz="1900"/>
          </a:p>
          <a:p>
            <a:pPr indent="0" lvl="0" marL="0" rtl="0" algn="l">
              <a:spcBef>
                <a:spcPts val="1000"/>
              </a:spcBef>
              <a:spcAft>
                <a:spcPts val="0"/>
              </a:spcAft>
              <a:buNone/>
            </a:pPr>
            <a:r>
              <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5"/>
          <p:cNvSpPr txBox="1"/>
          <p:nvPr>
            <p:ph type="title"/>
          </p:nvPr>
        </p:nvSpPr>
        <p:spPr>
          <a:xfrm>
            <a:off x="471900" y="738725"/>
            <a:ext cx="8222100" cy="767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Assessment Tool: SMOG</a:t>
            </a:r>
            <a:endParaRPr/>
          </a:p>
        </p:txBody>
      </p:sp>
      <p:pic>
        <p:nvPicPr>
          <p:cNvPr id="503" name="Google Shape;503;p45"/>
          <p:cNvPicPr preferRelativeResize="0"/>
          <p:nvPr/>
        </p:nvPicPr>
        <p:blipFill rotWithShape="1">
          <a:blip r:embed="rId3">
            <a:alphaModFix/>
          </a:blip>
          <a:srcRect b="0" l="1662" r="1137" t="0"/>
          <a:stretch/>
        </p:blipFill>
        <p:spPr>
          <a:xfrm>
            <a:off x="0" y="1688200"/>
            <a:ext cx="4114800" cy="3455300"/>
          </a:xfrm>
          <a:prstGeom prst="rect">
            <a:avLst/>
          </a:prstGeom>
          <a:noFill/>
          <a:ln>
            <a:noFill/>
          </a:ln>
        </p:spPr>
      </p:pic>
      <p:sp>
        <p:nvSpPr>
          <p:cNvPr id="504" name="Google Shape;504;p45"/>
          <p:cNvSpPr txBox="1"/>
          <p:nvPr>
            <p:ph idx="1" type="body"/>
          </p:nvPr>
        </p:nvSpPr>
        <p:spPr>
          <a:xfrm>
            <a:off x="4114800" y="1795200"/>
            <a:ext cx="5029200" cy="3348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a:solidFill>
                  <a:schemeClr val="dk1"/>
                </a:solidFill>
              </a:rPr>
              <a:t>SMOG: Simple Measure of Gobbledygook</a:t>
            </a:r>
            <a:endParaRPr b="1">
              <a:solidFill>
                <a:schemeClr val="dk1"/>
              </a:solidFill>
            </a:endParaRPr>
          </a:p>
          <a:p>
            <a:pPr indent="0" lvl="0" marL="0" rtl="0" algn="l">
              <a:spcBef>
                <a:spcPts val="1000"/>
              </a:spcBef>
              <a:spcAft>
                <a:spcPts val="0"/>
              </a:spcAft>
              <a:buNone/>
            </a:pPr>
            <a:r>
              <a:rPr i="1" lang="en" sz="1800">
                <a:solidFill>
                  <a:schemeClr val="dk1"/>
                </a:solidFill>
              </a:rPr>
              <a:t>Formula used to determine reading levels of printed/ written materials</a:t>
            </a:r>
            <a:endParaRPr i="1" sz="1800">
              <a:solidFill>
                <a:schemeClr val="dk1"/>
              </a:solidFill>
            </a:endParaRPr>
          </a:p>
          <a:p>
            <a:pPr indent="-317500" lvl="0" marL="457200" rtl="0" algn="l">
              <a:spcBef>
                <a:spcPts val="1000"/>
              </a:spcBef>
              <a:spcAft>
                <a:spcPts val="0"/>
              </a:spcAft>
              <a:buSzPts val="1400"/>
              <a:buChar char="•"/>
            </a:pPr>
            <a:r>
              <a:rPr lang="en" sz="1400">
                <a:solidFill>
                  <a:schemeClr val="dk1"/>
                </a:solidFill>
              </a:rPr>
              <a:t>chrome-extension://efaidnbmnnnibpcajpcglclefindmkaj/</a:t>
            </a:r>
            <a:r>
              <a:rPr lang="en" sz="1400" u="sng">
                <a:solidFill>
                  <a:schemeClr val="hlink"/>
                </a:solidFill>
                <a:hlinkClick r:id="rId4"/>
              </a:rPr>
              <a:t>https://www.aspiruslibrary.org/literacy/SMOG%20 Readability%20Formula.pdf</a:t>
            </a: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725516" y="1172069"/>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400"/>
              <a:t>MDH Office for Children and Youth with Specific Health Care Needs (OCYSHCN)</a:t>
            </a:r>
            <a:endParaRPr sz="2400"/>
          </a:p>
        </p:txBody>
      </p:sp>
      <p:sp>
        <p:nvSpPr>
          <p:cNvPr id="165" name="Google Shape;165;p28"/>
          <p:cNvSpPr txBox="1"/>
          <p:nvPr>
            <p:ph idx="4" type="body"/>
          </p:nvPr>
        </p:nvSpPr>
        <p:spPr>
          <a:xfrm>
            <a:off x="4585550" y="2166275"/>
            <a:ext cx="3448500" cy="1482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b="1" lang="en" sz="2400"/>
              <a:t>Noadya Legrand</a:t>
            </a:r>
            <a:endParaRPr b="1" sz="2400"/>
          </a:p>
          <a:p>
            <a:pPr indent="0" lvl="0" marL="0" rtl="0" algn="l">
              <a:lnSpc>
                <a:spcPct val="100000"/>
              </a:lnSpc>
              <a:spcBef>
                <a:spcPts val="0"/>
              </a:spcBef>
              <a:spcAft>
                <a:spcPts val="0"/>
              </a:spcAft>
              <a:buNone/>
            </a:pPr>
            <a:r>
              <a:rPr lang="en" sz="2400"/>
              <a:t>Coordinator</a:t>
            </a:r>
            <a:endParaRPr sz="2400"/>
          </a:p>
          <a:p>
            <a:pPr indent="0" lvl="0" marL="0" rtl="0" algn="l">
              <a:lnSpc>
                <a:spcPct val="100000"/>
              </a:lnSpc>
              <a:spcBef>
                <a:spcPts val="0"/>
              </a:spcBef>
              <a:spcAft>
                <a:spcPts val="0"/>
              </a:spcAft>
              <a:buNone/>
            </a:pPr>
            <a:r>
              <a:rPr lang="en" sz="2400"/>
              <a:t>Children and Youth with Specific Health Care Needs </a:t>
            </a:r>
            <a:endParaRPr b="1" sz="2400"/>
          </a:p>
        </p:txBody>
      </p:sp>
      <p:sp>
        <p:nvSpPr>
          <p:cNvPr id="166" name="Google Shape;166;p28"/>
          <p:cNvSpPr txBox="1"/>
          <p:nvPr>
            <p:ph type="title"/>
          </p:nvPr>
        </p:nvSpPr>
        <p:spPr>
          <a:xfrm>
            <a:off x="800441" y="266669"/>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Presenters</a:t>
            </a:r>
            <a:endParaRPr/>
          </a:p>
        </p:txBody>
      </p:sp>
      <p:sp>
        <p:nvSpPr>
          <p:cNvPr id="167" name="Google Shape;167;p28"/>
          <p:cNvSpPr txBox="1"/>
          <p:nvPr>
            <p:ph idx="4" type="body"/>
          </p:nvPr>
        </p:nvSpPr>
        <p:spPr>
          <a:xfrm>
            <a:off x="800450" y="2166275"/>
            <a:ext cx="3274200" cy="17148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b="1" lang="en" sz="2400"/>
              <a:t>Tameka Thomas, MPH</a:t>
            </a:r>
            <a:endParaRPr b="1" sz="2400"/>
          </a:p>
          <a:p>
            <a:pPr indent="0" lvl="0" marL="0" rtl="0" algn="l">
              <a:lnSpc>
                <a:spcPct val="100000"/>
              </a:lnSpc>
              <a:spcBef>
                <a:spcPts val="0"/>
              </a:spcBef>
              <a:spcAft>
                <a:spcPts val="0"/>
              </a:spcAft>
              <a:buNone/>
            </a:pPr>
            <a:r>
              <a:rPr lang="en" sz="2400"/>
              <a:t>Program Manager</a:t>
            </a:r>
            <a:endParaRPr sz="2400"/>
          </a:p>
          <a:p>
            <a:pPr indent="0" lvl="0" marL="0" rtl="0" algn="l">
              <a:lnSpc>
                <a:spcPct val="100000"/>
              </a:lnSpc>
              <a:spcBef>
                <a:spcPts val="0"/>
              </a:spcBef>
              <a:spcAft>
                <a:spcPts val="0"/>
              </a:spcAft>
              <a:buNone/>
            </a:pPr>
            <a:r>
              <a:rPr lang="en" sz="2400"/>
              <a:t>Early Hearing Detection and Intervention</a:t>
            </a:r>
            <a:endParaRPr b="1" sz="2400"/>
          </a:p>
        </p:txBody>
      </p:sp>
      <p:cxnSp>
        <p:nvCxnSpPr>
          <p:cNvPr id="168" name="Google Shape;168;p28"/>
          <p:cNvCxnSpPr/>
          <p:nvPr/>
        </p:nvCxnSpPr>
        <p:spPr>
          <a:xfrm>
            <a:off x="4161625" y="1989175"/>
            <a:ext cx="13500" cy="2173800"/>
          </a:xfrm>
          <a:prstGeom prst="straightConnector1">
            <a:avLst/>
          </a:prstGeom>
          <a:noFill/>
          <a:ln cap="flat" cmpd="sng" w="9525">
            <a:solidFill>
              <a:srgbClr val="D83729"/>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6"/>
          <p:cNvSpPr txBox="1"/>
          <p:nvPr>
            <p:ph type="title"/>
          </p:nvPr>
        </p:nvSpPr>
        <p:spPr>
          <a:xfrm>
            <a:off x="628641"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MDH Benchmarks</a:t>
            </a:r>
            <a:endParaRPr/>
          </a:p>
        </p:txBody>
      </p:sp>
      <p:sp>
        <p:nvSpPr>
          <p:cNvPr id="510" name="Google Shape;510;p46"/>
          <p:cNvSpPr txBox="1"/>
          <p:nvPr>
            <p:ph idx="2" type="body"/>
          </p:nvPr>
        </p:nvSpPr>
        <p:spPr>
          <a:xfrm>
            <a:off x="760942" y="1268056"/>
            <a:ext cx="3868200" cy="2763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graphicFrame>
        <p:nvGraphicFramePr>
          <p:cNvPr id="511" name="Google Shape;511;p46"/>
          <p:cNvGraphicFramePr/>
          <p:nvPr/>
        </p:nvGraphicFramePr>
        <p:xfrm>
          <a:off x="629850" y="1127500"/>
          <a:ext cx="3000000" cy="3000000"/>
        </p:xfrm>
        <a:graphic>
          <a:graphicData uri="http://schemas.openxmlformats.org/drawingml/2006/table">
            <a:tbl>
              <a:tblPr>
                <a:noFill/>
                <a:tableStyleId>{EAB64D5A-21FF-46AF-A50B-53D28A5D7795}</a:tableStyleId>
              </a:tblPr>
              <a:tblGrid>
                <a:gridCol w="1176200"/>
                <a:gridCol w="7222650"/>
              </a:tblGrid>
              <a:tr h="360875">
                <a:tc>
                  <a:txBody>
                    <a:bodyPr/>
                    <a:lstStyle/>
                    <a:p>
                      <a:pPr indent="0" lvl="0" marL="0" rtl="0" algn="l">
                        <a:spcBef>
                          <a:spcPts val="0"/>
                        </a:spcBef>
                        <a:spcAft>
                          <a:spcPts val="0"/>
                        </a:spcAft>
                        <a:buNone/>
                      </a:pPr>
                      <a:r>
                        <a:rPr b="1" lang="en" sz="1800">
                          <a:solidFill>
                            <a:schemeClr val="dk1"/>
                          </a:solidFill>
                          <a:latin typeface="Lexend"/>
                          <a:ea typeface="Lexend"/>
                          <a:cs typeface="Lexend"/>
                          <a:sym typeface="Lexend"/>
                        </a:rPr>
                        <a:t>Tool</a:t>
                      </a:r>
                      <a:endParaRPr b="1" sz="1800">
                        <a:solidFill>
                          <a:schemeClr val="dk1"/>
                        </a:solidFill>
                        <a:latin typeface="Lexend"/>
                        <a:ea typeface="Lexend"/>
                        <a:cs typeface="Lexend"/>
                        <a:sym typeface="Lexend"/>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800">
                          <a:solidFill>
                            <a:schemeClr val="dk1"/>
                          </a:solidFill>
                          <a:latin typeface="Lexend"/>
                          <a:ea typeface="Lexend"/>
                          <a:cs typeface="Lexend"/>
                          <a:sym typeface="Lexend"/>
                        </a:rPr>
                        <a:t>Score Goal:</a:t>
                      </a:r>
                      <a:endParaRPr b="1" sz="1800">
                        <a:solidFill>
                          <a:schemeClr val="dk1"/>
                        </a:solidFill>
                        <a:latin typeface="Lexend"/>
                        <a:ea typeface="Lexend"/>
                        <a:cs typeface="Lexend"/>
                        <a:sym typeface="Lexend"/>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865775">
                <a:tc>
                  <a:txBody>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CDCCCI:</a:t>
                      </a:r>
                      <a:endParaRPr>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90000"/>
                        </a:lnSpc>
                        <a:spcBef>
                          <a:spcPts val="1000"/>
                        </a:spcBef>
                        <a:spcAft>
                          <a:spcPts val="0"/>
                        </a:spcAft>
                        <a:buNone/>
                      </a:pPr>
                      <a:r>
                        <a:rPr lang="en" sz="1100">
                          <a:solidFill>
                            <a:schemeClr val="dk1"/>
                          </a:solidFill>
                          <a:latin typeface="Calibri"/>
                          <a:ea typeface="Calibri"/>
                          <a:cs typeface="Calibri"/>
                          <a:sym typeface="Calibri"/>
                        </a:rPr>
                        <a:t>90% or higher</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i="1" lang="en" sz="1100">
                          <a:solidFill>
                            <a:schemeClr val="dk1"/>
                          </a:solidFill>
                          <a:latin typeface="Calibri"/>
                          <a:ea typeface="Calibri"/>
                          <a:cs typeface="Calibri"/>
                          <a:sym typeface="Calibri"/>
                        </a:rPr>
                        <a:t>This level indicates message presented to audience is clear</a:t>
                      </a:r>
                      <a:endParaRPr i="1" sz="11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939800">
                <a:tc>
                  <a:txBody>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PEMAT:</a:t>
                      </a:r>
                      <a:endParaRPr>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90000"/>
                        </a:lnSpc>
                        <a:spcBef>
                          <a:spcPts val="1000"/>
                        </a:spcBef>
                        <a:spcAft>
                          <a:spcPts val="0"/>
                        </a:spcAft>
                        <a:buNone/>
                      </a:pPr>
                      <a:r>
                        <a:rPr lang="en" sz="1100">
                          <a:solidFill>
                            <a:schemeClr val="dk1"/>
                          </a:solidFill>
                          <a:latin typeface="Calibri"/>
                          <a:ea typeface="Calibri"/>
                          <a:cs typeface="Calibri"/>
                          <a:sym typeface="Calibri"/>
                        </a:rPr>
                        <a:t>90% in both understandability and actionability.</a:t>
                      </a:r>
                      <a:endParaRPr sz="11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i="1" lang="en" sz="1100">
                          <a:solidFill>
                            <a:schemeClr val="dk1"/>
                          </a:solidFill>
                          <a:latin typeface="Calibri"/>
                          <a:ea typeface="Calibri"/>
                          <a:cs typeface="Calibri"/>
                          <a:sym typeface="Calibri"/>
                        </a:rPr>
                        <a:t>Higher Score in either </a:t>
                      </a:r>
                      <a:r>
                        <a:rPr b="1" i="1" lang="en" sz="1100">
                          <a:solidFill>
                            <a:schemeClr val="dk1"/>
                          </a:solidFill>
                          <a:latin typeface="Calibri"/>
                          <a:ea typeface="Calibri"/>
                          <a:cs typeface="Calibri"/>
                          <a:sym typeface="Calibri"/>
                        </a:rPr>
                        <a:t>understandability</a:t>
                      </a:r>
                      <a:r>
                        <a:rPr i="1" lang="en" sz="1100">
                          <a:solidFill>
                            <a:schemeClr val="dk1"/>
                          </a:solidFill>
                          <a:latin typeface="Calibri"/>
                          <a:ea typeface="Calibri"/>
                          <a:cs typeface="Calibri"/>
                          <a:sym typeface="Calibri"/>
                        </a:rPr>
                        <a:t>  and </a:t>
                      </a:r>
                      <a:r>
                        <a:rPr b="1" i="1" lang="en" sz="1100">
                          <a:solidFill>
                            <a:schemeClr val="dk1"/>
                          </a:solidFill>
                          <a:latin typeface="Calibri"/>
                          <a:ea typeface="Calibri"/>
                          <a:cs typeface="Calibri"/>
                          <a:sym typeface="Calibri"/>
                        </a:rPr>
                        <a:t>actionability</a:t>
                      </a:r>
                      <a:r>
                        <a:rPr i="1" lang="en" sz="1100">
                          <a:solidFill>
                            <a:schemeClr val="dk1"/>
                          </a:solidFill>
                          <a:latin typeface="Calibri"/>
                          <a:ea typeface="Calibri"/>
                          <a:cs typeface="Calibri"/>
                          <a:sym typeface="Calibri"/>
                        </a:rPr>
                        <a:t> indicates higher chances of comprehension. Ex. 90% in understandability means the document is likely to be more clear than an document scored at 60%.</a:t>
                      </a:r>
                      <a:endParaRPr i="1" sz="1100">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850775">
                <a:tc>
                  <a:txBody>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SMOG: </a:t>
                      </a:r>
                      <a:endParaRPr>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90000"/>
                        </a:lnSpc>
                        <a:spcBef>
                          <a:spcPts val="1000"/>
                        </a:spcBef>
                        <a:spcAft>
                          <a:spcPts val="0"/>
                        </a:spcAft>
                        <a:buNone/>
                      </a:pPr>
                      <a:r>
                        <a:rPr lang="en" sz="1100">
                          <a:solidFill>
                            <a:schemeClr val="dk1"/>
                          </a:solidFill>
                          <a:latin typeface="Calibri"/>
                          <a:ea typeface="Calibri"/>
                          <a:cs typeface="Calibri"/>
                          <a:sym typeface="Calibri"/>
                        </a:rPr>
                        <a:t>4th-6th grade reading level</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i="1" lang="en" sz="1100">
                          <a:solidFill>
                            <a:schemeClr val="dk1"/>
                          </a:solidFill>
                          <a:latin typeface="Calibri"/>
                          <a:ea typeface="Calibri"/>
                          <a:cs typeface="Calibri"/>
                          <a:sym typeface="Calibri"/>
                        </a:rPr>
                        <a:t>Scores indicate reading/age level required to comprehend the document. The lower the reading level, the higher number of people able to read it.</a:t>
                      </a:r>
                      <a:r>
                        <a:rPr i="1" lang="en" sz="1100">
                          <a:solidFill>
                            <a:schemeClr val="dk1"/>
                          </a:solidFill>
                        </a:rPr>
                        <a:t> </a:t>
                      </a:r>
                      <a:endParaRPr i="1" sz="1100">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7"/>
          <p:cNvSpPr txBox="1"/>
          <p:nvPr>
            <p:ph type="title"/>
          </p:nvPr>
        </p:nvSpPr>
        <p:spPr>
          <a:xfrm>
            <a:off x="628650" y="173169"/>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Baseline Assessment Scores</a:t>
            </a:r>
            <a:endParaRPr/>
          </a:p>
        </p:txBody>
      </p:sp>
      <p:pic>
        <p:nvPicPr>
          <p:cNvPr id="517" name="Google Shape;517;p47"/>
          <p:cNvPicPr preferRelativeResize="0"/>
          <p:nvPr/>
        </p:nvPicPr>
        <p:blipFill>
          <a:blip r:embed="rId3">
            <a:alphaModFix/>
          </a:blip>
          <a:stretch>
            <a:fillRect/>
          </a:stretch>
        </p:blipFill>
        <p:spPr>
          <a:xfrm>
            <a:off x="628650" y="1319775"/>
            <a:ext cx="7810751" cy="345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8"/>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was done to improve</a:t>
            </a:r>
            <a:endParaRPr/>
          </a:p>
        </p:txBody>
      </p:sp>
      <p:sp>
        <p:nvSpPr>
          <p:cNvPr id="523" name="Google Shape;523;p48"/>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Clr>
                <a:schemeClr val="dk1"/>
              </a:buClr>
              <a:buSzPts val="2800"/>
              <a:buChar char="•"/>
            </a:pPr>
            <a:r>
              <a:rPr lang="en">
                <a:solidFill>
                  <a:schemeClr val="dk1"/>
                </a:solidFill>
              </a:rPr>
              <a:t>Revised </a:t>
            </a:r>
            <a:r>
              <a:rPr lang="en">
                <a:solidFill>
                  <a:schemeClr val="dk1"/>
                </a:solidFill>
              </a:rPr>
              <a:t>materials</a:t>
            </a:r>
            <a:r>
              <a:rPr lang="en">
                <a:solidFill>
                  <a:schemeClr val="dk1"/>
                </a:solidFill>
              </a:rPr>
              <a:t> internally with OCYSHCN.</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Revised materials with Dr. Lindsay Rosenfeld, and graduate students.</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Edited materials went through several revisions by OCYSHCN.</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Finalized materials were re-assessed using Health Literacy Tools for a second time.</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9"/>
          <p:cNvSpPr txBox="1"/>
          <p:nvPr>
            <p:ph type="title"/>
          </p:nvPr>
        </p:nvSpPr>
        <p:spPr>
          <a:xfrm>
            <a:off x="701488" y="459897"/>
            <a:ext cx="7886700" cy="50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Assessment </a:t>
            </a:r>
            <a:r>
              <a:rPr lang="en"/>
              <a:t>Scores</a:t>
            </a:r>
            <a:endParaRPr/>
          </a:p>
        </p:txBody>
      </p:sp>
      <p:pic>
        <p:nvPicPr>
          <p:cNvPr id="529" name="Google Shape;529;p49"/>
          <p:cNvPicPr preferRelativeResize="0"/>
          <p:nvPr/>
        </p:nvPicPr>
        <p:blipFill>
          <a:blip r:embed="rId3">
            <a:alphaModFix/>
          </a:blip>
          <a:stretch>
            <a:fillRect/>
          </a:stretch>
        </p:blipFill>
        <p:spPr>
          <a:xfrm>
            <a:off x="225250" y="1417675"/>
            <a:ext cx="8839201" cy="2557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0"/>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
              <a:t>MD EHDI Website (Current)</a:t>
            </a:r>
            <a:endParaRPr/>
          </a:p>
        </p:txBody>
      </p:sp>
      <p:sp>
        <p:nvSpPr>
          <p:cNvPr id="535" name="Google Shape;535;p50"/>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536" name="Google Shape;536;p50"/>
          <p:cNvPicPr preferRelativeResize="0"/>
          <p:nvPr/>
        </p:nvPicPr>
        <p:blipFill>
          <a:blip r:embed="rId3">
            <a:alphaModFix/>
          </a:blip>
          <a:stretch>
            <a:fillRect/>
          </a:stretch>
        </p:blipFill>
        <p:spPr>
          <a:xfrm>
            <a:off x="222575" y="1092900"/>
            <a:ext cx="8867074" cy="3121899"/>
          </a:xfrm>
          <a:prstGeom prst="rect">
            <a:avLst/>
          </a:prstGeom>
          <a:noFill/>
          <a:ln>
            <a:noFill/>
          </a:ln>
        </p:spPr>
      </p:pic>
      <p:sp>
        <p:nvSpPr>
          <p:cNvPr id="537" name="Google Shape;537;p50"/>
          <p:cNvSpPr/>
          <p:nvPr/>
        </p:nvSpPr>
        <p:spPr>
          <a:xfrm>
            <a:off x="5447200" y="2047050"/>
            <a:ext cx="1425600" cy="587700"/>
          </a:xfrm>
          <a:prstGeom prst="wedgeRectCallout">
            <a:avLst>
              <a:gd fmla="val -60648" name="adj1"/>
              <a:gd fmla="val 21500" name="adj2"/>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Calibri"/>
                <a:ea typeface="Calibri"/>
                <a:cs typeface="Calibri"/>
                <a:sym typeface="Calibri"/>
              </a:rPr>
              <a:t>Expand space to enlarge the picture</a:t>
            </a:r>
            <a:endParaRPr sz="1300">
              <a:latin typeface="Calibri"/>
              <a:ea typeface="Calibri"/>
              <a:cs typeface="Calibri"/>
              <a:sym typeface="Calibri"/>
            </a:endParaRPr>
          </a:p>
        </p:txBody>
      </p:sp>
      <p:sp>
        <p:nvSpPr>
          <p:cNvPr id="538" name="Google Shape;538;p50"/>
          <p:cNvSpPr/>
          <p:nvPr/>
        </p:nvSpPr>
        <p:spPr>
          <a:xfrm>
            <a:off x="1323625" y="1092900"/>
            <a:ext cx="1477200" cy="434400"/>
          </a:xfrm>
          <a:prstGeom prst="wedgeRectCallout">
            <a:avLst>
              <a:gd fmla="val 6434" name="adj1"/>
              <a:gd fmla="val 122013" name="adj2"/>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Calibri"/>
                <a:ea typeface="Calibri"/>
                <a:cs typeface="Calibri"/>
                <a:sym typeface="Calibri"/>
              </a:rPr>
              <a:t>Remove the sideline menus to create more space</a:t>
            </a:r>
            <a:endParaRPr sz="1000">
              <a:latin typeface="Calibri"/>
              <a:ea typeface="Calibri"/>
              <a:cs typeface="Calibri"/>
              <a:sym typeface="Calibri"/>
            </a:endParaRPr>
          </a:p>
        </p:txBody>
      </p:sp>
      <p:sp>
        <p:nvSpPr>
          <p:cNvPr id="539" name="Google Shape;539;p50"/>
          <p:cNvSpPr/>
          <p:nvPr/>
        </p:nvSpPr>
        <p:spPr>
          <a:xfrm>
            <a:off x="3953850" y="3000350"/>
            <a:ext cx="2298300" cy="434400"/>
          </a:xfrm>
          <a:prstGeom prst="wedgeRectCallout">
            <a:avLst>
              <a:gd fmla="val -20833" name="adj1"/>
              <a:gd fmla="val 62500" name="adj2"/>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Calibri"/>
                <a:ea typeface="Calibri"/>
                <a:cs typeface="Calibri"/>
                <a:sym typeface="Calibri"/>
              </a:rPr>
              <a:t>Define “Detection” and “Intervention” . Add numbers (stats, risk,etc.). Emphasize “call to action” language </a:t>
            </a:r>
            <a:endParaRPr sz="900">
              <a:latin typeface="Calibri"/>
              <a:ea typeface="Calibri"/>
              <a:cs typeface="Calibri"/>
              <a:sym typeface="Calibri"/>
            </a:endParaRPr>
          </a:p>
        </p:txBody>
      </p:sp>
      <p:sp>
        <p:nvSpPr>
          <p:cNvPr id="540" name="Google Shape;540;p50"/>
          <p:cNvSpPr/>
          <p:nvPr/>
        </p:nvSpPr>
        <p:spPr>
          <a:xfrm>
            <a:off x="4382325" y="1034350"/>
            <a:ext cx="2128500" cy="399300"/>
          </a:xfrm>
          <a:prstGeom prst="wedgeRectCallout">
            <a:avLst>
              <a:gd fmla="val 74991" name="adj1"/>
              <a:gd fmla="val -10193" name="adj2"/>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Calibri"/>
                <a:ea typeface="Calibri"/>
                <a:cs typeface="Calibri"/>
                <a:sym typeface="Calibri"/>
              </a:rPr>
              <a:t>Options for different audiences types</a:t>
            </a:r>
            <a:endParaRPr sz="13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1"/>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Did We Learn?</a:t>
            </a:r>
            <a:endParaRPr/>
          </a:p>
        </p:txBody>
      </p:sp>
      <p:sp>
        <p:nvSpPr>
          <p:cNvPr id="546" name="Google Shape;546;p51"/>
          <p:cNvSpPr txBox="1"/>
          <p:nvPr>
            <p:ph idx="1" type="body"/>
          </p:nvPr>
        </p:nvSpPr>
        <p:spPr>
          <a:xfrm>
            <a:off x="667500" y="1159444"/>
            <a:ext cx="7886700" cy="3263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chemeClr val="dk1"/>
              </a:buClr>
              <a:buSzPts val="2400"/>
              <a:buAutoNum type="arabicPeriod"/>
            </a:pPr>
            <a:r>
              <a:rPr lang="en" sz="2400">
                <a:solidFill>
                  <a:schemeClr val="dk1"/>
                </a:solidFill>
              </a:rPr>
              <a:t>Team Effort</a:t>
            </a:r>
            <a:endParaRPr sz="2400">
              <a:solidFill>
                <a:schemeClr val="dk1"/>
              </a:solidFill>
            </a:endParaRPr>
          </a:p>
          <a:p>
            <a:pPr indent="-381000" lvl="0" marL="457200" rtl="0" algn="l">
              <a:spcBef>
                <a:spcPts val="1000"/>
              </a:spcBef>
              <a:spcAft>
                <a:spcPts val="0"/>
              </a:spcAft>
              <a:buClr>
                <a:schemeClr val="dk1"/>
              </a:buClr>
              <a:buSzPts val="2400"/>
              <a:buAutoNum type="arabicPeriod"/>
            </a:pPr>
            <a:r>
              <a:rPr lang="en" sz="2400">
                <a:solidFill>
                  <a:schemeClr val="dk1"/>
                </a:solidFill>
              </a:rPr>
              <a:t>Cultural Humility</a:t>
            </a:r>
            <a:endParaRPr sz="2400">
              <a:solidFill>
                <a:schemeClr val="dk1"/>
              </a:solidFill>
            </a:endParaRPr>
          </a:p>
          <a:p>
            <a:pPr indent="-381000" lvl="0" marL="457200" rtl="0" algn="l">
              <a:spcBef>
                <a:spcPts val="1000"/>
              </a:spcBef>
              <a:spcAft>
                <a:spcPts val="0"/>
              </a:spcAft>
              <a:buClr>
                <a:schemeClr val="dk1"/>
              </a:buClr>
              <a:buSzPts val="2400"/>
              <a:buAutoNum type="arabicPeriod"/>
            </a:pPr>
            <a:r>
              <a:rPr lang="en" sz="2400">
                <a:solidFill>
                  <a:schemeClr val="dk1"/>
                </a:solidFill>
              </a:rPr>
              <a:t>Continuous Process</a:t>
            </a:r>
            <a:endParaRPr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2"/>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Special Thanks</a:t>
            </a:r>
            <a:endParaRPr/>
          </a:p>
        </p:txBody>
      </p:sp>
      <p:sp>
        <p:nvSpPr>
          <p:cNvPr id="552" name="Google Shape;552;p52"/>
          <p:cNvSpPr txBox="1"/>
          <p:nvPr>
            <p:ph idx="1" type="body"/>
          </p:nvPr>
        </p:nvSpPr>
        <p:spPr>
          <a:xfrm>
            <a:off x="897600" y="1369225"/>
            <a:ext cx="7617900" cy="32634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
                <a:solidFill>
                  <a:schemeClr val="dk1"/>
                </a:solidFill>
              </a:rPr>
              <a:t>Special thanks to </a:t>
            </a:r>
            <a:r>
              <a:rPr b="1" lang="en">
                <a:solidFill>
                  <a:schemeClr val="dk1"/>
                </a:solidFill>
              </a:rPr>
              <a:t>Lindsay Rosenfeld</a:t>
            </a:r>
            <a:r>
              <a:rPr lang="en">
                <a:solidFill>
                  <a:schemeClr val="dk1"/>
                </a:solidFill>
              </a:rPr>
              <a:t>, ScD, ScM, Brandeis University, Heller School for Social Policy &amp; Management, Institute for Child, Youth, &amp; Family Policy; Harvard T.H. Chan School of Public Health</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rPr lang="en">
                <a:solidFill>
                  <a:schemeClr val="dk1"/>
                </a:solidFill>
              </a:rPr>
              <a:t>Contact:</a:t>
            </a:r>
            <a:r>
              <a:rPr lang="en" sz="2400">
                <a:solidFill>
                  <a:schemeClr val="accent1"/>
                </a:solidFill>
              </a:rPr>
              <a:t> </a:t>
            </a:r>
            <a:r>
              <a:rPr b="1" lang="en" sz="2400" u="sng">
                <a:solidFill>
                  <a:schemeClr val="hlink"/>
                </a:solidFill>
                <a:highlight>
                  <a:srgbClr val="FFFFFF"/>
                </a:highlight>
                <a:hlinkClick r:id="rId3"/>
              </a:rPr>
              <a:t>lrosenfeld@hsph.harvard.edu</a:t>
            </a:r>
            <a:r>
              <a:rPr b="1" lang="en" sz="2400">
                <a:solidFill>
                  <a:schemeClr val="accent1"/>
                </a:solidFill>
                <a:highlight>
                  <a:srgbClr val="FFFFFF"/>
                </a:highlight>
              </a:rPr>
              <a:t> </a:t>
            </a:r>
            <a:endParaRPr b="1" sz="2400">
              <a:solidFill>
                <a:schemeClr val="accent1"/>
              </a:solidFill>
              <a:highlight>
                <a:srgbClr val="FFFFFF"/>
              </a:highlight>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3"/>
          <p:cNvSpPr txBox="1"/>
          <p:nvPr>
            <p:ph type="title"/>
          </p:nvPr>
        </p:nvSpPr>
        <p:spPr>
          <a:xfrm>
            <a:off x="629841"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QR Codes for Tools</a:t>
            </a:r>
            <a:endParaRPr/>
          </a:p>
        </p:txBody>
      </p:sp>
      <p:sp>
        <p:nvSpPr>
          <p:cNvPr id="558" name="Google Shape;558;p53"/>
          <p:cNvSpPr txBox="1"/>
          <p:nvPr>
            <p:ph idx="2" type="body"/>
          </p:nvPr>
        </p:nvSpPr>
        <p:spPr>
          <a:xfrm>
            <a:off x="3395125" y="1268050"/>
            <a:ext cx="1949400" cy="17103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
                <a:solidFill>
                  <a:srgbClr val="C40E3E"/>
                </a:solidFill>
              </a:rPr>
              <a:t>PEMAT</a:t>
            </a:r>
            <a:endParaRPr b="1">
              <a:solidFill>
                <a:srgbClr val="C40E3E"/>
              </a:solidFill>
            </a:endParaRPr>
          </a:p>
          <a:p>
            <a:pPr indent="0" lvl="0" marL="0" rtl="0" algn="l">
              <a:spcBef>
                <a:spcPts val="1000"/>
              </a:spcBef>
              <a:spcAft>
                <a:spcPts val="0"/>
              </a:spcAft>
              <a:buNone/>
            </a:pPr>
            <a:r>
              <a:t/>
            </a:r>
            <a:endParaRPr b="1">
              <a:solidFill>
                <a:srgbClr val="C40E3E"/>
              </a:solidFill>
            </a:endParaRPr>
          </a:p>
        </p:txBody>
      </p:sp>
      <p:sp>
        <p:nvSpPr>
          <p:cNvPr id="559" name="Google Shape;559;p53"/>
          <p:cNvSpPr txBox="1"/>
          <p:nvPr>
            <p:ph idx="4" type="body"/>
          </p:nvPr>
        </p:nvSpPr>
        <p:spPr>
          <a:xfrm>
            <a:off x="782250" y="1268050"/>
            <a:ext cx="1733700" cy="17103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
                <a:solidFill>
                  <a:srgbClr val="C40E3E"/>
                </a:solidFill>
              </a:rPr>
              <a:t>CDCCCI</a:t>
            </a:r>
            <a:endParaRPr b="1">
              <a:solidFill>
                <a:srgbClr val="C40E3E"/>
              </a:solidFill>
            </a:endParaRPr>
          </a:p>
        </p:txBody>
      </p:sp>
      <p:sp>
        <p:nvSpPr>
          <p:cNvPr id="560" name="Google Shape;560;p53"/>
          <p:cNvSpPr txBox="1"/>
          <p:nvPr>
            <p:ph idx="4" type="body"/>
          </p:nvPr>
        </p:nvSpPr>
        <p:spPr>
          <a:xfrm>
            <a:off x="6270725" y="1268050"/>
            <a:ext cx="1999500" cy="16659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lang="en">
                <a:solidFill>
                  <a:srgbClr val="C40E3E"/>
                </a:solidFill>
              </a:rPr>
              <a:t>SMOG</a:t>
            </a:r>
            <a:endParaRPr b="1">
              <a:solidFill>
                <a:srgbClr val="C40E3E"/>
              </a:solidFill>
            </a:endParaRPr>
          </a:p>
        </p:txBody>
      </p:sp>
      <p:pic>
        <p:nvPicPr>
          <p:cNvPr id="561" name="Google Shape;561;p53"/>
          <p:cNvPicPr preferRelativeResize="0"/>
          <p:nvPr/>
        </p:nvPicPr>
        <p:blipFill>
          <a:blip r:embed="rId3">
            <a:alphaModFix/>
          </a:blip>
          <a:stretch>
            <a:fillRect/>
          </a:stretch>
        </p:blipFill>
        <p:spPr>
          <a:xfrm>
            <a:off x="3471325" y="1821950"/>
            <a:ext cx="1882550" cy="1882550"/>
          </a:xfrm>
          <a:prstGeom prst="rect">
            <a:avLst/>
          </a:prstGeom>
          <a:noFill/>
          <a:ln>
            <a:noFill/>
          </a:ln>
        </p:spPr>
      </p:pic>
      <p:pic>
        <p:nvPicPr>
          <p:cNvPr id="562" name="Google Shape;562;p53"/>
          <p:cNvPicPr preferRelativeResize="0"/>
          <p:nvPr/>
        </p:nvPicPr>
        <p:blipFill>
          <a:blip r:embed="rId4">
            <a:alphaModFix/>
          </a:blip>
          <a:stretch>
            <a:fillRect/>
          </a:stretch>
        </p:blipFill>
        <p:spPr>
          <a:xfrm>
            <a:off x="6405400" y="1761250"/>
            <a:ext cx="1882550" cy="1882550"/>
          </a:xfrm>
          <a:prstGeom prst="rect">
            <a:avLst/>
          </a:prstGeom>
          <a:noFill/>
          <a:ln>
            <a:noFill/>
          </a:ln>
        </p:spPr>
      </p:pic>
      <p:pic>
        <p:nvPicPr>
          <p:cNvPr id="563" name="Google Shape;563;p53"/>
          <p:cNvPicPr preferRelativeResize="0"/>
          <p:nvPr/>
        </p:nvPicPr>
        <p:blipFill>
          <a:blip r:embed="rId5">
            <a:alphaModFix/>
          </a:blip>
          <a:stretch>
            <a:fillRect/>
          </a:stretch>
        </p:blipFill>
        <p:spPr>
          <a:xfrm>
            <a:off x="795125" y="1833050"/>
            <a:ext cx="1860350" cy="1860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4"/>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Works Cited</a:t>
            </a:r>
            <a:endParaRPr/>
          </a:p>
        </p:txBody>
      </p:sp>
      <p:sp>
        <p:nvSpPr>
          <p:cNvPr id="569" name="Google Shape;569;p54"/>
          <p:cNvSpPr txBox="1"/>
          <p:nvPr>
            <p:ph idx="1" type="body"/>
          </p:nvPr>
        </p:nvSpPr>
        <p:spPr>
          <a:xfrm>
            <a:off x="628650" y="1369219"/>
            <a:ext cx="7886700" cy="3263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700">
              <a:solidFill>
                <a:schemeClr val="dk1"/>
              </a:solidFill>
              <a:highlight>
                <a:srgbClr val="FFFFFF"/>
              </a:highlight>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Declaration of Alma-Ata</a:t>
            </a:r>
            <a:r>
              <a:rPr lang="en" sz="700">
                <a:solidFill>
                  <a:schemeClr val="dk1"/>
                </a:solidFill>
              </a:rPr>
              <a:t>. (n.d.). https://www.who.int/teams/social-determinants-of-health/declaration-of-alma-ata</a:t>
            </a:r>
            <a:endParaRPr sz="700">
              <a:solidFill>
                <a:schemeClr val="dk1"/>
              </a:solidFill>
            </a:endParaRPr>
          </a:p>
          <a:p>
            <a:pPr indent="-273050" lvl="0" marL="914400" rtl="0" algn="l">
              <a:lnSpc>
                <a:spcPct val="115000"/>
              </a:lnSpc>
              <a:spcBef>
                <a:spcPts val="0"/>
              </a:spcBef>
              <a:spcAft>
                <a:spcPts val="0"/>
              </a:spcAft>
              <a:buClr>
                <a:schemeClr val="dk1"/>
              </a:buClr>
              <a:buSzPts val="700"/>
              <a:buFont typeface="Calibri"/>
              <a:buAutoNum type="arabicPeriod"/>
            </a:pPr>
            <a:r>
              <a:rPr lang="en" sz="700">
                <a:solidFill>
                  <a:schemeClr val="dk1"/>
                </a:solidFill>
              </a:rPr>
              <a:t>DeWalt, D. A., &amp; Hink, A. (2009). Health Literacy and Child Health Outcomes: A systematic review of the literature. </a:t>
            </a:r>
            <a:r>
              <a:rPr i="1" lang="en" sz="700">
                <a:solidFill>
                  <a:schemeClr val="dk1"/>
                </a:solidFill>
              </a:rPr>
              <a:t>Pediatrics</a:t>
            </a:r>
            <a:r>
              <a:rPr lang="en" sz="700">
                <a:solidFill>
                  <a:schemeClr val="dk1"/>
                </a:solidFill>
              </a:rPr>
              <a:t>, </a:t>
            </a:r>
            <a:r>
              <a:rPr i="1" lang="en" sz="700">
                <a:solidFill>
                  <a:schemeClr val="dk1"/>
                </a:solidFill>
              </a:rPr>
              <a:t>124</a:t>
            </a:r>
            <a:r>
              <a:rPr lang="en" sz="700">
                <a:solidFill>
                  <a:schemeClr val="dk1"/>
                </a:solidFill>
              </a:rPr>
              <a:t>(Supplement_3). </a:t>
            </a:r>
            <a:r>
              <a:rPr lang="en" sz="700" u="sng">
                <a:solidFill>
                  <a:schemeClr val="dk1"/>
                </a:solidFill>
                <a:hlinkClick r:id="rId3">
                  <a:extLst>
                    <a:ext uri="{A12FA001-AC4F-418D-AE19-62706E023703}">
                      <ahyp:hlinkClr val="tx"/>
                    </a:ext>
                  </a:extLst>
                </a:hlinkClick>
              </a:rPr>
              <a:t>https://doi.org/10.1542/peds.2009-1162b</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Early Hearing Detection and Intervention Act (EHDI) - Hearing Loss Association of America</a:t>
            </a:r>
            <a:r>
              <a:rPr lang="en" sz="700">
                <a:solidFill>
                  <a:schemeClr val="dk1"/>
                </a:solidFill>
              </a:rPr>
              <a:t>. (2021, August 18). Hearing Loss Association of America. https://www.hearingloss.org/programs-events/advocacy/know-your-rights-archived/early-hearing-detection-intervention-act-ehdi/#:~:text=Congress%20first%20authorized%20the%20EHDI,them%20to%20early%20intervention%20services.</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Healthy People - HP2010 - Focus areas</a:t>
            </a:r>
            <a:r>
              <a:rPr lang="en" sz="700">
                <a:solidFill>
                  <a:schemeClr val="dk1"/>
                </a:solidFill>
              </a:rPr>
              <a:t>. (n.d.). https://www.cdc.gov/nchs/healthy_people/hp2010/hp2010_focus_areas.htm</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Healthy People - HP2020 - Topic Areas</a:t>
            </a:r>
            <a:r>
              <a:rPr lang="en" sz="700">
                <a:solidFill>
                  <a:schemeClr val="dk1"/>
                </a:solidFill>
              </a:rPr>
              <a:t>. (n.d.). https://www.cdc.gov/nchs/healthy_people/hp2020/hp2020_topic_areas.htm</a:t>
            </a:r>
            <a:endParaRPr sz="700">
              <a:solidFill>
                <a:schemeClr val="dk1"/>
              </a:solidFill>
            </a:endParaRPr>
          </a:p>
          <a:p>
            <a:pPr indent="-273050" lvl="0" marL="914400" rtl="0" algn="l">
              <a:lnSpc>
                <a:spcPct val="115000"/>
              </a:lnSpc>
              <a:spcBef>
                <a:spcPts val="0"/>
              </a:spcBef>
              <a:spcAft>
                <a:spcPts val="0"/>
              </a:spcAft>
              <a:buClr>
                <a:schemeClr val="dk1"/>
              </a:buClr>
              <a:buSzPts val="700"/>
              <a:buFont typeface="Calibri"/>
              <a:buAutoNum type="arabicPeriod"/>
            </a:pPr>
            <a:r>
              <a:rPr i="1" lang="en" sz="700">
                <a:solidFill>
                  <a:schemeClr val="dk1"/>
                </a:solidFill>
              </a:rPr>
              <a:t>Health Literacy in healthy people 2030</a:t>
            </a:r>
            <a:r>
              <a:rPr lang="en" sz="700">
                <a:solidFill>
                  <a:schemeClr val="dk1"/>
                </a:solidFill>
              </a:rPr>
              <a:t>. Health Literacy in Healthy People 2030 - Healthy People 2030. (n.d.). </a:t>
            </a:r>
            <a:r>
              <a:rPr lang="en" sz="700" u="sng">
                <a:solidFill>
                  <a:schemeClr val="dk1"/>
                </a:solidFill>
                <a:hlinkClick r:id="rId4">
                  <a:extLst>
                    <a:ext uri="{A12FA001-AC4F-418D-AE19-62706E023703}">
                      <ahyp:hlinkClr val="tx"/>
                    </a:ext>
                  </a:extLst>
                </a:hlinkClick>
              </a:rPr>
              <a:t>https://health.gov/healthypeople/priority-areas/health-literacy-healthy-people-2030</a:t>
            </a:r>
            <a:r>
              <a:rPr lang="en" sz="700">
                <a:solidFill>
                  <a:schemeClr val="dk1"/>
                </a:solidFill>
              </a:rPr>
              <a:t> </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Health literacy in the United States: Enhancing assessments and reducing disparities | Milken Institute</a:t>
            </a:r>
            <a:r>
              <a:rPr lang="en" sz="700">
                <a:solidFill>
                  <a:schemeClr val="dk1"/>
                </a:solidFill>
              </a:rPr>
              <a:t>. (2022, May 17). Milken Institute. </a:t>
            </a:r>
            <a:r>
              <a:rPr lang="en" sz="700" u="sng">
                <a:solidFill>
                  <a:schemeClr val="dk1"/>
                </a:solidFill>
                <a:hlinkClick r:id="rId5">
                  <a:extLst>
                    <a:ext uri="{A12FA001-AC4F-418D-AE19-62706E023703}">
                      <ahyp:hlinkClr val="tx"/>
                    </a:ext>
                  </a:extLst>
                </a:hlinkClick>
              </a:rPr>
              <a:t>https://milkeninstitute.org/report/health-literacy-us-assessments-disparities</a:t>
            </a:r>
            <a:r>
              <a:rPr lang="en" sz="700">
                <a:solidFill>
                  <a:schemeClr val="dk1"/>
                </a:solidFill>
              </a:rPr>
              <a:t> </a:t>
            </a:r>
            <a:endParaRPr sz="700">
              <a:solidFill>
                <a:schemeClr val="dk1"/>
              </a:solidFill>
            </a:endParaRPr>
          </a:p>
          <a:p>
            <a:pPr indent="-273050" lvl="0" marL="914400" rtl="0" algn="l">
              <a:lnSpc>
                <a:spcPct val="115000"/>
              </a:lnSpc>
              <a:spcBef>
                <a:spcPts val="0"/>
              </a:spcBef>
              <a:spcAft>
                <a:spcPts val="0"/>
              </a:spcAft>
              <a:buClr>
                <a:schemeClr val="dk1"/>
              </a:buClr>
              <a:buSzPts val="700"/>
              <a:buFont typeface="Calibri"/>
              <a:buAutoNum type="arabicPeriod"/>
            </a:pPr>
            <a:r>
              <a:rPr lang="en" sz="700">
                <a:solidFill>
                  <a:schemeClr val="dk1"/>
                </a:solidFill>
              </a:rPr>
              <a:t>Impact of health literacy of parents on the health outcomes of children with chronic disease: A systematic review. (2019). </a:t>
            </a:r>
            <a:r>
              <a:rPr i="1" lang="en" sz="700">
                <a:solidFill>
                  <a:schemeClr val="dk1"/>
                </a:solidFill>
              </a:rPr>
              <a:t>Journal of Paediatrics and Child Health</a:t>
            </a:r>
            <a:r>
              <a:rPr lang="en" sz="700">
                <a:solidFill>
                  <a:schemeClr val="dk1"/>
                </a:solidFill>
              </a:rPr>
              <a:t>, </a:t>
            </a:r>
            <a:r>
              <a:rPr i="1" lang="en" sz="700">
                <a:solidFill>
                  <a:schemeClr val="dk1"/>
                </a:solidFill>
              </a:rPr>
              <a:t>55</a:t>
            </a:r>
            <a:r>
              <a:rPr lang="en" sz="700">
                <a:solidFill>
                  <a:schemeClr val="dk1"/>
                </a:solidFill>
              </a:rPr>
              <a:t>(S2), 14–14. </a:t>
            </a:r>
            <a:r>
              <a:rPr lang="en" sz="700" u="sng">
                <a:solidFill>
                  <a:schemeClr val="dk1"/>
                </a:solidFill>
                <a:hlinkClick r:id="rId6">
                  <a:extLst>
                    <a:ext uri="{A12FA001-AC4F-418D-AE19-62706E023703}">
                      <ahyp:hlinkClr val="tx"/>
                    </a:ext>
                  </a:extLst>
                </a:hlinkClick>
              </a:rPr>
              <a:t>https://doi.org/10.1111/jpc.14467_5</a:t>
            </a:r>
            <a:endParaRPr sz="700">
              <a:solidFill>
                <a:schemeClr val="dk1"/>
              </a:solidFill>
            </a:endParaRPr>
          </a:p>
          <a:p>
            <a:pPr indent="0" lvl="0" marL="0" rtl="0" algn="l">
              <a:lnSpc>
                <a:spcPct val="200000"/>
              </a:lnSpc>
              <a:spcBef>
                <a:spcPts val="1200"/>
              </a:spcBef>
              <a:spcAft>
                <a:spcPts val="0"/>
              </a:spcAft>
              <a:buNone/>
            </a:pPr>
            <a:r>
              <a:t/>
            </a:r>
            <a:endParaRPr i="1" sz="800">
              <a:solidFill>
                <a:schemeClr val="dk1"/>
              </a:solidFill>
            </a:endParaRPr>
          </a:p>
          <a:p>
            <a:pPr indent="0" lvl="0" marL="914400" rtl="0" algn="l">
              <a:lnSpc>
                <a:spcPct val="115000"/>
              </a:lnSpc>
              <a:spcBef>
                <a:spcPts val="0"/>
              </a:spcBef>
              <a:spcAft>
                <a:spcPts val="1100"/>
              </a:spcAft>
              <a:buNone/>
            </a:pPr>
            <a:r>
              <a:t/>
            </a:r>
            <a:endParaRPr sz="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5"/>
          <p:cNvSpPr txBox="1"/>
          <p:nvPr>
            <p:ph type="title"/>
          </p:nvPr>
        </p:nvSpPr>
        <p:spPr>
          <a:xfrm>
            <a:off x="628650" y="273844"/>
            <a:ext cx="7886700" cy="994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27500"/>
              <a:buFont typeface="Arial"/>
              <a:buNone/>
            </a:pPr>
            <a:r>
              <a:rPr lang="en"/>
              <a:t>Works Cited (cont’d)</a:t>
            </a:r>
            <a:endParaRPr/>
          </a:p>
          <a:p>
            <a:pPr indent="0" lvl="0" marL="0" rtl="0" algn="l">
              <a:spcBef>
                <a:spcPts val="0"/>
              </a:spcBef>
              <a:spcAft>
                <a:spcPts val="0"/>
              </a:spcAft>
              <a:buNone/>
            </a:pPr>
            <a:r>
              <a:t/>
            </a:r>
            <a:endParaRPr/>
          </a:p>
        </p:txBody>
      </p:sp>
      <p:sp>
        <p:nvSpPr>
          <p:cNvPr id="575" name="Google Shape;575;p55"/>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273050" lvl="0" marL="914400" rtl="0" algn="l">
              <a:lnSpc>
                <a:spcPct val="200000"/>
              </a:lnSpc>
              <a:spcBef>
                <a:spcPts val="0"/>
              </a:spcBef>
              <a:spcAft>
                <a:spcPts val="0"/>
              </a:spcAft>
              <a:buClr>
                <a:schemeClr val="dk1"/>
              </a:buClr>
              <a:buSzPts val="700"/>
              <a:buFont typeface="Calibri"/>
              <a:buAutoNum type="arabicPeriod"/>
            </a:pPr>
            <a:r>
              <a:rPr lang="en" sz="700">
                <a:solidFill>
                  <a:schemeClr val="dk1"/>
                </a:solidFill>
              </a:rPr>
              <a:t>Individuals with Disabilities Education Act. (2024, February 16). </a:t>
            </a:r>
            <a:r>
              <a:rPr i="1" lang="en" sz="700">
                <a:solidFill>
                  <a:schemeClr val="dk1"/>
                </a:solidFill>
              </a:rPr>
              <a:t>A history of the Individuals With Disabilities Education Act</a:t>
            </a:r>
            <a:r>
              <a:rPr lang="en" sz="700">
                <a:solidFill>
                  <a:schemeClr val="dk1"/>
                </a:solidFill>
              </a:rPr>
              <a:t>. Individuals With Disabilities Education Act. </a:t>
            </a:r>
            <a:r>
              <a:rPr lang="en" sz="700" u="sng">
                <a:solidFill>
                  <a:schemeClr val="dk1"/>
                </a:solidFill>
                <a:hlinkClick r:id="rId3">
                  <a:extLst>
                    <a:ext uri="{A12FA001-AC4F-418D-AE19-62706E023703}">
                      <ahyp:hlinkClr val="tx"/>
                    </a:ext>
                  </a:extLst>
                </a:hlinkClick>
              </a:rPr>
              <a:t>https://sites.ed.gov/idea/IDEA-History</a:t>
            </a:r>
            <a:r>
              <a:rPr lang="en" sz="700">
                <a:solidFill>
                  <a:schemeClr val="dk1"/>
                </a:solidFill>
              </a:rPr>
              <a:t> </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Individuals with Disabilities Education Act (IDEA) Services | CDC</a:t>
            </a:r>
            <a:r>
              <a:rPr lang="en" sz="700">
                <a:solidFill>
                  <a:schemeClr val="dk1"/>
                </a:solidFill>
              </a:rPr>
              <a:t>. (2018, March 9). Centers for Disease Control and Prevention. </a:t>
            </a:r>
            <a:r>
              <a:rPr lang="en" sz="700" u="sng">
                <a:solidFill>
                  <a:schemeClr val="dk1"/>
                </a:solidFill>
                <a:hlinkClick r:id="rId4">
                  <a:extLst>
                    <a:ext uri="{A12FA001-AC4F-418D-AE19-62706E023703}">
                      <ahyp:hlinkClr val="tx"/>
                    </a:ext>
                  </a:extLst>
                </a:hlinkClick>
              </a:rPr>
              <a:t>https://www.cdc.gov/ncbddd/cp/treatment.html#:~:text=Part%20C%20of%20IDEA%20deals,be%20eligible%20for%20IDEA%20services</a:t>
            </a:r>
            <a:r>
              <a:rPr lang="en" sz="700">
                <a:solidFill>
                  <a:schemeClr val="dk1"/>
                </a:solidFill>
              </a:rPr>
              <a:t>. </a:t>
            </a:r>
            <a:endParaRPr sz="700">
              <a:solidFill>
                <a:schemeClr val="dk1"/>
              </a:solidFill>
            </a:endParaRPr>
          </a:p>
          <a:p>
            <a:pPr indent="-273050" lvl="0" marL="914400" rtl="0" algn="l">
              <a:lnSpc>
                <a:spcPct val="115000"/>
              </a:lnSpc>
              <a:spcBef>
                <a:spcPts val="0"/>
              </a:spcBef>
              <a:spcAft>
                <a:spcPts val="0"/>
              </a:spcAft>
              <a:buClr>
                <a:schemeClr val="dk1"/>
              </a:buClr>
              <a:buSzPts val="700"/>
              <a:buFont typeface="Calibri"/>
              <a:buAutoNum type="arabicPeriod"/>
            </a:pPr>
            <a:r>
              <a:rPr lang="en" sz="700">
                <a:solidFill>
                  <a:schemeClr val="dk1"/>
                </a:solidFill>
              </a:rPr>
              <a:t>Lopez, C., Kim, B., &amp; Sacks, K. (2022). Health Literacy in the United States: Enhancing assessments and reducing disparities. </a:t>
            </a:r>
            <a:r>
              <a:rPr i="1" lang="en" sz="700">
                <a:solidFill>
                  <a:schemeClr val="dk1"/>
                </a:solidFill>
              </a:rPr>
              <a:t>SSRN Electronic Journal</a:t>
            </a:r>
            <a:r>
              <a:rPr lang="en" sz="700">
                <a:solidFill>
                  <a:schemeClr val="dk1"/>
                </a:solidFill>
              </a:rPr>
              <a:t>. </a:t>
            </a:r>
            <a:r>
              <a:rPr lang="en" sz="700" u="sng">
                <a:solidFill>
                  <a:schemeClr val="dk1"/>
                </a:solidFill>
                <a:hlinkClick r:id="rId5">
                  <a:extLst>
                    <a:ext uri="{A12FA001-AC4F-418D-AE19-62706E023703}">
                      <ahyp:hlinkClr val="tx"/>
                    </a:ext>
                  </a:extLst>
                </a:hlinkClick>
              </a:rPr>
              <a:t>https://doi.org/10.2139/ssrn.4182046</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lang="en" sz="700">
                <a:solidFill>
                  <a:schemeClr val="dk1"/>
                </a:solidFill>
              </a:rPr>
              <a:t>McKee, M., Paasche‐Orlow, M. K., Winters, P., Fiscella, K., Zazove, P., Sen, A., &amp; Pearson, T. A. (2015). Assessing health literacy in deaf American sign language users. </a:t>
            </a:r>
            <a:r>
              <a:rPr i="1" lang="en" sz="700">
                <a:solidFill>
                  <a:schemeClr val="dk1"/>
                </a:solidFill>
              </a:rPr>
              <a:t>Journal of Health Communication</a:t>
            </a:r>
            <a:r>
              <a:rPr lang="en" sz="700">
                <a:solidFill>
                  <a:schemeClr val="dk1"/>
                </a:solidFill>
              </a:rPr>
              <a:t>, </a:t>
            </a:r>
            <a:r>
              <a:rPr i="1" lang="en" sz="700">
                <a:solidFill>
                  <a:schemeClr val="dk1"/>
                </a:solidFill>
              </a:rPr>
              <a:t>20</a:t>
            </a:r>
            <a:r>
              <a:rPr lang="en" sz="700">
                <a:solidFill>
                  <a:schemeClr val="dk1"/>
                </a:solidFill>
              </a:rPr>
              <a:t>(sup2), 92–100. https://doi.org/10.1080/10810730.2015.1066468</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NIH designates people with disabilities as a population with health</a:t>
            </a:r>
            <a:r>
              <a:rPr lang="en" sz="700">
                <a:solidFill>
                  <a:schemeClr val="dk1"/>
                </a:solidFill>
              </a:rPr>
              <a:t>. (2023, September 26). National Institutes of Health (NIH). </a:t>
            </a:r>
            <a:r>
              <a:rPr lang="en" sz="700" u="sng">
                <a:solidFill>
                  <a:schemeClr val="dk1"/>
                </a:solidFill>
                <a:hlinkClick r:id="rId6">
                  <a:extLst>
                    <a:ext uri="{A12FA001-AC4F-418D-AE19-62706E023703}">
                      <ahyp:hlinkClr val="tx"/>
                    </a:ext>
                  </a:extLst>
                </a:hlinkClick>
              </a:rPr>
              <a:t>https://www.nih.gov/news-events/news-releases/nih-designates-people-disabilities-population-health-disparities</a:t>
            </a:r>
            <a:r>
              <a:rPr lang="en" sz="700">
                <a:solidFill>
                  <a:schemeClr val="dk1"/>
                </a:solidFill>
              </a:rPr>
              <a:t> </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i="1" lang="en" sz="700">
                <a:solidFill>
                  <a:schemeClr val="dk1"/>
                </a:solidFill>
              </a:rPr>
              <a:t>New law to strengthen early hearing screening program for infants and children</a:t>
            </a:r>
            <a:r>
              <a:rPr lang="en" sz="700">
                <a:solidFill>
                  <a:schemeClr val="dk1"/>
                </a:solidFill>
              </a:rPr>
              <a:t>. (2017, October 23). NIDCD. </a:t>
            </a:r>
            <a:r>
              <a:rPr lang="en" sz="700" u="sng">
                <a:solidFill>
                  <a:schemeClr val="dk1"/>
                </a:solidFill>
                <a:hlinkClick r:id="rId7">
                  <a:extLst>
                    <a:ext uri="{A12FA001-AC4F-418D-AE19-62706E023703}">
                      <ahyp:hlinkClr val="tx"/>
                    </a:ext>
                  </a:extLst>
                </a:hlinkClick>
              </a:rPr>
              <a:t>https://www.nidcd.nih.gov/news/2017/new-law-early-hearing-screening-infants-and-children</a:t>
            </a:r>
            <a:r>
              <a:rPr lang="en" sz="700">
                <a:solidFill>
                  <a:schemeClr val="dk1"/>
                </a:solidFill>
              </a:rPr>
              <a:t> </a:t>
            </a:r>
            <a:endParaRPr sz="700">
              <a:solidFill>
                <a:schemeClr val="dk1"/>
              </a:solidFill>
            </a:endParaRPr>
          </a:p>
          <a:p>
            <a:pPr indent="-273050" lvl="0" marL="914400" rtl="0" algn="l">
              <a:lnSpc>
                <a:spcPct val="115000"/>
              </a:lnSpc>
              <a:spcBef>
                <a:spcPts val="0"/>
              </a:spcBef>
              <a:spcAft>
                <a:spcPts val="0"/>
              </a:spcAft>
              <a:buClr>
                <a:schemeClr val="dk1"/>
              </a:buClr>
              <a:buSzPts val="700"/>
              <a:buFont typeface="Calibri"/>
              <a:buAutoNum type="arabicPeriod"/>
            </a:pPr>
            <a:r>
              <a:rPr lang="en" sz="700">
                <a:solidFill>
                  <a:schemeClr val="dk1"/>
                </a:solidFill>
              </a:rPr>
              <a:t>Piao, Z., Lee, H., Mun, Y., Lee, H., &amp; Han, E. (2023). Exploring the health literacy status of people with hearing impairment: A systematic review. </a:t>
            </a:r>
            <a:r>
              <a:rPr i="1" lang="en" sz="700">
                <a:solidFill>
                  <a:schemeClr val="dk1"/>
                </a:solidFill>
              </a:rPr>
              <a:t>Archives of Public Health</a:t>
            </a:r>
            <a:r>
              <a:rPr lang="en" sz="700">
                <a:solidFill>
                  <a:schemeClr val="dk1"/>
                </a:solidFill>
              </a:rPr>
              <a:t>, </a:t>
            </a:r>
            <a:r>
              <a:rPr i="1" lang="en" sz="700">
                <a:solidFill>
                  <a:schemeClr val="dk1"/>
                </a:solidFill>
              </a:rPr>
              <a:t>81</a:t>
            </a:r>
            <a:r>
              <a:rPr lang="en" sz="700">
                <a:solidFill>
                  <a:schemeClr val="dk1"/>
                </a:solidFill>
              </a:rPr>
              <a:t>(1). https://doi.org/10.1186/s13690-023-01216-x </a:t>
            </a:r>
            <a:endParaRPr sz="700">
              <a:solidFill>
                <a:schemeClr val="dk1"/>
              </a:solidFill>
            </a:endParaRPr>
          </a:p>
          <a:p>
            <a:pPr indent="-273050" lvl="0" marL="914400" rtl="0" algn="l">
              <a:lnSpc>
                <a:spcPct val="200000"/>
              </a:lnSpc>
              <a:spcBef>
                <a:spcPts val="0"/>
              </a:spcBef>
              <a:spcAft>
                <a:spcPts val="0"/>
              </a:spcAft>
              <a:buClr>
                <a:schemeClr val="dk1"/>
              </a:buClr>
              <a:buSzPts val="700"/>
              <a:buFont typeface="Calibri"/>
              <a:buAutoNum type="arabicPeriod"/>
            </a:pPr>
            <a:r>
              <a:rPr lang="en" sz="700">
                <a:solidFill>
                  <a:schemeClr val="dk1"/>
                </a:solidFill>
              </a:rPr>
              <a:t>Simonds, S. (1974). </a:t>
            </a:r>
            <a:r>
              <a:rPr i="1" lang="en" sz="700">
                <a:solidFill>
                  <a:schemeClr val="dk1"/>
                </a:solidFill>
              </a:rPr>
              <a:t>Health education as social policy</a:t>
            </a:r>
            <a:r>
              <a:rPr lang="en" sz="700">
                <a:solidFill>
                  <a:schemeClr val="dk1"/>
                </a:solidFill>
              </a:rPr>
              <a:t>. </a:t>
            </a:r>
            <a:r>
              <a:rPr lang="en" sz="700" u="sng">
                <a:solidFill>
                  <a:schemeClr val="dk1"/>
                </a:solidFill>
                <a:hlinkClick r:id="rId8">
                  <a:extLst>
                    <a:ext uri="{A12FA001-AC4F-418D-AE19-62706E023703}">
                      <ahyp:hlinkClr val="tx"/>
                    </a:ext>
                  </a:extLst>
                </a:hlinkClick>
              </a:rPr>
              <a:t>https://www.semanticscholar.org/paper/Health-Education-as-Social-Policy-Simonds/e22b29742e85089b4308e57a953937a747434f24</a:t>
            </a:r>
            <a:r>
              <a:rPr lang="en" sz="700">
                <a:solidFill>
                  <a:schemeClr val="dk1"/>
                </a:solidFill>
              </a:rPr>
              <a:t> </a:t>
            </a:r>
            <a:endParaRPr sz="700">
              <a:solidFill>
                <a:schemeClr val="dk1"/>
              </a:solidFill>
            </a:endParaRPr>
          </a:p>
          <a:p>
            <a:pPr indent="0" lvl="0" marL="0" rtl="0" algn="l">
              <a:spcBef>
                <a:spcPts val="1000"/>
              </a:spcBef>
              <a:spcAft>
                <a:spcPts val="0"/>
              </a:spcAft>
              <a:buNone/>
            </a:pPr>
            <a:r>
              <a:t/>
            </a:r>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628650" y="273844"/>
            <a:ext cx="7886700" cy="994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Objectives:</a:t>
            </a:r>
            <a:endParaRPr/>
          </a:p>
          <a:p>
            <a:pPr indent="0" lvl="0" marL="0" rtl="0" algn="l">
              <a:spcBef>
                <a:spcPts val="0"/>
              </a:spcBef>
              <a:spcAft>
                <a:spcPts val="0"/>
              </a:spcAft>
              <a:buNone/>
            </a:pPr>
            <a:r>
              <a:rPr lang="en"/>
              <a:t>	</a:t>
            </a:r>
            <a:endParaRPr/>
          </a:p>
        </p:txBody>
      </p:sp>
      <p:sp>
        <p:nvSpPr>
          <p:cNvPr id="174" name="Google Shape;174;p29"/>
          <p:cNvSpPr txBox="1"/>
          <p:nvPr/>
        </p:nvSpPr>
        <p:spPr>
          <a:xfrm>
            <a:off x="742625" y="1138475"/>
            <a:ext cx="7652400" cy="34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Calibri"/>
                <a:ea typeface="Calibri"/>
                <a:cs typeface="Calibri"/>
                <a:sym typeface="Calibri"/>
              </a:rPr>
              <a:t>Participants will be able to:</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 sz="2800">
                <a:solidFill>
                  <a:schemeClr val="dk1"/>
                </a:solidFill>
                <a:latin typeface="Calibri"/>
                <a:ea typeface="Calibri"/>
                <a:cs typeface="Calibri"/>
                <a:sym typeface="Calibri"/>
              </a:rPr>
              <a:t>Define health literacy</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 sz="2800">
                <a:solidFill>
                  <a:schemeClr val="dk1"/>
                </a:solidFill>
                <a:latin typeface="Calibri"/>
                <a:ea typeface="Calibri"/>
                <a:cs typeface="Calibri"/>
                <a:sym typeface="Calibri"/>
              </a:rPr>
              <a:t>Identify areas in their own work where they could  assess health literacy</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 sz="2800">
                <a:solidFill>
                  <a:schemeClr val="dk1"/>
                </a:solidFill>
                <a:latin typeface="Calibri"/>
                <a:ea typeface="Calibri"/>
                <a:cs typeface="Calibri"/>
                <a:sym typeface="Calibri"/>
              </a:rPr>
              <a:t>Apply one or more health literacy assessment tools to  their outreach materials</a:t>
            </a:r>
            <a:endParaRPr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6"/>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
              <a:t>Questions or Comments?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586225" y="220819"/>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is Health Literacy?</a:t>
            </a:r>
            <a:endParaRPr/>
          </a:p>
        </p:txBody>
      </p:sp>
      <p:sp>
        <p:nvSpPr>
          <p:cNvPr id="180" name="Google Shape;180;p30"/>
          <p:cNvSpPr txBox="1"/>
          <p:nvPr/>
        </p:nvSpPr>
        <p:spPr>
          <a:xfrm>
            <a:off x="749850" y="4428750"/>
            <a:ext cx="417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Health Literacy - Healthy People 2030, Health.gov, n.d.</a:t>
            </a:r>
            <a:endParaRPr sz="1200">
              <a:solidFill>
                <a:srgbClr val="262626"/>
              </a:solidFill>
              <a:latin typeface="Calibri"/>
              <a:ea typeface="Calibri"/>
              <a:cs typeface="Calibri"/>
              <a:sym typeface="Calibri"/>
            </a:endParaRPr>
          </a:p>
        </p:txBody>
      </p:sp>
      <p:sp>
        <p:nvSpPr>
          <p:cNvPr id="181" name="Google Shape;181;p30"/>
          <p:cNvSpPr txBox="1"/>
          <p:nvPr/>
        </p:nvSpPr>
        <p:spPr>
          <a:xfrm>
            <a:off x="703875" y="1093825"/>
            <a:ext cx="7830900" cy="31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Calibri"/>
                <a:ea typeface="Calibri"/>
                <a:cs typeface="Calibri"/>
                <a:sym typeface="Calibri"/>
              </a:rPr>
              <a:t>Several Definitions, but guidance is in accordance with  “Healthy People 2030”</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 sz="2400">
                <a:solidFill>
                  <a:schemeClr val="dk1"/>
                </a:solidFill>
                <a:latin typeface="Calibri"/>
                <a:ea typeface="Calibri"/>
                <a:cs typeface="Calibri"/>
                <a:sym typeface="Calibri"/>
              </a:rPr>
              <a:t>Originating from the Office of Disease Prevention and Health Promotion in 1979, Healthy People is a comprehensive plan of evidence based practices that identifies areas of improvement for the overall betterment of public health for individuals, organizations and communities. </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586225" y="220819"/>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is Health Literacy?</a:t>
            </a:r>
            <a:endParaRPr/>
          </a:p>
        </p:txBody>
      </p:sp>
      <p:sp>
        <p:nvSpPr>
          <p:cNvPr id="187" name="Google Shape;187;p31"/>
          <p:cNvSpPr txBox="1"/>
          <p:nvPr/>
        </p:nvSpPr>
        <p:spPr>
          <a:xfrm>
            <a:off x="517375" y="4680600"/>
            <a:ext cx="28104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a:t>
            </a:r>
            <a:r>
              <a:rPr i="1" lang="en" sz="800">
                <a:solidFill>
                  <a:schemeClr val="dk1"/>
                </a:solidFill>
              </a:rPr>
              <a:t>Health Literacy - Healthy People 2030 | Health.gov</a:t>
            </a:r>
            <a:r>
              <a:rPr lang="en" sz="800">
                <a:solidFill>
                  <a:schemeClr val="dk1"/>
                </a:solidFill>
              </a:rPr>
              <a:t>, n.d.)</a:t>
            </a:r>
            <a:endParaRPr sz="800">
              <a:solidFill>
                <a:srgbClr val="262626"/>
              </a:solidFill>
              <a:latin typeface="Calibri"/>
              <a:ea typeface="Calibri"/>
              <a:cs typeface="Calibri"/>
              <a:sym typeface="Calibri"/>
            </a:endParaRPr>
          </a:p>
        </p:txBody>
      </p:sp>
      <p:sp>
        <p:nvSpPr>
          <p:cNvPr id="188" name="Google Shape;188;p31"/>
          <p:cNvSpPr txBox="1"/>
          <p:nvPr/>
        </p:nvSpPr>
        <p:spPr>
          <a:xfrm>
            <a:off x="829275" y="1215025"/>
            <a:ext cx="7886700" cy="30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Calibri"/>
                <a:ea typeface="Calibri"/>
                <a:cs typeface="Calibri"/>
                <a:sym typeface="Calibri"/>
              </a:rPr>
              <a:t>Healthy People 2030 categorizes Health Literacy into two </a:t>
            </a:r>
            <a:r>
              <a:rPr lang="en" sz="1900">
                <a:solidFill>
                  <a:schemeClr val="dk1"/>
                </a:solidFill>
                <a:latin typeface="Calibri"/>
                <a:ea typeface="Calibri"/>
                <a:cs typeface="Calibri"/>
                <a:sym typeface="Calibri"/>
              </a:rPr>
              <a:t>subsections</a:t>
            </a:r>
            <a:r>
              <a:rPr lang="en" sz="1900">
                <a:solidFill>
                  <a:schemeClr val="dk1"/>
                </a:solidFill>
                <a:latin typeface="Calibri"/>
                <a:ea typeface="Calibri"/>
                <a:cs typeface="Calibri"/>
                <a:sym typeface="Calibri"/>
              </a:rPr>
              <a:t>: Personal Health Literacy and Organizational Health Literacy.  </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b="1" lang="en" sz="1900">
                <a:solidFill>
                  <a:schemeClr val="dk1"/>
                </a:solidFill>
                <a:latin typeface="Calibri"/>
                <a:ea typeface="Calibri"/>
                <a:cs typeface="Calibri"/>
                <a:sym typeface="Calibri"/>
              </a:rPr>
              <a:t>Personal Health Literacy:</a:t>
            </a:r>
            <a:r>
              <a:rPr lang="en" sz="1900">
                <a:solidFill>
                  <a:schemeClr val="dk1"/>
                </a:solidFill>
                <a:latin typeface="Calibri"/>
                <a:ea typeface="Calibri"/>
                <a:cs typeface="Calibri"/>
                <a:sym typeface="Calibri"/>
              </a:rPr>
              <a:t> is the degree to which </a:t>
            </a:r>
            <a:r>
              <a:rPr b="1" lang="en" sz="1900">
                <a:solidFill>
                  <a:schemeClr val="dk1"/>
                </a:solidFill>
                <a:latin typeface="Calibri"/>
                <a:ea typeface="Calibri"/>
                <a:cs typeface="Calibri"/>
                <a:sym typeface="Calibri"/>
              </a:rPr>
              <a:t>individuals</a:t>
            </a:r>
            <a:r>
              <a:rPr lang="en" sz="1900">
                <a:solidFill>
                  <a:schemeClr val="dk1"/>
                </a:solidFill>
                <a:latin typeface="Calibri"/>
                <a:ea typeface="Calibri"/>
                <a:cs typeface="Calibri"/>
                <a:sym typeface="Calibri"/>
              </a:rPr>
              <a:t> have the ability to </a:t>
            </a:r>
            <a:r>
              <a:rPr b="1" lang="en" sz="1900">
                <a:solidFill>
                  <a:schemeClr val="dk1"/>
                </a:solidFill>
                <a:latin typeface="Calibri"/>
                <a:ea typeface="Calibri"/>
                <a:cs typeface="Calibri"/>
                <a:sym typeface="Calibri"/>
              </a:rPr>
              <a:t>find</a:t>
            </a:r>
            <a:r>
              <a:rPr lang="en" sz="1900">
                <a:solidFill>
                  <a:schemeClr val="dk1"/>
                </a:solidFill>
                <a:latin typeface="Calibri"/>
                <a:ea typeface="Calibri"/>
                <a:cs typeface="Calibri"/>
                <a:sym typeface="Calibri"/>
              </a:rPr>
              <a:t>, </a:t>
            </a:r>
            <a:r>
              <a:rPr b="1" lang="en" sz="1900">
                <a:solidFill>
                  <a:schemeClr val="dk1"/>
                </a:solidFill>
                <a:latin typeface="Calibri"/>
                <a:ea typeface="Calibri"/>
                <a:cs typeface="Calibri"/>
                <a:sym typeface="Calibri"/>
              </a:rPr>
              <a:t>understand</a:t>
            </a:r>
            <a:r>
              <a:rPr lang="en" sz="1900">
                <a:solidFill>
                  <a:schemeClr val="dk1"/>
                </a:solidFill>
                <a:latin typeface="Calibri"/>
                <a:ea typeface="Calibri"/>
                <a:cs typeface="Calibri"/>
                <a:sym typeface="Calibri"/>
              </a:rPr>
              <a:t>, and </a:t>
            </a:r>
            <a:r>
              <a:rPr b="1" lang="en" sz="1900">
                <a:solidFill>
                  <a:schemeClr val="dk1"/>
                </a:solidFill>
                <a:latin typeface="Calibri"/>
                <a:ea typeface="Calibri"/>
                <a:cs typeface="Calibri"/>
                <a:sym typeface="Calibri"/>
              </a:rPr>
              <a:t>use </a:t>
            </a:r>
            <a:r>
              <a:rPr lang="en" sz="1900">
                <a:solidFill>
                  <a:schemeClr val="dk1"/>
                </a:solidFill>
                <a:latin typeface="Calibri"/>
                <a:ea typeface="Calibri"/>
                <a:cs typeface="Calibri"/>
                <a:sym typeface="Calibri"/>
              </a:rPr>
              <a:t>information and services to </a:t>
            </a:r>
            <a:r>
              <a:rPr lang="en" sz="1900">
                <a:solidFill>
                  <a:schemeClr val="dk1"/>
                </a:solidFill>
                <a:latin typeface="Calibri"/>
                <a:ea typeface="Calibri"/>
                <a:cs typeface="Calibri"/>
                <a:sym typeface="Calibri"/>
              </a:rPr>
              <a:t>inform</a:t>
            </a:r>
            <a:r>
              <a:rPr lang="en" sz="1900">
                <a:solidFill>
                  <a:schemeClr val="dk1"/>
                </a:solidFill>
                <a:latin typeface="Calibri"/>
                <a:ea typeface="Calibri"/>
                <a:cs typeface="Calibri"/>
                <a:sym typeface="Calibri"/>
              </a:rPr>
              <a:t> health-related </a:t>
            </a:r>
            <a:r>
              <a:rPr lang="en" sz="1900">
                <a:solidFill>
                  <a:schemeClr val="dk1"/>
                </a:solidFill>
                <a:latin typeface="Calibri"/>
                <a:ea typeface="Calibri"/>
                <a:cs typeface="Calibri"/>
                <a:sym typeface="Calibri"/>
              </a:rPr>
              <a:t>decisions</a:t>
            </a:r>
            <a:r>
              <a:rPr lang="en" sz="1900">
                <a:solidFill>
                  <a:schemeClr val="dk1"/>
                </a:solidFill>
                <a:latin typeface="Calibri"/>
                <a:ea typeface="Calibri"/>
                <a:cs typeface="Calibri"/>
                <a:sym typeface="Calibri"/>
              </a:rPr>
              <a:t> and actions for </a:t>
            </a:r>
            <a:r>
              <a:rPr b="1" lang="en" sz="1900">
                <a:solidFill>
                  <a:schemeClr val="dk1"/>
                </a:solidFill>
                <a:latin typeface="Calibri"/>
                <a:ea typeface="Calibri"/>
                <a:cs typeface="Calibri"/>
                <a:sym typeface="Calibri"/>
              </a:rPr>
              <a:t>themselves</a:t>
            </a:r>
            <a:r>
              <a:rPr lang="en" sz="1900">
                <a:solidFill>
                  <a:schemeClr val="dk1"/>
                </a:solidFill>
                <a:latin typeface="Calibri"/>
                <a:ea typeface="Calibri"/>
                <a:cs typeface="Calibri"/>
                <a:sym typeface="Calibri"/>
              </a:rPr>
              <a:t> and </a:t>
            </a:r>
            <a:r>
              <a:rPr b="1" lang="en" sz="1900">
                <a:solidFill>
                  <a:schemeClr val="dk1"/>
                </a:solidFill>
                <a:latin typeface="Calibri"/>
                <a:ea typeface="Calibri"/>
                <a:cs typeface="Calibri"/>
                <a:sym typeface="Calibri"/>
              </a:rPr>
              <a:t>others.</a:t>
            </a:r>
            <a:endParaRPr b="1"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b="1" lang="en" sz="1900">
                <a:solidFill>
                  <a:schemeClr val="dk1"/>
                </a:solidFill>
                <a:highlight>
                  <a:srgbClr val="FFF2CC"/>
                </a:highlight>
                <a:latin typeface="Calibri"/>
                <a:ea typeface="Calibri"/>
                <a:cs typeface="Calibri"/>
                <a:sym typeface="Calibri"/>
              </a:rPr>
              <a:t>Organizational Health Literacy:</a:t>
            </a:r>
            <a:r>
              <a:rPr b="1" lang="en" sz="1900">
                <a:solidFill>
                  <a:schemeClr val="dk1"/>
                </a:solidFill>
                <a:latin typeface="Calibri"/>
                <a:ea typeface="Calibri"/>
                <a:cs typeface="Calibri"/>
                <a:sym typeface="Calibri"/>
              </a:rPr>
              <a:t> </a:t>
            </a:r>
            <a:r>
              <a:rPr lang="en" sz="1900">
                <a:solidFill>
                  <a:schemeClr val="dk1"/>
                </a:solidFill>
                <a:latin typeface="Calibri"/>
                <a:ea typeface="Calibri"/>
                <a:cs typeface="Calibri"/>
                <a:sym typeface="Calibri"/>
              </a:rPr>
              <a:t>is the degree to which </a:t>
            </a:r>
            <a:r>
              <a:rPr b="1" lang="en" sz="1900">
                <a:solidFill>
                  <a:schemeClr val="dk1"/>
                </a:solidFill>
                <a:latin typeface="Calibri"/>
                <a:ea typeface="Calibri"/>
                <a:cs typeface="Calibri"/>
                <a:sym typeface="Calibri"/>
              </a:rPr>
              <a:t>organizations</a:t>
            </a:r>
            <a:r>
              <a:rPr lang="en" sz="1900">
                <a:solidFill>
                  <a:schemeClr val="dk1"/>
                </a:solidFill>
                <a:latin typeface="Calibri"/>
                <a:ea typeface="Calibri"/>
                <a:cs typeface="Calibri"/>
                <a:sym typeface="Calibri"/>
              </a:rPr>
              <a:t> equitably enable individuals to </a:t>
            </a:r>
            <a:r>
              <a:rPr b="1" lang="en" sz="1900">
                <a:solidFill>
                  <a:schemeClr val="dk1"/>
                </a:solidFill>
                <a:latin typeface="Calibri"/>
                <a:ea typeface="Calibri"/>
                <a:cs typeface="Calibri"/>
                <a:sym typeface="Calibri"/>
              </a:rPr>
              <a:t>find</a:t>
            </a:r>
            <a:r>
              <a:rPr lang="en" sz="1900">
                <a:solidFill>
                  <a:schemeClr val="dk1"/>
                </a:solidFill>
                <a:latin typeface="Calibri"/>
                <a:ea typeface="Calibri"/>
                <a:cs typeface="Calibri"/>
                <a:sym typeface="Calibri"/>
              </a:rPr>
              <a:t>, </a:t>
            </a:r>
            <a:r>
              <a:rPr b="1" lang="en" sz="1900">
                <a:solidFill>
                  <a:schemeClr val="dk1"/>
                </a:solidFill>
                <a:latin typeface="Calibri"/>
                <a:ea typeface="Calibri"/>
                <a:cs typeface="Calibri"/>
                <a:sym typeface="Calibri"/>
              </a:rPr>
              <a:t>understand</a:t>
            </a:r>
            <a:r>
              <a:rPr lang="en" sz="1900">
                <a:solidFill>
                  <a:schemeClr val="dk1"/>
                </a:solidFill>
                <a:latin typeface="Calibri"/>
                <a:ea typeface="Calibri"/>
                <a:cs typeface="Calibri"/>
                <a:sym typeface="Calibri"/>
              </a:rPr>
              <a:t>, and </a:t>
            </a:r>
            <a:r>
              <a:rPr b="1" lang="en" sz="1900">
                <a:solidFill>
                  <a:schemeClr val="dk1"/>
                </a:solidFill>
                <a:latin typeface="Calibri"/>
                <a:ea typeface="Calibri"/>
                <a:cs typeface="Calibri"/>
                <a:sym typeface="Calibri"/>
              </a:rPr>
              <a:t>use </a:t>
            </a:r>
            <a:r>
              <a:rPr lang="en" sz="1900">
                <a:solidFill>
                  <a:schemeClr val="dk1"/>
                </a:solidFill>
                <a:latin typeface="Calibri"/>
                <a:ea typeface="Calibri"/>
                <a:cs typeface="Calibri"/>
                <a:sym typeface="Calibri"/>
              </a:rPr>
              <a:t>information and services to inform health-related decisions and actions for </a:t>
            </a:r>
            <a:r>
              <a:rPr b="1" lang="en" sz="1900">
                <a:solidFill>
                  <a:schemeClr val="dk1"/>
                </a:solidFill>
                <a:latin typeface="Calibri"/>
                <a:ea typeface="Calibri"/>
                <a:cs typeface="Calibri"/>
                <a:sym typeface="Calibri"/>
              </a:rPr>
              <a:t>themselves</a:t>
            </a:r>
            <a:r>
              <a:rPr lang="en" sz="1900">
                <a:solidFill>
                  <a:schemeClr val="dk1"/>
                </a:solidFill>
                <a:latin typeface="Calibri"/>
                <a:ea typeface="Calibri"/>
                <a:cs typeface="Calibri"/>
                <a:sym typeface="Calibri"/>
              </a:rPr>
              <a:t> and </a:t>
            </a:r>
            <a:r>
              <a:rPr b="1" lang="en" sz="1900">
                <a:solidFill>
                  <a:schemeClr val="dk1"/>
                </a:solidFill>
                <a:latin typeface="Calibri"/>
                <a:ea typeface="Calibri"/>
                <a:cs typeface="Calibri"/>
                <a:sym typeface="Calibri"/>
              </a:rPr>
              <a:t>others.</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p:txBody>
      </p:sp>
      <p:sp>
        <p:nvSpPr>
          <p:cNvPr id="189" name="Google Shape;189;p31"/>
          <p:cNvSpPr/>
          <p:nvPr/>
        </p:nvSpPr>
        <p:spPr>
          <a:xfrm>
            <a:off x="390975" y="3289825"/>
            <a:ext cx="438300" cy="474000"/>
          </a:xfrm>
          <a:prstGeom prst="sun">
            <a:avLst>
              <a:gd fmla="val 25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629841"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Health Literacy in the U.S., 2022</a:t>
            </a:r>
            <a:endParaRPr/>
          </a:p>
        </p:txBody>
      </p:sp>
      <p:grpSp>
        <p:nvGrpSpPr>
          <p:cNvPr id="195" name="Google Shape;195;p32"/>
          <p:cNvGrpSpPr/>
          <p:nvPr/>
        </p:nvGrpSpPr>
        <p:grpSpPr>
          <a:xfrm>
            <a:off x="5050275" y="1127250"/>
            <a:ext cx="3719625" cy="589200"/>
            <a:chOff x="5050275" y="1203450"/>
            <a:chExt cx="3719625" cy="589200"/>
          </a:xfrm>
        </p:grpSpPr>
        <p:sp>
          <p:nvSpPr>
            <p:cNvPr id="196" name="Google Shape;196;p32"/>
            <p:cNvSpPr txBox="1"/>
            <p:nvPr/>
          </p:nvSpPr>
          <p:spPr>
            <a:xfrm>
              <a:off x="5050275" y="1203450"/>
              <a:ext cx="938100" cy="5892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1200"/>
                </a:spcAft>
                <a:buClr>
                  <a:schemeClr val="lt2"/>
                </a:buClr>
                <a:buSzPts val="2300"/>
                <a:buFont typeface="Arial"/>
                <a:buNone/>
              </a:pPr>
              <a:r>
                <a:rPr b="1" i="0" lang="en" sz="3500" u="none" cap="none" strike="noStrike">
                  <a:solidFill>
                    <a:srgbClr val="801F17"/>
                  </a:solidFill>
                  <a:latin typeface="Calibri"/>
                  <a:ea typeface="Calibri"/>
                  <a:cs typeface="Calibri"/>
                  <a:sym typeface="Calibri"/>
                </a:rPr>
                <a:t>88</a:t>
              </a:r>
              <a:r>
                <a:rPr b="1" i="0" lang="en" sz="3500" u="none" cap="none" strike="noStrike">
                  <a:solidFill>
                    <a:srgbClr val="801F17"/>
                  </a:solidFill>
                  <a:latin typeface="Calibri"/>
                  <a:ea typeface="Calibri"/>
                  <a:cs typeface="Calibri"/>
                  <a:sym typeface="Calibri"/>
                </a:rPr>
                <a:t>%</a:t>
              </a:r>
              <a:endParaRPr sz="2300">
                <a:solidFill>
                  <a:srgbClr val="801F17"/>
                </a:solidFill>
              </a:endParaRPr>
            </a:p>
          </p:txBody>
        </p:sp>
        <p:sp>
          <p:nvSpPr>
            <p:cNvPr id="197" name="Google Shape;197;p32"/>
            <p:cNvSpPr txBox="1"/>
            <p:nvPr/>
          </p:nvSpPr>
          <p:spPr>
            <a:xfrm>
              <a:off x="5995800" y="1306150"/>
              <a:ext cx="2774100" cy="3780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rgbClr val="263238"/>
                </a:buClr>
                <a:buSzPts val="1100"/>
                <a:buFont typeface="Arial"/>
                <a:buNone/>
              </a:pPr>
              <a:r>
                <a:rPr b="1" lang="en" sz="1000">
                  <a:solidFill>
                    <a:schemeClr val="dk1"/>
                  </a:solidFill>
                  <a:latin typeface="Calibri"/>
                  <a:ea typeface="Calibri"/>
                  <a:cs typeface="Calibri"/>
                  <a:sym typeface="Calibri"/>
                </a:rPr>
                <a:t>Total % of </a:t>
              </a:r>
              <a:r>
                <a:rPr b="1" lang="en" sz="1000">
                  <a:solidFill>
                    <a:schemeClr val="dk1"/>
                  </a:solidFill>
                  <a:latin typeface="Calibri"/>
                  <a:ea typeface="Calibri"/>
                  <a:cs typeface="Calibri"/>
                  <a:sym typeface="Calibri"/>
                </a:rPr>
                <a:t>adults living in the US that have health literacy inadequate to navigate the</a:t>
              </a:r>
              <a:endParaRPr b="1" sz="1000">
                <a:solidFill>
                  <a:schemeClr val="dk1"/>
                </a:solidFill>
                <a:latin typeface="Calibri"/>
                <a:ea typeface="Calibri"/>
                <a:cs typeface="Calibri"/>
                <a:sym typeface="Calibri"/>
              </a:endParaRPr>
            </a:p>
            <a:p>
              <a:pPr indent="0" lvl="0" marL="0" rtl="0" algn="ctr">
                <a:spcBef>
                  <a:spcPts val="0"/>
                </a:spcBef>
                <a:spcAft>
                  <a:spcPts val="0"/>
                </a:spcAft>
                <a:buClr>
                  <a:srgbClr val="263238"/>
                </a:buClr>
                <a:buSzPts val="1100"/>
                <a:buFont typeface="Arial"/>
                <a:buNone/>
              </a:pPr>
              <a:r>
                <a:rPr b="1" lang="en" sz="1000">
                  <a:solidFill>
                    <a:schemeClr val="dk1"/>
                  </a:solidFill>
                  <a:latin typeface="Calibri"/>
                  <a:ea typeface="Calibri"/>
                  <a:cs typeface="Calibri"/>
                  <a:sym typeface="Calibri"/>
                </a:rPr>
                <a:t>healthcare system and promote their well-being</a:t>
              </a:r>
              <a:endParaRPr b="1" sz="1000">
                <a:solidFill>
                  <a:schemeClr val="dk1"/>
                </a:solidFill>
                <a:latin typeface="Calibri"/>
                <a:ea typeface="Calibri"/>
                <a:cs typeface="Calibri"/>
                <a:sym typeface="Calibri"/>
              </a:endParaRPr>
            </a:p>
          </p:txBody>
        </p:sp>
      </p:grpSp>
      <p:grpSp>
        <p:nvGrpSpPr>
          <p:cNvPr id="198" name="Google Shape;198;p32"/>
          <p:cNvGrpSpPr/>
          <p:nvPr/>
        </p:nvGrpSpPr>
        <p:grpSpPr>
          <a:xfrm>
            <a:off x="5712875" y="1833075"/>
            <a:ext cx="3057000" cy="589200"/>
            <a:chOff x="5712875" y="1985475"/>
            <a:chExt cx="3057000" cy="589200"/>
          </a:xfrm>
        </p:grpSpPr>
        <p:sp>
          <p:nvSpPr>
            <p:cNvPr id="199" name="Google Shape;199;p32"/>
            <p:cNvSpPr txBox="1"/>
            <p:nvPr/>
          </p:nvSpPr>
          <p:spPr>
            <a:xfrm>
              <a:off x="5712875" y="2090363"/>
              <a:ext cx="938100" cy="3924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1200"/>
                </a:spcAft>
                <a:buClr>
                  <a:schemeClr val="accent1"/>
                </a:buClr>
                <a:buSzPts val="2300"/>
                <a:buFont typeface="Arial"/>
                <a:buNone/>
              </a:pPr>
              <a:r>
                <a:rPr b="1" i="0" lang="en" sz="1900" u="none" cap="none" strike="noStrike">
                  <a:solidFill>
                    <a:srgbClr val="990000"/>
                  </a:solidFill>
                  <a:latin typeface="Calibri"/>
                  <a:ea typeface="Calibri"/>
                  <a:cs typeface="Calibri"/>
                  <a:sym typeface="Calibri"/>
                </a:rPr>
                <a:t>55%</a:t>
              </a:r>
              <a:endParaRPr sz="700">
                <a:solidFill>
                  <a:srgbClr val="990000"/>
                </a:solidFill>
              </a:endParaRPr>
            </a:p>
          </p:txBody>
        </p:sp>
        <p:sp>
          <p:nvSpPr>
            <p:cNvPr id="200" name="Google Shape;200;p32"/>
            <p:cNvSpPr txBox="1"/>
            <p:nvPr/>
          </p:nvSpPr>
          <p:spPr>
            <a:xfrm>
              <a:off x="6650975" y="1985475"/>
              <a:ext cx="2118900" cy="5892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1200"/>
                </a:spcAft>
                <a:buClr>
                  <a:srgbClr val="263238"/>
                </a:buClr>
                <a:buSzPts val="1100"/>
                <a:buFont typeface="Arial"/>
                <a:buNone/>
              </a:pPr>
              <a:r>
                <a:rPr b="1" lang="en" sz="1200">
                  <a:solidFill>
                    <a:schemeClr val="dk1"/>
                  </a:solidFill>
                  <a:latin typeface="Calibri"/>
                  <a:ea typeface="Calibri"/>
                  <a:cs typeface="Calibri"/>
                  <a:sym typeface="Calibri"/>
                </a:rPr>
                <a:t>B</a:t>
              </a:r>
              <a:r>
                <a:rPr b="1" i="0" lang="en" sz="1200" u="none" cap="none" strike="noStrike">
                  <a:solidFill>
                    <a:schemeClr val="dk1"/>
                  </a:solidFill>
                  <a:latin typeface="Calibri"/>
                  <a:ea typeface="Calibri"/>
                  <a:cs typeface="Calibri"/>
                  <a:sym typeface="Calibri"/>
                </a:rPr>
                <a:t>elow </a:t>
              </a:r>
              <a:r>
                <a:rPr b="1" lang="en" sz="1200">
                  <a:solidFill>
                    <a:schemeClr val="dk1"/>
                  </a:solidFill>
                  <a:latin typeface="Calibri"/>
                  <a:ea typeface="Calibri"/>
                  <a:cs typeface="Calibri"/>
                  <a:sym typeface="Calibri"/>
                </a:rPr>
                <a:t>Intermediate P</a:t>
              </a:r>
              <a:r>
                <a:rPr b="1" i="0" lang="en" sz="1200" u="none" cap="none" strike="noStrike">
                  <a:solidFill>
                    <a:schemeClr val="dk1"/>
                  </a:solidFill>
                  <a:latin typeface="Calibri"/>
                  <a:ea typeface="Calibri"/>
                  <a:cs typeface="Calibri"/>
                  <a:sym typeface="Calibri"/>
                </a:rPr>
                <a:t>roficiency</a:t>
              </a:r>
              <a:endParaRPr b="1" i="0" sz="1200" u="none" cap="none" strike="noStrike">
                <a:solidFill>
                  <a:schemeClr val="dk1"/>
                </a:solidFill>
                <a:latin typeface="Calibri"/>
                <a:ea typeface="Calibri"/>
                <a:cs typeface="Calibri"/>
                <a:sym typeface="Calibri"/>
              </a:endParaRPr>
            </a:p>
          </p:txBody>
        </p:sp>
      </p:grpSp>
      <p:grpSp>
        <p:nvGrpSpPr>
          <p:cNvPr id="201" name="Google Shape;201;p32"/>
          <p:cNvGrpSpPr/>
          <p:nvPr/>
        </p:nvGrpSpPr>
        <p:grpSpPr>
          <a:xfrm>
            <a:off x="5860950" y="3073872"/>
            <a:ext cx="2843550" cy="392400"/>
            <a:chOff x="5860951" y="3073872"/>
            <a:chExt cx="2843550" cy="392400"/>
          </a:xfrm>
        </p:grpSpPr>
        <p:sp>
          <p:nvSpPr>
            <p:cNvPr id="202" name="Google Shape;202;p32"/>
            <p:cNvSpPr txBox="1"/>
            <p:nvPr/>
          </p:nvSpPr>
          <p:spPr>
            <a:xfrm>
              <a:off x="5860950" y="3073872"/>
              <a:ext cx="721200" cy="3924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1200"/>
                </a:spcAft>
                <a:buClr>
                  <a:schemeClr val="accent4"/>
                </a:buClr>
                <a:buSzPts val="2300"/>
                <a:buFont typeface="Arial"/>
                <a:buNone/>
              </a:pPr>
              <a:r>
                <a:rPr b="1" i="0" lang="en" sz="1900" u="none" cap="none" strike="noStrike">
                  <a:solidFill>
                    <a:srgbClr val="E06666"/>
                  </a:solidFill>
                  <a:latin typeface="Calibri"/>
                  <a:ea typeface="Calibri"/>
                  <a:cs typeface="Calibri"/>
                  <a:sym typeface="Calibri"/>
                </a:rPr>
                <a:t>14%</a:t>
              </a:r>
              <a:endParaRPr sz="1900">
                <a:solidFill>
                  <a:srgbClr val="E06666"/>
                </a:solidFill>
              </a:endParaRPr>
            </a:p>
          </p:txBody>
        </p:sp>
        <p:sp>
          <p:nvSpPr>
            <p:cNvPr id="203" name="Google Shape;203;p32"/>
            <p:cNvSpPr txBox="1"/>
            <p:nvPr/>
          </p:nvSpPr>
          <p:spPr>
            <a:xfrm>
              <a:off x="6823500" y="3073875"/>
              <a:ext cx="1881000" cy="3780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263238"/>
                </a:buClr>
                <a:buSzPts val="1100"/>
                <a:buFont typeface="Arial"/>
                <a:buNone/>
              </a:pPr>
              <a:r>
                <a:rPr b="1" i="0" lang="en" sz="1200" u="none" cap="none" strike="noStrike">
                  <a:solidFill>
                    <a:schemeClr val="dk1"/>
                  </a:solidFill>
                  <a:latin typeface="Calibri"/>
                  <a:ea typeface="Calibri"/>
                  <a:cs typeface="Calibri"/>
                  <a:sym typeface="Calibri"/>
                </a:rPr>
                <a:t>Below </a:t>
              </a:r>
              <a:r>
                <a:rPr b="1" lang="en" sz="1200">
                  <a:solidFill>
                    <a:schemeClr val="dk1"/>
                  </a:solidFill>
                  <a:latin typeface="Calibri"/>
                  <a:ea typeface="Calibri"/>
                  <a:cs typeface="Calibri"/>
                  <a:sym typeface="Calibri"/>
                </a:rPr>
                <a:t>B</a:t>
              </a:r>
              <a:r>
                <a:rPr b="1" i="0" lang="en" sz="1200" u="none" cap="none" strike="noStrike">
                  <a:solidFill>
                    <a:schemeClr val="dk1"/>
                  </a:solidFill>
                  <a:latin typeface="Calibri"/>
                  <a:ea typeface="Calibri"/>
                  <a:cs typeface="Calibri"/>
                  <a:sym typeface="Calibri"/>
                </a:rPr>
                <a:t>asic </a:t>
              </a:r>
              <a:r>
                <a:rPr b="1" lang="en" sz="1200">
                  <a:solidFill>
                    <a:schemeClr val="dk1"/>
                  </a:solidFill>
                  <a:latin typeface="Calibri"/>
                  <a:ea typeface="Calibri"/>
                  <a:cs typeface="Calibri"/>
                  <a:sym typeface="Calibri"/>
                </a:rPr>
                <a:t>P</a:t>
              </a:r>
              <a:r>
                <a:rPr b="1" i="0" lang="en" sz="1200" u="none" cap="none" strike="noStrike">
                  <a:solidFill>
                    <a:schemeClr val="dk1"/>
                  </a:solidFill>
                  <a:latin typeface="Calibri"/>
                  <a:ea typeface="Calibri"/>
                  <a:cs typeface="Calibri"/>
                  <a:sym typeface="Calibri"/>
                </a:rPr>
                <a:t>roficiency</a:t>
              </a:r>
              <a:endParaRPr b="1" i="0" sz="1200" u="none" cap="none" strike="noStrike">
                <a:solidFill>
                  <a:schemeClr val="dk1"/>
                </a:solidFill>
                <a:latin typeface="Calibri"/>
                <a:ea typeface="Calibri"/>
                <a:cs typeface="Calibri"/>
                <a:sym typeface="Calibri"/>
              </a:endParaRPr>
            </a:p>
          </p:txBody>
        </p:sp>
      </p:grpSp>
      <p:grpSp>
        <p:nvGrpSpPr>
          <p:cNvPr id="204" name="Google Shape;204;p32"/>
          <p:cNvGrpSpPr/>
          <p:nvPr/>
        </p:nvGrpSpPr>
        <p:grpSpPr>
          <a:xfrm>
            <a:off x="5730550" y="2551875"/>
            <a:ext cx="3039350" cy="392400"/>
            <a:chOff x="5730550" y="2551875"/>
            <a:chExt cx="3039350" cy="392400"/>
          </a:xfrm>
        </p:grpSpPr>
        <p:sp>
          <p:nvSpPr>
            <p:cNvPr id="205" name="Google Shape;205;p32"/>
            <p:cNvSpPr txBox="1"/>
            <p:nvPr/>
          </p:nvSpPr>
          <p:spPr>
            <a:xfrm>
              <a:off x="5730550" y="2551875"/>
              <a:ext cx="936300" cy="3924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1200"/>
                </a:spcAft>
                <a:buClr>
                  <a:schemeClr val="accent6"/>
                </a:buClr>
                <a:buSzPts val="2300"/>
                <a:buFont typeface="Arial"/>
                <a:buNone/>
              </a:pPr>
              <a:r>
                <a:rPr b="1" i="0" lang="en" sz="1800" u="none" cap="none" strike="noStrike">
                  <a:solidFill>
                    <a:srgbClr val="CC0000"/>
                  </a:solidFill>
                  <a:latin typeface="Calibri"/>
                  <a:ea typeface="Calibri"/>
                  <a:cs typeface="Calibri"/>
                  <a:sym typeface="Calibri"/>
                </a:rPr>
                <a:t>22%</a:t>
              </a:r>
              <a:endParaRPr sz="1800">
                <a:solidFill>
                  <a:srgbClr val="CC0000"/>
                </a:solidFill>
              </a:endParaRPr>
            </a:p>
          </p:txBody>
        </p:sp>
        <p:sp>
          <p:nvSpPr>
            <p:cNvPr id="206" name="Google Shape;206;p32"/>
            <p:cNvSpPr txBox="1"/>
            <p:nvPr/>
          </p:nvSpPr>
          <p:spPr>
            <a:xfrm>
              <a:off x="6781200" y="2559075"/>
              <a:ext cx="1988700" cy="3780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263238"/>
                </a:buClr>
                <a:buSzPts val="1100"/>
                <a:buFont typeface="Arial"/>
                <a:buNone/>
              </a:pPr>
              <a:r>
                <a:rPr b="1" lang="en" sz="1200">
                  <a:solidFill>
                    <a:schemeClr val="dk1"/>
                  </a:solidFill>
                  <a:latin typeface="Calibri"/>
                  <a:ea typeface="Calibri"/>
                  <a:cs typeface="Calibri"/>
                  <a:sym typeface="Calibri"/>
                </a:rPr>
                <a:t>B</a:t>
              </a:r>
              <a:r>
                <a:rPr b="1" i="0" lang="en" sz="1200" u="none" cap="none" strike="noStrike">
                  <a:solidFill>
                    <a:schemeClr val="dk1"/>
                  </a:solidFill>
                  <a:latin typeface="Calibri"/>
                  <a:ea typeface="Calibri"/>
                  <a:cs typeface="Calibri"/>
                  <a:sym typeface="Calibri"/>
                </a:rPr>
                <a:t>asic </a:t>
              </a:r>
              <a:r>
                <a:rPr b="1" lang="en" sz="1200">
                  <a:solidFill>
                    <a:schemeClr val="dk1"/>
                  </a:solidFill>
                  <a:latin typeface="Calibri"/>
                  <a:ea typeface="Calibri"/>
                  <a:cs typeface="Calibri"/>
                  <a:sym typeface="Calibri"/>
                </a:rPr>
                <a:t>P</a:t>
              </a:r>
              <a:r>
                <a:rPr b="1" i="0" lang="en" sz="1200" u="none" cap="none" strike="noStrike">
                  <a:solidFill>
                    <a:schemeClr val="dk1"/>
                  </a:solidFill>
                  <a:latin typeface="Calibri"/>
                  <a:ea typeface="Calibri"/>
                  <a:cs typeface="Calibri"/>
                  <a:sym typeface="Calibri"/>
                </a:rPr>
                <a:t>roficiency</a:t>
              </a:r>
              <a:endParaRPr b="1" i="0" sz="1200" u="none" cap="none" strike="noStrike">
                <a:solidFill>
                  <a:schemeClr val="dk1"/>
                </a:solidFill>
                <a:latin typeface="Calibri"/>
                <a:ea typeface="Calibri"/>
                <a:cs typeface="Calibri"/>
                <a:sym typeface="Calibri"/>
              </a:endParaRPr>
            </a:p>
          </p:txBody>
        </p:sp>
      </p:grpSp>
      <p:grpSp>
        <p:nvGrpSpPr>
          <p:cNvPr id="207" name="Google Shape;207;p32"/>
          <p:cNvGrpSpPr/>
          <p:nvPr/>
        </p:nvGrpSpPr>
        <p:grpSpPr>
          <a:xfrm>
            <a:off x="5095050" y="3852938"/>
            <a:ext cx="3324900" cy="460125"/>
            <a:chOff x="5095050" y="4005338"/>
            <a:chExt cx="3324900" cy="460125"/>
          </a:xfrm>
        </p:grpSpPr>
        <p:sp>
          <p:nvSpPr>
            <p:cNvPr id="208" name="Google Shape;208;p32"/>
            <p:cNvSpPr txBox="1"/>
            <p:nvPr/>
          </p:nvSpPr>
          <p:spPr>
            <a:xfrm>
              <a:off x="6107550" y="4087463"/>
              <a:ext cx="2312400" cy="3780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263238"/>
                </a:buClr>
                <a:buSzPts val="1100"/>
                <a:buFont typeface="Arial"/>
                <a:buNone/>
              </a:pPr>
              <a:r>
                <a:rPr b="1" lang="en">
                  <a:solidFill>
                    <a:schemeClr val="dk1"/>
                  </a:solidFill>
                  <a:latin typeface="Roboto"/>
                  <a:ea typeface="Roboto"/>
                  <a:cs typeface="Roboto"/>
                  <a:sym typeface="Roboto"/>
                </a:rPr>
                <a:t>Proficient</a:t>
              </a:r>
              <a:r>
                <a:rPr b="1" i="0" lang="en" u="none" cap="none" strike="noStrike">
                  <a:solidFill>
                    <a:schemeClr val="dk1"/>
                  </a:solidFill>
                  <a:latin typeface="Roboto"/>
                  <a:ea typeface="Roboto"/>
                  <a:cs typeface="Roboto"/>
                  <a:sym typeface="Roboto"/>
                </a:rPr>
                <a:t> </a:t>
              </a:r>
              <a:r>
                <a:rPr b="1" lang="en">
                  <a:solidFill>
                    <a:schemeClr val="dk1"/>
                  </a:solidFill>
                  <a:latin typeface="Roboto"/>
                  <a:ea typeface="Roboto"/>
                  <a:cs typeface="Roboto"/>
                  <a:sym typeface="Roboto"/>
                </a:rPr>
                <a:t>H</a:t>
              </a:r>
              <a:r>
                <a:rPr b="1" i="0" lang="en" u="none" cap="none" strike="noStrike">
                  <a:solidFill>
                    <a:schemeClr val="dk1"/>
                  </a:solidFill>
                  <a:latin typeface="Roboto"/>
                  <a:ea typeface="Roboto"/>
                  <a:cs typeface="Roboto"/>
                  <a:sym typeface="Roboto"/>
                </a:rPr>
                <a:t>ealth </a:t>
              </a:r>
              <a:r>
                <a:rPr b="1" lang="en">
                  <a:solidFill>
                    <a:schemeClr val="dk1"/>
                  </a:solidFill>
                  <a:latin typeface="Roboto"/>
                  <a:ea typeface="Roboto"/>
                  <a:cs typeface="Roboto"/>
                  <a:sym typeface="Roboto"/>
                </a:rPr>
                <a:t>L</a:t>
              </a:r>
              <a:r>
                <a:rPr b="1" i="0" lang="en" u="none" cap="none" strike="noStrike">
                  <a:solidFill>
                    <a:schemeClr val="dk1"/>
                  </a:solidFill>
                  <a:latin typeface="Roboto"/>
                  <a:ea typeface="Roboto"/>
                  <a:cs typeface="Roboto"/>
                  <a:sym typeface="Roboto"/>
                </a:rPr>
                <a:t>itera</a:t>
              </a:r>
              <a:r>
                <a:rPr b="1" lang="en">
                  <a:solidFill>
                    <a:schemeClr val="dk1"/>
                  </a:solidFill>
                  <a:latin typeface="Roboto"/>
                  <a:ea typeface="Roboto"/>
                  <a:cs typeface="Roboto"/>
                  <a:sym typeface="Roboto"/>
                </a:rPr>
                <a:t>cy</a:t>
              </a:r>
              <a:endParaRPr b="1" i="0" u="none" cap="none" strike="noStrike">
                <a:solidFill>
                  <a:schemeClr val="dk1"/>
                </a:solidFill>
                <a:latin typeface="Calibri"/>
                <a:ea typeface="Calibri"/>
                <a:cs typeface="Calibri"/>
                <a:sym typeface="Calibri"/>
              </a:endParaRPr>
            </a:p>
          </p:txBody>
        </p:sp>
        <p:sp>
          <p:nvSpPr>
            <p:cNvPr id="209" name="Google Shape;209;p32"/>
            <p:cNvSpPr txBox="1"/>
            <p:nvPr/>
          </p:nvSpPr>
          <p:spPr>
            <a:xfrm>
              <a:off x="5095050" y="4005338"/>
              <a:ext cx="1012500" cy="3924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1200"/>
                </a:spcAft>
                <a:buClr>
                  <a:srgbClr val="7A9C26"/>
                </a:buClr>
                <a:buSzPts val="2300"/>
                <a:buFont typeface="Arial"/>
                <a:buNone/>
              </a:pPr>
              <a:r>
                <a:rPr b="1" i="0" lang="en" sz="3500" u="none" cap="none" strike="noStrike">
                  <a:solidFill>
                    <a:srgbClr val="BF9000"/>
                  </a:solidFill>
                  <a:latin typeface="Calibri"/>
                  <a:ea typeface="Calibri"/>
                  <a:cs typeface="Calibri"/>
                  <a:sym typeface="Calibri"/>
                </a:rPr>
                <a:t>12 %</a:t>
              </a:r>
              <a:endParaRPr sz="3500">
                <a:solidFill>
                  <a:srgbClr val="BF9000"/>
                </a:solidFill>
              </a:endParaRPr>
            </a:p>
          </p:txBody>
        </p:sp>
      </p:grpSp>
      <p:grpSp>
        <p:nvGrpSpPr>
          <p:cNvPr id="210" name="Google Shape;210;p32"/>
          <p:cNvGrpSpPr/>
          <p:nvPr/>
        </p:nvGrpSpPr>
        <p:grpSpPr>
          <a:xfrm>
            <a:off x="826878" y="1296945"/>
            <a:ext cx="3885131" cy="3300606"/>
            <a:chOff x="889466" y="1229960"/>
            <a:chExt cx="3885131" cy="3031694"/>
          </a:xfrm>
        </p:grpSpPr>
        <p:grpSp>
          <p:nvGrpSpPr>
            <p:cNvPr id="211" name="Google Shape;211;p32"/>
            <p:cNvGrpSpPr/>
            <p:nvPr/>
          </p:nvGrpSpPr>
          <p:grpSpPr>
            <a:xfrm>
              <a:off x="889466" y="1231775"/>
              <a:ext cx="241346" cy="585578"/>
              <a:chOff x="551461" y="1385500"/>
              <a:chExt cx="283502" cy="687299"/>
            </a:xfrm>
          </p:grpSpPr>
          <p:sp>
            <p:nvSpPr>
              <p:cNvPr id="212" name="Google Shape;212;p32"/>
              <p:cNvSpPr/>
              <p:nvPr/>
            </p:nvSpPr>
            <p:spPr>
              <a:xfrm>
                <a:off x="618478" y="1385500"/>
                <a:ext cx="147777" cy="147701"/>
              </a:xfrm>
              <a:custGeom>
                <a:rect b="b" l="l" r="r" t="t"/>
                <a:pathLst>
                  <a:path extrusionOk="0" h="1924" w="1925">
                    <a:moveTo>
                      <a:pt x="962" y="0"/>
                    </a:moveTo>
                    <a:cubicBezTo>
                      <a:pt x="431" y="0"/>
                      <a:pt x="1" y="431"/>
                      <a:pt x="1" y="962"/>
                    </a:cubicBezTo>
                    <a:cubicBezTo>
                      <a:pt x="1" y="1493"/>
                      <a:pt x="431" y="1924"/>
                      <a:pt x="962" y="1924"/>
                    </a:cubicBezTo>
                    <a:cubicBezTo>
                      <a:pt x="1494" y="1924"/>
                      <a:pt x="1924" y="1493"/>
                      <a:pt x="1924" y="962"/>
                    </a:cubicBezTo>
                    <a:cubicBezTo>
                      <a:pt x="1924" y="431"/>
                      <a:pt x="1494"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 name="Google Shape;213;p32"/>
              <p:cNvSpPr/>
              <p:nvPr/>
            </p:nvSpPr>
            <p:spPr>
              <a:xfrm>
                <a:off x="551461" y="1548016"/>
                <a:ext cx="283502" cy="524783"/>
              </a:xfrm>
              <a:custGeom>
                <a:rect b="b" l="l" r="r" t="t"/>
                <a:pathLst>
                  <a:path extrusionOk="0" h="6836" w="3693">
                    <a:moveTo>
                      <a:pt x="692" y="0"/>
                    </a:moveTo>
                    <a:cubicBezTo>
                      <a:pt x="310" y="0"/>
                      <a:pt x="1" y="312"/>
                      <a:pt x="1" y="697"/>
                    </a:cubicBezTo>
                    <a:lnTo>
                      <a:pt x="1" y="4028"/>
                    </a:lnTo>
                    <a:cubicBezTo>
                      <a:pt x="1" y="4209"/>
                      <a:pt x="146" y="4356"/>
                      <a:pt x="326" y="4356"/>
                    </a:cubicBezTo>
                    <a:lnTo>
                      <a:pt x="333" y="4356"/>
                    </a:lnTo>
                    <a:cubicBezTo>
                      <a:pt x="514" y="4356"/>
                      <a:pt x="659" y="4209"/>
                      <a:pt x="659" y="4028"/>
                    </a:cubicBezTo>
                    <a:lnTo>
                      <a:pt x="659" y="1008"/>
                    </a:lnTo>
                    <a:cubicBezTo>
                      <a:pt x="659" y="959"/>
                      <a:pt x="698" y="921"/>
                      <a:pt x="746" y="921"/>
                    </a:cubicBezTo>
                    <a:cubicBezTo>
                      <a:pt x="792" y="921"/>
                      <a:pt x="828" y="957"/>
                      <a:pt x="832" y="1003"/>
                    </a:cubicBezTo>
                    <a:lnTo>
                      <a:pt x="832" y="6371"/>
                    </a:lnTo>
                    <a:cubicBezTo>
                      <a:pt x="832" y="6628"/>
                      <a:pt x="1040" y="6835"/>
                      <a:pt x="1296" y="6835"/>
                    </a:cubicBezTo>
                    <a:cubicBezTo>
                      <a:pt x="1553" y="6835"/>
                      <a:pt x="1760" y="6627"/>
                      <a:pt x="1760" y="6371"/>
                    </a:cubicBezTo>
                    <a:lnTo>
                      <a:pt x="1760" y="3634"/>
                    </a:lnTo>
                    <a:cubicBezTo>
                      <a:pt x="1760" y="3585"/>
                      <a:pt x="1800" y="3547"/>
                      <a:pt x="1847" y="3547"/>
                    </a:cubicBezTo>
                    <a:cubicBezTo>
                      <a:pt x="1896" y="3547"/>
                      <a:pt x="1934" y="3587"/>
                      <a:pt x="1934" y="3634"/>
                    </a:cubicBezTo>
                    <a:lnTo>
                      <a:pt x="1934" y="6371"/>
                    </a:lnTo>
                    <a:cubicBezTo>
                      <a:pt x="1934" y="6628"/>
                      <a:pt x="2142" y="6835"/>
                      <a:pt x="2398" y="6835"/>
                    </a:cubicBezTo>
                    <a:cubicBezTo>
                      <a:pt x="2655" y="6835"/>
                      <a:pt x="2863" y="6627"/>
                      <a:pt x="2863" y="6371"/>
                    </a:cubicBezTo>
                    <a:lnTo>
                      <a:pt x="2863" y="3060"/>
                    </a:lnTo>
                    <a:lnTo>
                      <a:pt x="2867" y="3060"/>
                    </a:lnTo>
                    <a:lnTo>
                      <a:pt x="2867" y="1008"/>
                    </a:lnTo>
                    <a:cubicBezTo>
                      <a:pt x="2867" y="959"/>
                      <a:pt x="2905" y="921"/>
                      <a:pt x="2954" y="921"/>
                    </a:cubicBezTo>
                    <a:cubicBezTo>
                      <a:pt x="3001" y="921"/>
                      <a:pt x="3041" y="960"/>
                      <a:pt x="3041" y="1008"/>
                    </a:cubicBezTo>
                    <a:lnTo>
                      <a:pt x="3041" y="4028"/>
                    </a:lnTo>
                    <a:cubicBezTo>
                      <a:pt x="3041" y="4209"/>
                      <a:pt x="3186" y="4356"/>
                      <a:pt x="3366" y="4356"/>
                    </a:cubicBezTo>
                    <a:cubicBezTo>
                      <a:pt x="3547" y="4356"/>
                      <a:pt x="3693" y="4209"/>
                      <a:pt x="3693" y="4028"/>
                    </a:cubicBezTo>
                    <a:lnTo>
                      <a:pt x="3693" y="697"/>
                    </a:lnTo>
                    <a:cubicBezTo>
                      <a:pt x="3692" y="312"/>
                      <a:pt x="3383" y="0"/>
                      <a:pt x="3001"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4" name="Google Shape;214;p32"/>
            <p:cNvGrpSpPr/>
            <p:nvPr/>
          </p:nvGrpSpPr>
          <p:grpSpPr>
            <a:xfrm>
              <a:off x="1324924" y="1229960"/>
              <a:ext cx="241411" cy="585578"/>
              <a:chOff x="1030945" y="1385500"/>
              <a:chExt cx="283579" cy="687299"/>
            </a:xfrm>
          </p:grpSpPr>
          <p:sp>
            <p:nvSpPr>
              <p:cNvPr id="215" name="Google Shape;215;p32"/>
              <p:cNvSpPr/>
              <p:nvPr/>
            </p:nvSpPr>
            <p:spPr>
              <a:xfrm>
                <a:off x="1098192" y="1385500"/>
                <a:ext cx="147701" cy="147701"/>
              </a:xfrm>
              <a:custGeom>
                <a:rect b="b" l="l" r="r" t="t"/>
                <a:pathLst>
                  <a:path extrusionOk="0" h="1924" w="1924">
                    <a:moveTo>
                      <a:pt x="962" y="0"/>
                    </a:moveTo>
                    <a:cubicBezTo>
                      <a:pt x="430" y="0"/>
                      <a:pt x="0" y="431"/>
                      <a:pt x="0" y="962"/>
                    </a:cubicBezTo>
                    <a:cubicBezTo>
                      <a:pt x="0" y="1493"/>
                      <a:pt x="430"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6" name="Google Shape;216;p32"/>
              <p:cNvSpPr/>
              <p:nvPr/>
            </p:nvSpPr>
            <p:spPr>
              <a:xfrm>
                <a:off x="1030945" y="1548016"/>
                <a:ext cx="283579" cy="524783"/>
              </a:xfrm>
              <a:custGeom>
                <a:rect b="b" l="l" r="r" t="t"/>
                <a:pathLst>
                  <a:path extrusionOk="0" h="6836" w="3694">
                    <a:moveTo>
                      <a:pt x="691" y="0"/>
                    </a:moveTo>
                    <a:cubicBezTo>
                      <a:pt x="310" y="0"/>
                      <a:pt x="0" y="312"/>
                      <a:pt x="0" y="697"/>
                    </a:cubicBezTo>
                    <a:lnTo>
                      <a:pt x="0" y="4028"/>
                    </a:lnTo>
                    <a:cubicBezTo>
                      <a:pt x="0" y="4209"/>
                      <a:pt x="147" y="4356"/>
                      <a:pt x="327" y="4356"/>
                    </a:cubicBezTo>
                    <a:lnTo>
                      <a:pt x="333" y="4356"/>
                    </a:lnTo>
                    <a:cubicBezTo>
                      <a:pt x="514" y="4356"/>
                      <a:pt x="659" y="4209"/>
                      <a:pt x="659" y="4028"/>
                    </a:cubicBezTo>
                    <a:lnTo>
                      <a:pt x="659" y="1008"/>
                    </a:lnTo>
                    <a:cubicBezTo>
                      <a:pt x="659" y="959"/>
                      <a:pt x="698" y="921"/>
                      <a:pt x="746" y="921"/>
                    </a:cubicBezTo>
                    <a:cubicBezTo>
                      <a:pt x="792" y="921"/>
                      <a:pt x="828" y="957"/>
                      <a:pt x="832" y="1003"/>
                    </a:cubicBezTo>
                    <a:lnTo>
                      <a:pt x="832" y="6371"/>
                    </a:lnTo>
                    <a:cubicBezTo>
                      <a:pt x="832" y="6628"/>
                      <a:pt x="1041" y="6835"/>
                      <a:pt x="1297" y="6835"/>
                    </a:cubicBezTo>
                    <a:cubicBezTo>
                      <a:pt x="1554"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9" y="6835"/>
                    </a:cubicBezTo>
                    <a:cubicBezTo>
                      <a:pt x="2656" y="6835"/>
                      <a:pt x="2863" y="6627"/>
                      <a:pt x="2863" y="6371"/>
                    </a:cubicBezTo>
                    <a:lnTo>
                      <a:pt x="2863" y="3060"/>
                    </a:lnTo>
                    <a:lnTo>
                      <a:pt x="2867" y="3060"/>
                    </a:lnTo>
                    <a:lnTo>
                      <a:pt x="2867" y="1008"/>
                    </a:lnTo>
                    <a:cubicBezTo>
                      <a:pt x="2867" y="959"/>
                      <a:pt x="2905" y="921"/>
                      <a:pt x="2954" y="921"/>
                    </a:cubicBezTo>
                    <a:cubicBezTo>
                      <a:pt x="3002" y="921"/>
                      <a:pt x="3041" y="960"/>
                      <a:pt x="3041" y="1008"/>
                    </a:cubicBezTo>
                    <a:lnTo>
                      <a:pt x="3041" y="4028"/>
                    </a:lnTo>
                    <a:cubicBezTo>
                      <a:pt x="3041" y="4209"/>
                      <a:pt x="3187" y="4356"/>
                      <a:pt x="3367" y="4356"/>
                    </a:cubicBezTo>
                    <a:cubicBezTo>
                      <a:pt x="3548" y="4356"/>
                      <a:pt x="3693" y="4209"/>
                      <a:pt x="3693" y="4028"/>
                    </a:cubicBezTo>
                    <a:lnTo>
                      <a:pt x="3693" y="697"/>
                    </a:lnTo>
                    <a:cubicBezTo>
                      <a:pt x="3693" y="312"/>
                      <a:pt x="3384" y="0"/>
                      <a:pt x="3001"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17" name="Google Shape;217;p32"/>
            <p:cNvGrpSpPr/>
            <p:nvPr/>
          </p:nvGrpSpPr>
          <p:grpSpPr>
            <a:xfrm>
              <a:off x="1721544" y="1229960"/>
              <a:ext cx="241346" cy="585578"/>
              <a:chOff x="1510659" y="1385500"/>
              <a:chExt cx="283502" cy="687299"/>
            </a:xfrm>
          </p:grpSpPr>
          <p:sp>
            <p:nvSpPr>
              <p:cNvPr id="218" name="Google Shape;218;p32"/>
              <p:cNvSpPr/>
              <p:nvPr/>
            </p:nvSpPr>
            <p:spPr>
              <a:xfrm>
                <a:off x="1577753" y="1385500"/>
                <a:ext cx="147777" cy="147701"/>
              </a:xfrm>
              <a:custGeom>
                <a:rect b="b" l="l" r="r" t="t"/>
                <a:pathLst>
                  <a:path extrusionOk="0" h="1924" w="1925">
                    <a:moveTo>
                      <a:pt x="963" y="0"/>
                    </a:moveTo>
                    <a:cubicBezTo>
                      <a:pt x="432" y="0"/>
                      <a:pt x="1" y="431"/>
                      <a:pt x="1" y="962"/>
                    </a:cubicBezTo>
                    <a:cubicBezTo>
                      <a:pt x="1" y="1493"/>
                      <a:pt x="432" y="1924"/>
                      <a:pt x="963" y="1924"/>
                    </a:cubicBezTo>
                    <a:cubicBezTo>
                      <a:pt x="1494" y="1924"/>
                      <a:pt x="1924" y="1493"/>
                      <a:pt x="1924" y="962"/>
                    </a:cubicBezTo>
                    <a:cubicBezTo>
                      <a:pt x="1924" y="431"/>
                      <a:pt x="1494" y="0"/>
                      <a:pt x="963"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9" name="Google Shape;219;p32"/>
              <p:cNvSpPr/>
              <p:nvPr/>
            </p:nvSpPr>
            <p:spPr>
              <a:xfrm>
                <a:off x="1510659" y="1548016"/>
                <a:ext cx="283502" cy="524783"/>
              </a:xfrm>
              <a:custGeom>
                <a:rect b="b" l="l" r="r" t="t"/>
                <a:pathLst>
                  <a:path extrusionOk="0" h="6836" w="3693">
                    <a:moveTo>
                      <a:pt x="691" y="0"/>
                    </a:moveTo>
                    <a:cubicBezTo>
                      <a:pt x="309" y="0"/>
                      <a:pt x="0" y="312"/>
                      <a:pt x="0" y="697"/>
                    </a:cubicBezTo>
                    <a:lnTo>
                      <a:pt x="0" y="4028"/>
                    </a:lnTo>
                    <a:cubicBezTo>
                      <a:pt x="0" y="4209"/>
                      <a:pt x="145" y="4356"/>
                      <a:pt x="325" y="4356"/>
                    </a:cubicBezTo>
                    <a:lnTo>
                      <a:pt x="333" y="4356"/>
                    </a:lnTo>
                    <a:cubicBezTo>
                      <a:pt x="513" y="4356"/>
                      <a:pt x="658" y="4209"/>
                      <a:pt x="658" y="4028"/>
                    </a:cubicBezTo>
                    <a:lnTo>
                      <a:pt x="658" y="1008"/>
                    </a:lnTo>
                    <a:cubicBezTo>
                      <a:pt x="658"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4"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3" y="312"/>
                      <a:pt x="3383" y="0"/>
                      <a:pt x="3000"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20" name="Google Shape;220;p32"/>
            <p:cNvGrpSpPr/>
            <p:nvPr/>
          </p:nvGrpSpPr>
          <p:grpSpPr>
            <a:xfrm>
              <a:off x="2121661" y="1231775"/>
              <a:ext cx="241411" cy="585578"/>
              <a:chOff x="1990220" y="1385500"/>
              <a:chExt cx="283579" cy="687299"/>
            </a:xfrm>
          </p:grpSpPr>
          <p:sp>
            <p:nvSpPr>
              <p:cNvPr id="221" name="Google Shape;221;p32"/>
              <p:cNvSpPr/>
              <p:nvPr/>
            </p:nvSpPr>
            <p:spPr>
              <a:xfrm>
                <a:off x="2057390" y="1385500"/>
                <a:ext cx="147777" cy="147701"/>
              </a:xfrm>
              <a:custGeom>
                <a:rect b="b" l="l" r="r" t="t"/>
                <a:pathLst>
                  <a:path extrusionOk="0" h="1924" w="1925">
                    <a:moveTo>
                      <a:pt x="962" y="0"/>
                    </a:moveTo>
                    <a:cubicBezTo>
                      <a:pt x="431" y="0"/>
                      <a:pt x="0" y="431"/>
                      <a:pt x="0" y="962"/>
                    </a:cubicBezTo>
                    <a:cubicBezTo>
                      <a:pt x="0" y="1493"/>
                      <a:pt x="431"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2" name="Google Shape;222;p32"/>
              <p:cNvSpPr/>
              <p:nvPr/>
            </p:nvSpPr>
            <p:spPr>
              <a:xfrm>
                <a:off x="1990220" y="1548016"/>
                <a:ext cx="283579" cy="524783"/>
              </a:xfrm>
              <a:custGeom>
                <a:rect b="b" l="l" r="r" t="t"/>
                <a:pathLst>
                  <a:path extrusionOk="0" h="6836" w="3694">
                    <a:moveTo>
                      <a:pt x="691" y="0"/>
                    </a:moveTo>
                    <a:cubicBezTo>
                      <a:pt x="310" y="0"/>
                      <a:pt x="1" y="312"/>
                      <a:pt x="1" y="697"/>
                    </a:cubicBezTo>
                    <a:lnTo>
                      <a:pt x="1" y="4028"/>
                    </a:lnTo>
                    <a:cubicBezTo>
                      <a:pt x="1" y="4209"/>
                      <a:pt x="147" y="4356"/>
                      <a:pt x="327" y="4356"/>
                    </a:cubicBezTo>
                    <a:lnTo>
                      <a:pt x="333" y="4356"/>
                    </a:lnTo>
                    <a:cubicBezTo>
                      <a:pt x="513" y="4356"/>
                      <a:pt x="660" y="4209"/>
                      <a:pt x="660" y="4028"/>
                    </a:cubicBezTo>
                    <a:lnTo>
                      <a:pt x="660" y="1008"/>
                    </a:lnTo>
                    <a:cubicBezTo>
                      <a:pt x="660" y="959"/>
                      <a:pt x="697" y="921"/>
                      <a:pt x="747" y="921"/>
                    </a:cubicBezTo>
                    <a:cubicBezTo>
                      <a:pt x="793" y="921"/>
                      <a:pt x="828" y="957"/>
                      <a:pt x="832" y="1003"/>
                    </a:cubicBezTo>
                    <a:lnTo>
                      <a:pt x="832" y="6371"/>
                    </a:lnTo>
                    <a:cubicBezTo>
                      <a:pt x="832" y="6628"/>
                      <a:pt x="1040" y="6835"/>
                      <a:pt x="1296" y="6835"/>
                    </a:cubicBezTo>
                    <a:cubicBezTo>
                      <a:pt x="1552" y="6835"/>
                      <a:pt x="1761" y="6627"/>
                      <a:pt x="1761" y="6371"/>
                    </a:cubicBezTo>
                    <a:lnTo>
                      <a:pt x="1761" y="3634"/>
                    </a:lnTo>
                    <a:cubicBezTo>
                      <a:pt x="1761" y="3585"/>
                      <a:pt x="1800" y="3547"/>
                      <a:pt x="1847" y="3547"/>
                    </a:cubicBezTo>
                    <a:cubicBezTo>
                      <a:pt x="1897" y="3547"/>
                      <a:pt x="1934" y="3587"/>
                      <a:pt x="1934" y="3634"/>
                    </a:cubicBezTo>
                    <a:lnTo>
                      <a:pt x="1934" y="6371"/>
                    </a:lnTo>
                    <a:cubicBezTo>
                      <a:pt x="1934" y="6628"/>
                      <a:pt x="2143" y="6835"/>
                      <a:pt x="2399" y="6835"/>
                    </a:cubicBezTo>
                    <a:cubicBezTo>
                      <a:pt x="2656" y="6835"/>
                      <a:pt x="2864" y="6627"/>
                      <a:pt x="2864" y="6371"/>
                    </a:cubicBezTo>
                    <a:lnTo>
                      <a:pt x="2864" y="3060"/>
                    </a:lnTo>
                    <a:lnTo>
                      <a:pt x="2867" y="3060"/>
                    </a:lnTo>
                    <a:lnTo>
                      <a:pt x="2867" y="1008"/>
                    </a:lnTo>
                    <a:cubicBezTo>
                      <a:pt x="2867" y="959"/>
                      <a:pt x="2905" y="921"/>
                      <a:pt x="2954" y="921"/>
                    </a:cubicBezTo>
                    <a:cubicBezTo>
                      <a:pt x="3003" y="921"/>
                      <a:pt x="3041" y="960"/>
                      <a:pt x="3041" y="1008"/>
                    </a:cubicBezTo>
                    <a:lnTo>
                      <a:pt x="3041" y="4028"/>
                    </a:lnTo>
                    <a:cubicBezTo>
                      <a:pt x="3041" y="4209"/>
                      <a:pt x="3187" y="4356"/>
                      <a:pt x="3367" y="4356"/>
                    </a:cubicBezTo>
                    <a:cubicBezTo>
                      <a:pt x="3547" y="4356"/>
                      <a:pt x="3693" y="4209"/>
                      <a:pt x="3693" y="4028"/>
                    </a:cubicBezTo>
                    <a:lnTo>
                      <a:pt x="3693" y="697"/>
                    </a:lnTo>
                    <a:cubicBezTo>
                      <a:pt x="3692" y="312"/>
                      <a:pt x="3383" y="0"/>
                      <a:pt x="300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23" name="Google Shape;223;p32"/>
            <p:cNvGrpSpPr/>
            <p:nvPr/>
          </p:nvGrpSpPr>
          <p:grpSpPr>
            <a:xfrm>
              <a:off x="2525605" y="1240206"/>
              <a:ext cx="241346" cy="585578"/>
              <a:chOff x="2469857" y="1385500"/>
              <a:chExt cx="283502" cy="687299"/>
            </a:xfrm>
          </p:grpSpPr>
          <p:sp>
            <p:nvSpPr>
              <p:cNvPr id="224" name="Google Shape;224;p32"/>
              <p:cNvSpPr/>
              <p:nvPr/>
            </p:nvSpPr>
            <p:spPr>
              <a:xfrm>
                <a:off x="2537028" y="1385500"/>
                <a:ext cx="147701" cy="147701"/>
              </a:xfrm>
              <a:custGeom>
                <a:rect b="b" l="l" r="r" t="t"/>
                <a:pathLst>
                  <a:path extrusionOk="0" h="1924" w="1924">
                    <a:moveTo>
                      <a:pt x="962" y="0"/>
                    </a:moveTo>
                    <a:cubicBezTo>
                      <a:pt x="431" y="0"/>
                      <a:pt x="0" y="431"/>
                      <a:pt x="0" y="962"/>
                    </a:cubicBezTo>
                    <a:cubicBezTo>
                      <a:pt x="0" y="1493"/>
                      <a:pt x="431"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5" name="Google Shape;225;p32"/>
              <p:cNvSpPr/>
              <p:nvPr/>
            </p:nvSpPr>
            <p:spPr>
              <a:xfrm>
                <a:off x="2469857" y="1548016"/>
                <a:ext cx="283502" cy="524783"/>
              </a:xfrm>
              <a:custGeom>
                <a:rect b="b" l="l" r="r" t="t"/>
                <a:pathLst>
                  <a:path extrusionOk="0" h="6836" w="3693">
                    <a:moveTo>
                      <a:pt x="691" y="0"/>
                    </a:moveTo>
                    <a:cubicBezTo>
                      <a:pt x="310" y="0"/>
                      <a:pt x="0" y="312"/>
                      <a:pt x="0" y="697"/>
                    </a:cubicBezTo>
                    <a:lnTo>
                      <a:pt x="0" y="4028"/>
                    </a:lnTo>
                    <a:cubicBezTo>
                      <a:pt x="0" y="4209"/>
                      <a:pt x="147" y="4356"/>
                      <a:pt x="327" y="4356"/>
                    </a:cubicBezTo>
                    <a:lnTo>
                      <a:pt x="333" y="4356"/>
                    </a:lnTo>
                    <a:cubicBezTo>
                      <a:pt x="514" y="4356"/>
                      <a:pt x="659" y="4209"/>
                      <a:pt x="659" y="4028"/>
                    </a:cubicBezTo>
                    <a:lnTo>
                      <a:pt x="659" y="1008"/>
                    </a:lnTo>
                    <a:cubicBezTo>
                      <a:pt x="659" y="959"/>
                      <a:pt x="698" y="921"/>
                      <a:pt x="746" y="921"/>
                    </a:cubicBezTo>
                    <a:cubicBezTo>
                      <a:pt x="792" y="921"/>
                      <a:pt x="828" y="957"/>
                      <a:pt x="832" y="1003"/>
                    </a:cubicBezTo>
                    <a:lnTo>
                      <a:pt x="832" y="6371"/>
                    </a:lnTo>
                    <a:cubicBezTo>
                      <a:pt x="832" y="6628"/>
                      <a:pt x="1041" y="6835"/>
                      <a:pt x="1297" y="6835"/>
                    </a:cubicBezTo>
                    <a:cubicBezTo>
                      <a:pt x="1553"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9" y="6835"/>
                    </a:cubicBezTo>
                    <a:cubicBezTo>
                      <a:pt x="2655" y="6835"/>
                      <a:pt x="2863" y="6627"/>
                      <a:pt x="2863" y="6371"/>
                    </a:cubicBezTo>
                    <a:lnTo>
                      <a:pt x="2863" y="3060"/>
                    </a:lnTo>
                    <a:lnTo>
                      <a:pt x="2867" y="3060"/>
                    </a:lnTo>
                    <a:lnTo>
                      <a:pt x="2867" y="1008"/>
                    </a:lnTo>
                    <a:cubicBezTo>
                      <a:pt x="2867" y="959"/>
                      <a:pt x="2905" y="921"/>
                      <a:pt x="2954" y="921"/>
                    </a:cubicBezTo>
                    <a:cubicBezTo>
                      <a:pt x="3001" y="921"/>
                      <a:pt x="3041" y="960"/>
                      <a:pt x="3041" y="1008"/>
                    </a:cubicBezTo>
                    <a:lnTo>
                      <a:pt x="3041" y="4028"/>
                    </a:lnTo>
                    <a:cubicBezTo>
                      <a:pt x="3041" y="4209"/>
                      <a:pt x="3186" y="4356"/>
                      <a:pt x="3367" y="4356"/>
                    </a:cubicBezTo>
                    <a:cubicBezTo>
                      <a:pt x="3548" y="4356"/>
                      <a:pt x="3693" y="4209"/>
                      <a:pt x="3693" y="4028"/>
                    </a:cubicBezTo>
                    <a:lnTo>
                      <a:pt x="3693" y="697"/>
                    </a:lnTo>
                    <a:cubicBezTo>
                      <a:pt x="3692" y="312"/>
                      <a:pt x="3382" y="0"/>
                      <a:pt x="3001"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26" name="Google Shape;226;p32"/>
            <p:cNvGrpSpPr/>
            <p:nvPr/>
          </p:nvGrpSpPr>
          <p:grpSpPr>
            <a:xfrm>
              <a:off x="2924865" y="1235120"/>
              <a:ext cx="241411" cy="585578"/>
              <a:chOff x="2949341" y="1385500"/>
              <a:chExt cx="283579" cy="687299"/>
            </a:xfrm>
          </p:grpSpPr>
          <p:sp>
            <p:nvSpPr>
              <p:cNvPr id="227" name="Google Shape;227;p32"/>
              <p:cNvSpPr/>
              <p:nvPr/>
            </p:nvSpPr>
            <p:spPr>
              <a:xfrm>
                <a:off x="3016665" y="1385500"/>
                <a:ext cx="147777" cy="147701"/>
              </a:xfrm>
              <a:custGeom>
                <a:rect b="b" l="l" r="r" t="t"/>
                <a:pathLst>
                  <a:path extrusionOk="0" h="1924" w="1925">
                    <a:moveTo>
                      <a:pt x="962" y="0"/>
                    </a:moveTo>
                    <a:cubicBezTo>
                      <a:pt x="430" y="0"/>
                      <a:pt x="1" y="431"/>
                      <a:pt x="1" y="962"/>
                    </a:cubicBezTo>
                    <a:cubicBezTo>
                      <a:pt x="1" y="1493"/>
                      <a:pt x="430"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8" name="Google Shape;228;p32"/>
              <p:cNvSpPr/>
              <p:nvPr/>
            </p:nvSpPr>
            <p:spPr>
              <a:xfrm>
                <a:off x="2949341" y="1548016"/>
                <a:ext cx="283579" cy="524783"/>
              </a:xfrm>
              <a:custGeom>
                <a:rect b="b" l="l" r="r" t="t"/>
                <a:pathLst>
                  <a:path extrusionOk="0" h="6836" w="3694">
                    <a:moveTo>
                      <a:pt x="691" y="0"/>
                    </a:moveTo>
                    <a:cubicBezTo>
                      <a:pt x="311" y="0"/>
                      <a:pt x="1" y="312"/>
                      <a:pt x="1" y="697"/>
                    </a:cubicBezTo>
                    <a:lnTo>
                      <a:pt x="1" y="4028"/>
                    </a:lnTo>
                    <a:cubicBezTo>
                      <a:pt x="1" y="4209"/>
                      <a:pt x="147" y="4356"/>
                      <a:pt x="327" y="4356"/>
                    </a:cubicBezTo>
                    <a:lnTo>
                      <a:pt x="333" y="4356"/>
                    </a:lnTo>
                    <a:cubicBezTo>
                      <a:pt x="514" y="4356"/>
                      <a:pt x="660" y="4209"/>
                      <a:pt x="660" y="4028"/>
                    </a:cubicBezTo>
                    <a:lnTo>
                      <a:pt x="660" y="1008"/>
                    </a:lnTo>
                    <a:cubicBezTo>
                      <a:pt x="660" y="959"/>
                      <a:pt x="699" y="921"/>
                      <a:pt x="747" y="921"/>
                    </a:cubicBezTo>
                    <a:cubicBezTo>
                      <a:pt x="793" y="921"/>
                      <a:pt x="829" y="957"/>
                      <a:pt x="833" y="1003"/>
                    </a:cubicBezTo>
                    <a:lnTo>
                      <a:pt x="833" y="6371"/>
                    </a:lnTo>
                    <a:cubicBezTo>
                      <a:pt x="833" y="6628"/>
                      <a:pt x="1041" y="6835"/>
                      <a:pt x="1297" y="6835"/>
                    </a:cubicBezTo>
                    <a:cubicBezTo>
                      <a:pt x="1554" y="6835"/>
                      <a:pt x="1761" y="6627"/>
                      <a:pt x="1761" y="6371"/>
                    </a:cubicBezTo>
                    <a:lnTo>
                      <a:pt x="1761" y="3634"/>
                    </a:lnTo>
                    <a:cubicBezTo>
                      <a:pt x="1761" y="3585"/>
                      <a:pt x="1801" y="3547"/>
                      <a:pt x="1848" y="3547"/>
                    </a:cubicBezTo>
                    <a:cubicBezTo>
                      <a:pt x="1897" y="3547"/>
                      <a:pt x="1935" y="3587"/>
                      <a:pt x="1935" y="3634"/>
                    </a:cubicBezTo>
                    <a:lnTo>
                      <a:pt x="1935" y="6371"/>
                    </a:lnTo>
                    <a:cubicBezTo>
                      <a:pt x="1935" y="6628"/>
                      <a:pt x="2143" y="6835"/>
                      <a:pt x="2399" y="6835"/>
                    </a:cubicBezTo>
                    <a:cubicBezTo>
                      <a:pt x="2655" y="6835"/>
                      <a:pt x="2864" y="6627"/>
                      <a:pt x="2864" y="6371"/>
                    </a:cubicBezTo>
                    <a:lnTo>
                      <a:pt x="2864" y="3060"/>
                    </a:lnTo>
                    <a:lnTo>
                      <a:pt x="2868" y="3060"/>
                    </a:lnTo>
                    <a:lnTo>
                      <a:pt x="2868" y="1008"/>
                    </a:lnTo>
                    <a:cubicBezTo>
                      <a:pt x="2868" y="959"/>
                      <a:pt x="2906" y="921"/>
                      <a:pt x="2955" y="921"/>
                    </a:cubicBezTo>
                    <a:cubicBezTo>
                      <a:pt x="3002" y="921"/>
                      <a:pt x="3042" y="960"/>
                      <a:pt x="3042" y="1008"/>
                    </a:cubicBezTo>
                    <a:lnTo>
                      <a:pt x="3042" y="4028"/>
                    </a:lnTo>
                    <a:cubicBezTo>
                      <a:pt x="3042" y="4209"/>
                      <a:pt x="3187" y="4356"/>
                      <a:pt x="3367" y="4356"/>
                    </a:cubicBezTo>
                    <a:cubicBezTo>
                      <a:pt x="3548" y="4356"/>
                      <a:pt x="3693" y="4209"/>
                      <a:pt x="3693" y="4028"/>
                    </a:cubicBezTo>
                    <a:lnTo>
                      <a:pt x="3693" y="697"/>
                    </a:lnTo>
                    <a:cubicBezTo>
                      <a:pt x="3693" y="312"/>
                      <a:pt x="3384" y="0"/>
                      <a:pt x="3003"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29" name="Google Shape;229;p32"/>
            <p:cNvGrpSpPr/>
            <p:nvPr/>
          </p:nvGrpSpPr>
          <p:grpSpPr>
            <a:xfrm>
              <a:off x="3315390" y="1240968"/>
              <a:ext cx="241411" cy="585578"/>
              <a:chOff x="3429132" y="1385500"/>
              <a:chExt cx="283579" cy="687299"/>
            </a:xfrm>
          </p:grpSpPr>
          <p:sp>
            <p:nvSpPr>
              <p:cNvPr id="230" name="Google Shape;230;p32"/>
              <p:cNvSpPr/>
              <p:nvPr/>
            </p:nvSpPr>
            <p:spPr>
              <a:xfrm>
                <a:off x="3496226" y="1385500"/>
                <a:ext cx="147701" cy="147701"/>
              </a:xfrm>
              <a:custGeom>
                <a:rect b="b" l="l" r="r" t="t"/>
                <a:pathLst>
                  <a:path extrusionOk="0" h="1924" w="1924">
                    <a:moveTo>
                      <a:pt x="962" y="0"/>
                    </a:moveTo>
                    <a:cubicBezTo>
                      <a:pt x="430" y="0"/>
                      <a:pt x="0" y="431"/>
                      <a:pt x="0" y="962"/>
                    </a:cubicBezTo>
                    <a:cubicBezTo>
                      <a:pt x="0" y="1493"/>
                      <a:pt x="430"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1" name="Google Shape;231;p32"/>
              <p:cNvSpPr/>
              <p:nvPr/>
            </p:nvSpPr>
            <p:spPr>
              <a:xfrm>
                <a:off x="3429132" y="1548016"/>
                <a:ext cx="283579" cy="524783"/>
              </a:xfrm>
              <a:custGeom>
                <a:rect b="b" l="l" r="r" t="t"/>
                <a:pathLst>
                  <a:path extrusionOk="0" h="6836" w="3694">
                    <a:moveTo>
                      <a:pt x="691" y="0"/>
                    </a:moveTo>
                    <a:cubicBezTo>
                      <a:pt x="309" y="0"/>
                      <a:pt x="0" y="312"/>
                      <a:pt x="0" y="697"/>
                    </a:cubicBezTo>
                    <a:lnTo>
                      <a:pt x="0" y="4028"/>
                    </a:lnTo>
                    <a:cubicBezTo>
                      <a:pt x="0" y="4209"/>
                      <a:pt x="146" y="4356"/>
                      <a:pt x="327"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6" y="6835"/>
                    </a:cubicBezTo>
                    <a:cubicBezTo>
                      <a:pt x="1553" y="6835"/>
                      <a:pt x="1760" y="6627"/>
                      <a:pt x="1760" y="6371"/>
                    </a:cubicBezTo>
                    <a:lnTo>
                      <a:pt x="1760" y="3634"/>
                    </a:lnTo>
                    <a:cubicBezTo>
                      <a:pt x="1760" y="3585"/>
                      <a:pt x="1800" y="3547"/>
                      <a:pt x="1847" y="3547"/>
                    </a:cubicBezTo>
                    <a:cubicBezTo>
                      <a:pt x="1894" y="3547"/>
                      <a:pt x="1934" y="3587"/>
                      <a:pt x="1934" y="3634"/>
                    </a:cubicBezTo>
                    <a:lnTo>
                      <a:pt x="1934" y="6371"/>
                    </a:lnTo>
                    <a:cubicBezTo>
                      <a:pt x="1934" y="6628"/>
                      <a:pt x="2143" y="6835"/>
                      <a:pt x="2399" y="6835"/>
                    </a:cubicBezTo>
                    <a:cubicBezTo>
                      <a:pt x="2656" y="6835"/>
                      <a:pt x="2862" y="6627"/>
                      <a:pt x="2862" y="6371"/>
                    </a:cubicBezTo>
                    <a:lnTo>
                      <a:pt x="2862" y="3060"/>
                    </a:lnTo>
                    <a:lnTo>
                      <a:pt x="2866" y="3060"/>
                    </a:lnTo>
                    <a:lnTo>
                      <a:pt x="2866" y="1008"/>
                    </a:lnTo>
                    <a:cubicBezTo>
                      <a:pt x="2866" y="959"/>
                      <a:pt x="2905" y="921"/>
                      <a:pt x="2953" y="921"/>
                    </a:cubicBezTo>
                    <a:cubicBezTo>
                      <a:pt x="3002" y="921"/>
                      <a:pt x="3040" y="960"/>
                      <a:pt x="3040" y="1008"/>
                    </a:cubicBezTo>
                    <a:lnTo>
                      <a:pt x="3040" y="4028"/>
                    </a:lnTo>
                    <a:cubicBezTo>
                      <a:pt x="3040" y="4209"/>
                      <a:pt x="3187" y="4356"/>
                      <a:pt x="3367" y="4356"/>
                    </a:cubicBezTo>
                    <a:cubicBezTo>
                      <a:pt x="3547" y="4356"/>
                      <a:pt x="3693" y="4209"/>
                      <a:pt x="3693" y="4028"/>
                    </a:cubicBezTo>
                    <a:lnTo>
                      <a:pt x="3693" y="697"/>
                    </a:lnTo>
                    <a:cubicBezTo>
                      <a:pt x="3691" y="312"/>
                      <a:pt x="3382" y="0"/>
                      <a:pt x="3000"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32" name="Google Shape;232;p32"/>
            <p:cNvGrpSpPr/>
            <p:nvPr/>
          </p:nvGrpSpPr>
          <p:grpSpPr>
            <a:xfrm>
              <a:off x="3721118" y="1240206"/>
              <a:ext cx="241411" cy="585578"/>
              <a:chOff x="3887428" y="1385500"/>
              <a:chExt cx="283579" cy="687299"/>
            </a:xfrm>
          </p:grpSpPr>
          <p:sp>
            <p:nvSpPr>
              <p:cNvPr id="233" name="Google Shape;233;p32"/>
              <p:cNvSpPr/>
              <p:nvPr/>
            </p:nvSpPr>
            <p:spPr>
              <a:xfrm>
                <a:off x="3954599" y="1385500"/>
                <a:ext cx="147777" cy="147701"/>
              </a:xfrm>
              <a:custGeom>
                <a:rect b="b" l="l" r="r" t="t"/>
                <a:pathLst>
                  <a:path extrusionOk="0" h="1924" w="1925">
                    <a:moveTo>
                      <a:pt x="962" y="0"/>
                    </a:moveTo>
                    <a:cubicBezTo>
                      <a:pt x="431" y="0"/>
                      <a:pt x="1" y="431"/>
                      <a:pt x="1" y="962"/>
                    </a:cubicBezTo>
                    <a:cubicBezTo>
                      <a:pt x="1" y="1493"/>
                      <a:pt x="431" y="1924"/>
                      <a:pt x="962" y="1924"/>
                    </a:cubicBezTo>
                    <a:cubicBezTo>
                      <a:pt x="1493" y="1924"/>
                      <a:pt x="1924" y="1493"/>
                      <a:pt x="1924" y="962"/>
                    </a:cubicBezTo>
                    <a:cubicBezTo>
                      <a:pt x="1924" y="431"/>
                      <a:pt x="1493" y="0"/>
                      <a:pt x="962"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4" name="Google Shape;234;p32"/>
              <p:cNvSpPr/>
              <p:nvPr/>
            </p:nvSpPr>
            <p:spPr>
              <a:xfrm>
                <a:off x="3887428" y="1548016"/>
                <a:ext cx="283579" cy="524783"/>
              </a:xfrm>
              <a:custGeom>
                <a:rect b="b" l="l" r="r" t="t"/>
                <a:pathLst>
                  <a:path extrusionOk="0" h="6836" w="3694">
                    <a:moveTo>
                      <a:pt x="691" y="0"/>
                    </a:moveTo>
                    <a:cubicBezTo>
                      <a:pt x="310" y="0"/>
                      <a:pt x="1" y="312"/>
                      <a:pt x="1" y="697"/>
                    </a:cubicBezTo>
                    <a:lnTo>
                      <a:pt x="1" y="4028"/>
                    </a:lnTo>
                    <a:cubicBezTo>
                      <a:pt x="1" y="4209"/>
                      <a:pt x="146" y="4356"/>
                      <a:pt x="327" y="4356"/>
                    </a:cubicBezTo>
                    <a:lnTo>
                      <a:pt x="333" y="4356"/>
                    </a:lnTo>
                    <a:cubicBezTo>
                      <a:pt x="513" y="4356"/>
                      <a:pt x="660" y="4209"/>
                      <a:pt x="660" y="4028"/>
                    </a:cubicBezTo>
                    <a:lnTo>
                      <a:pt x="660" y="1008"/>
                    </a:lnTo>
                    <a:cubicBezTo>
                      <a:pt x="660" y="959"/>
                      <a:pt x="698" y="921"/>
                      <a:pt x="747" y="921"/>
                    </a:cubicBezTo>
                    <a:cubicBezTo>
                      <a:pt x="793" y="921"/>
                      <a:pt x="828" y="957"/>
                      <a:pt x="832" y="1003"/>
                    </a:cubicBezTo>
                    <a:lnTo>
                      <a:pt x="832" y="6371"/>
                    </a:lnTo>
                    <a:cubicBezTo>
                      <a:pt x="832" y="6628"/>
                      <a:pt x="1040" y="6835"/>
                      <a:pt x="1296" y="6835"/>
                    </a:cubicBezTo>
                    <a:cubicBezTo>
                      <a:pt x="1552" y="6835"/>
                      <a:pt x="1761" y="6627"/>
                      <a:pt x="1761" y="6371"/>
                    </a:cubicBezTo>
                    <a:lnTo>
                      <a:pt x="1761" y="3634"/>
                    </a:lnTo>
                    <a:cubicBezTo>
                      <a:pt x="1761" y="3585"/>
                      <a:pt x="1801" y="3547"/>
                      <a:pt x="1848" y="3547"/>
                    </a:cubicBezTo>
                    <a:cubicBezTo>
                      <a:pt x="1896" y="3547"/>
                      <a:pt x="1935" y="3587"/>
                      <a:pt x="1935" y="3634"/>
                    </a:cubicBezTo>
                    <a:lnTo>
                      <a:pt x="1935" y="6371"/>
                    </a:lnTo>
                    <a:cubicBezTo>
                      <a:pt x="1935" y="6628"/>
                      <a:pt x="2143" y="6835"/>
                      <a:pt x="2399" y="6835"/>
                    </a:cubicBezTo>
                    <a:cubicBezTo>
                      <a:pt x="2656" y="6835"/>
                      <a:pt x="2863" y="6627"/>
                      <a:pt x="2863" y="6371"/>
                    </a:cubicBezTo>
                    <a:lnTo>
                      <a:pt x="2863" y="3060"/>
                    </a:lnTo>
                    <a:lnTo>
                      <a:pt x="2867" y="3060"/>
                    </a:lnTo>
                    <a:lnTo>
                      <a:pt x="2867" y="1008"/>
                    </a:lnTo>
                    <a:cubicBezTo>
                      <a:pt x="2867" y="959"/>
                      <a:pt x="2906" y="921"/>
                      <a:pt x="2954" y="921"/>
                    </a:cubicBezTo>
                    <a:cubicBezTo>
                      <a:pt x="3003" y="921"/>
                      <a:pt x="3041" y="960"/>
                      <a:pt x="3041" y="1008"/>
                    </a:cubicBezTo>
                    <a:lnTo>
                      <a:pt x="3041" y="4028"/>
                    </a:lnTo>
                    <a:cubicBezTo>
                      <a:pt x="3041" y="4209"/>
                      <a:pt x="3187" y="4356"/>
                      <a:pt x="3367" y="4356"/>
                    </a:cubicBezTo>
                    <a:cubicBezTo>
                      <a:pt x="3547" y="4356"/>
                      <a:pt x="3693" y="4209"/>
                      <a:pt x="3693" y="4028"/>
                    </a:cubicBezTo>
                    <a:lnTo>
                      <a:pt x="3693" y="697"/>
                    </a:lnTo>
                    <a:cubicBezTo>
                      <a:pt x="3691" y="312"/>
                      <a:pt x="3382" y="0"/>
                      <a:pt x="3001" y="0"/>
                    </a:cubicBezTo>
                    <a:close/>
                  </a:path>
                </a:pathLst>
              </a:custGeom>
              <a:solidFill>
                <a:srgbClr val="66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35" name="Google Shape;235;p32"/>
            <p:cNvGrpSpPr/>
            <p:nvPr/>
          </p:nvGrpSpPr>
          <p:grpSpPr>
            <a:xfrm>
              <a:off x="4089270" y="1235120"/>
              <a:ext cx="241346" cy="585578"/>
              <a:chOff x="4345801" y="1385500"/>
              <a:chExt cx="283502" cy="687299"/>
            </a:xfrm>
          </p:grpSpPr>
          <p:sp>
            <p:nvSpPr>
              <p:cNvPr id="236" name="Google Shape;236;p32"/>
              <p:cNvSpPr/>
              <p:nvPr/>
            </p:nvSpPr>
            <p:spPr>
              <a:xfrm>
                <a:off x="4412895" y="1385500"/>
                <a:ext cx="147777" cy="147701"/>
              </a:xfrm>
              <a:custGeom>
                <a:rect b="b" l="l" r="r" t="t"/>
                <a:pathLst>
                  <a:path extrusionOk="0" h="1924" w="1925">
                    <a:moveTo>
                      <a:pt x="963" y="0"/>
                    </a:moveTo>
                    <a:cubicBezTo>
                      <a:pt x="432" y="0"/>
                      <a:pt x="1" y="431"/>
                      <a:pt x="1" y="962"/>
                    </a:cubicBezTo>
                    <a:cubicBezTo>
                      <a:pt x="1" y="1493"/>
                      <a:pt x="432" y="1924"/>
                      <a:pt x="963" y="1924"/>
                    </a:cubicBezTo>
                    <a:cubicBezTo>
                      <a:pt x="1494" y="1924"/>
                      <a:pt x="1924" y="1493"/>
                      <a:pt x="1924" y="962"/>
                    </a:cubicBezTo>
                    <a:cubicBezTo>
                      <a:pt x="1924" y="431"/>
                      <a:pt x="1494" y="0"/>
                      <a:pt x="963"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7" name="Google Shape;237;p32"/>
              <p:cNvSpPr/>
              <p:nvPr/>
            </p:nvSpPr>
            <p:spPr>
              <a:xfrm>
                <a:off x="4345801" y="1548016"/>
                <a:ext cx="283502" cy="524783"/>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38" name="Google Shape;238;p32"/>
            <p:cNvGrpSpPr/>
            <p:nvPr/>
          </p:nvGrpSpPr>
          <p:grpSpPr>
            <a:xfrm>
              <a:off x="4479228" y="1236972"/>
              <a:ext cx="241280" cy="585578"/>
              <a:chOff x="4804021" y="1385500"/>
              <a:chExt cx="283426" cy="687299"/>
            </a:xfrm>
          </p:grpSpPr>
          <p:sp>
            <p:nvSpPr>
              <p:cNvPr id="239" name="Google Shape;239;p32"/>
              <p:cNvSpPr/>
              <p:nvPr/>
            </p:nvSpPr>
            <p:spPr>
              <a:xfrm>
                <a:off x="4871268" y="1385500"/>
                <a:ext cx="147701" cy="147701"/>
              </a:xfrm>
              <a:custGeom>
                <a:rect b="b" l="l" r="r" t="t"/>
                <a:pathLst>
                  <a:path extrusionOk="0" h="1924" w="1924">
                    <a:moveTo>
                      <a:pt x="962" y="0"/>
                    </a:moveTo>
                    <a:cubicBezTo>
                      <a:pt x="431" y="0"/>
                      <a:pt x="0" y="431"/>
                      <a:pt x="0" y="962"/>
                    </a:cubicBezTo>
                    <a:cubicBezTo>
                      <a:pt x="0" y="1493"/>
                      <a:pt x="431" y="1924"/>
                      <a:pt x="962" y="1924"/>
                    </a:cubicBezTo>
                    <a:cubicBezTo>
                      <a:pt x="1493" y="1924"/>
                      <a:pt x="1924" y="1493"/>
                      <a:pt x="1924" y="962"/>
                    </a:cubicBezTo>
                    <a:cubicBezTo>
                      <a:pt x="1924" y="431"/>
                      <a:pt x="1493" y="0"/>
                      <a:pt x="962"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0" name="Google Shape;240;p32"/>
              <p:cNvSpPr/>
              <p:nvPr/>
            </p:nvSpPr>
            <p:spPr>
              <a:xfrm>
                <a:off x="4804021" y="1548016"/>
                <a:ext cx="283426" cy="524783"/>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241" name="Google Shape;241;p32"/>
            <p:cNvSpPr/>
            <p:nvPr/>
          </p:nvSpPr>
          <p:spPr>
            <a:xfrm>
              <a:off x="941688" y="1970595"/>
              <a:ext cx="125738" cy="125906"/>
            </a:xfrm>
            <a:custGeom>
              <a:rect b="b" l="l" r="r" t="t"/>
              <a:pathLst>
                <a:path extrusionOk="0" h="1925" w="1924">
                  <a:moveTo>
                    <a:pt x="962" y="1"/>
                  </a:moveTo>
                  <a:cubicBezTo>
                    <a:pt x="431" y="1"/>
                    <a:pt x="0" y="430"/>
                    <a:pt x="0" y="963"/>
                  </a:cubicBezTo>
                  <a:cubicBezTo>
                    <a:pt x="0" y="1494"/>
                    <a:pt x="431" y="1924"/>
                    <a:pt x="962" y="1924"/>
                  </a:cubicBezTo>
                  <a:cubicBezTo>
                    <a:pt x="1494" y="1924"/>
                    <a:pt x="1924" y="1494"/>
                    <a:pt x="1924" y="963"/>
                  </a:cubicBezTo>
                  <a:cubicBezTo>
                    <a:pt x="1924" y="430"/>
                    <a:pt x="1494" y="1"/>
                    <a:pt x="962" y="1"/>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2" name="Google Shape;242;p32"/>
            <p:cNvSpPr/>
            <p:nvPr/>
          </p:nvSpPr>
          <p:spPr>
            <a:xfrm>
              <a:off x="1354048" y="1970595"/>
              <a:ext cx="125803" cy="125906"/>
            </a:xfrm>
            <a:custGeom>
              <a:rect b="b" l="l" r="r" t="t"/>
              <a:pathLst>
                <a:path extrusionOk="0" h="1925" w="1925">
                  <a:moveTo>
                    <a:pt x="962" y="1"/>
                  </a:moveTo>
                  <a:cubicBezTo>
                    <a:pt x="431" y="1"/>
                    <a:pt x="1" y="430"/>
                    <a:pt x="1" y="963"/>
                  </a:cubicBezTo>
                  <a:cubicBezTo>
                    <a:pt x="1" y="1494"/>
                    <a:pt x="431" y="1924"/>
                    <a:pt x="962" y="1924"/>
                  </a:cubicBezTo>
                  <a:cubicBezTo>
                    <a:pt x="1493" y="1924"/>
                    <a:pt x="1924" y="1494"/>
                    <a:pt x="1924" y="963"/>
                  </a:cubicBezTo>
                  <a:cubicBezTo>
                    <a:pt x="1924" y="430"/>
                    <a:pt x="1493" y="1"/>
                    <a:pt x="962" y="1"/>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3" name="Google Shape;243;p32"/>
            <p:cNvSpPr/>
            <p:nvPr/>
          </p:nvSpPr>
          <p:spPr>
            <a:xfrm>
              <a:off x="1766484" y="1971119"/>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4" name="Google Shape;244;p32"/>
            <p:cNvSpPr/>
            <p:nvPr/>
          </p:nvSpPr>
          <p:spPr>
            <a:xfrm>
              <a:off x="2192832" y="1970595"/>
              <a:ext cx="125803" cy="125906"/>
            </a:xfrm>
            <a:custGeom>
              <a:rect b="b" l="l" r="r" t="t"/>
              <a:pathLst>
                <a:path extrusionOk="0" h="1925" w="1925">
                  <a:moveTo>
                    <a:pt x="963" y="1"/>
                  </a:moveTo>
                  <a:cubicBezTo>
                    <a:pt x="431" y="1"/>
                    <a:pt x="1" y="430"/>
                    <a:pt x="1" y="963"/>
                  </a:cubicBezTo>
                  <a:cubicBezTo>
                    <a:pt x="1" y="1494"/>
                    <a:pt x="431" y="1924"/>
                    <a:pt x="963" y="1924"/>
                  </a:cubicBezTo>
                  <a:cubicBezTo>
                    <a:pt x="1494" y="1924"/>
                    <a:pt x="1924" y="1494"/>
                    <a:pt x="1924" y="963"/>
                  </a:cubicBezTo>
                  <a:cubicBezTo>
                    <a:pt x="1924" y="430"/>
                    <a:pt x="1494" y="1"/>
                    <a:pt x="963" y="1"/>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5" name="Google Shape;245;p32"/>
            <p:cNvSpPr/>
            <p:nvPr/>
          </p:nvSpPr>
          <p:spPr>
            <a:xfrm>
              <a:off x="2610381" y="1971018"/>
              <a:ext cx="125738" cy="125906"/>
            </a:xfrm>
            <a:custGeom>
              <a:rect b="b" l="l" r="r" t="t"/>
              <a:pathLst>
                <a:path extrusionOk="0" h="1925" w="1924">
                  <a:moveTo>
                    <a:pt x="962" y="1"/>
                  </a:moveTo>
                  <a:cubicBezTo>
                    <a:pt x="431" y="1"/>
                    <a:pt x="0" y="430"/>
                    <a:pt x="0" y="963"/>
                  </a:cubicBezTo>
                  <a:cubicBezTo>
                    <a:pt x="0" y="1494"/>
                    <a:pt x="431" y="1924"/>
                    <a:pt x="962" y="1924"/>
                  </a:cubicBezTo>
                  <a:cubicBezTo>
                    <a:pt x="1494" y="1924"/>
                    <a:pt x="1924" y="1494"/>
                    <a:pt x="1924" y="963"/>
                  </a:cubicBezTo>
                  <a:cubicBezTo>
                    <a:pt x="1924" y="430"/>
                    <a:pt x="1494" y="1"/>
                    <a:pt x="962" y="1"/>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6" name="Google Shape;246;p32"/>
            <p:cNvSpPr/>
            <p:nvPr/>
          </p:nvSpPr>
          <p:spPr>
            <a:xfrm>
              <a:off x="3386593" y="1985677"/>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7" name="Google Shape;247;p32"/>
            <p:cNvSpPr/>
            <p:nvPr/>
          </p:nvSpPr>
          <p:spPr>
            <a:xfrm>
              <a:off x="3792226" y="1982076"/>
              <a:ext cx="125803" cy="125906"/>
            </a:xfrm>
            <a:custGeom>
              <a:rect b="b" l="l" r="r" t="t"/>
              <a:pathLst>
                <a:path extrusionOk="0" h="1925" w="1925">
                  <a:moveTo>
                    <a:pt x="962" y="1"/>
                  </a:moveTo>
                  <a:cubicBezTo>
                    <a:pt x="431" y="1"/>
                    <a:pt x="1" y="430"/>
                    <a:pt x="1" y="963"/>
                  </a:cubicBezTo>
                  <a:cubicBezTo>
                    <a:pt x="1"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8" name="Google Shape;248;p32"/>
            <p:cNvSpPr/>
            <p:nvPr/>
          </p:nvSpPr>
          <p:spPr>
            <a:xfrm>
              <a:off x="4160436" y="1982885"/>
              <a:ext cx="125803" cy="125906"/>
            </a:xfrm>
            <a:custGeom>
              <a:rect b="b" l="l" r="r" t="t"/>
              <a:pathLst>
                <a:path extrusionOk="0" h="1925" w="1925">
                  <a:moveTo>
                    <a:pt x="963" y="1"/>
                  </a:moveTo>
                  <a:cubicBezTo>
                    <a:pt x="432" y="1"/>
                    <a:pt x="1" y="430"/>
                    <a:pt x="1" y="963"/>
                  </a:cubicBezTo>
                  <a:cubicBezTo>
                    <a:pt x="1" y="1494"/>
                    <a:pt x="432" y="1924"/>
                    <a:pt x="963" y="1924"/>
                  </a:cubicBezTo>
                  <a:cubicBezTo>
                    <a:pt x="1494" y="1924"/>
                    <a:pt x="1925" y="1494"/>
                    <a:pt x="1925" y="963"/>
                  </a:cubicBezTo>
                  <a:cubicBezTo>
                    <a:pt x="1925" y="430"/>
                    <a:pt x="1494" y="1"/>
                    <a:pt x="96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9" name="Google Shape;249;p32"/>
            <p:cNvSpPr/>
            <p:nvPr/>
          </p:nvSpPr>
          <p:spPr>
            <a:xfrm>
              <a:off x="4543737" y="1970595"/>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nvGrpSpPr>
            <p:cNvPr id="250" name="Google Shape;250;p32"/>
            <p:cNvGrpSpPr/>
            <p:nvPr/>
          </p:nvGrpSpPr>
          <p:grpSpPr>
            <a:xfrm>
              <a:off x="915188" y="2479057"/>
              <a:ext cx="189904" cy="424920"/>
              <a:chOff x="580409" y="2663716"/>
              <a:chExt cx="223076" cy="498733"/>
            </a:xfrm>
          </p:grpSpPr>
          <p:sp>
            <p:nvSpPr>
              <p:cNvPr id="251" name="Google Shape;251;p32"/>
              <p:cNvSpPr/>
              <p:nvPr/>
            </p:nvSpPr>
            <p:spPr>
              <a:xfrm>
                <a:off x="611505" y="2663716"/>
                <a:ext cx="147777" cy="147777"/>
              </a:xfrm>
              <a:custGeom>
                <a:rect b="b" l="l" r="r" t="t"/>
                <a:pathLst>
                  <a:path extrusionOk="0" h="1925" w="1925">
                    <a:moveTo>
                      <a:pt x="962" y="1"/>
                    </a:moveTo>
                    <a:cubicBezTo>
                      <a:pt x="431" y="1"/>
                      <a:pt x="1" y="431"/>
                      <a:pt x="1" y="962"/>
                    </a:cubicBezTo>
                    <a:cubicBezTo>
                      <a:pt x="1" y="1493"/>
                      <a:pt x="431" y="1924"/>
                      <a:pt x="962" y="1924"/>
                    </a:cubicBezTo>
                    <a:cubicBezTo>
                      <a:pt x="1494" y="1924"/>
                      <a:pt x="1924" y="1493"/>
                      <a:pt x="1924" y="962"/>
                    </a:cubicBezTo>
                    <a:cubicBezTo>
                      <a:pt x="1924" y="431"/>
                      <a:pt x="1494" y="1"/>
                      <a:pt x="962"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2" name="Google Shape;252;p32"/>
              <p:cNvSpPr/>
              <p:nvPr/>
            </p:nvSpPr>
            <p:spPr>
              <a:xfrm>
                <a:off x="580409" y="2835633"/>
                <a:ext cx="223076" cy="326816"/>
              </a:xfrm>
              <a:custGeom>
                <a:rect b="b" l="l" r="r" t="t"/>
                <a:pathLst>
                  <a:path extrusionOk="0" h="6835" w="3693">
                    <a:moveTo>
                      <a:pt x="692" y="1"/>
                    </a:moveTo>
                    <a:cubicBezTo>
                      <a:pt x="310" y="1"/>
                      <a:pt x="1" y="313"/>
                      <a:pt x="1" y="697"/>
                    </a:cubicBezTo>
                    <a:lnTo>
                      <a:pt x="1" y="4027"/>
                    </a:lnTo>
                    <a:cubicBezTo>
                      <a:pt x="1" y="4208"/>
                      <a:pt x="146" y="4355"/>
                      <a:pt x="326"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0" y="6834"/>
                      <a:pt x="1296" y="6834"/>
                    </a:cubicBezTo>
                    <a:cubicBezTo>
                      <a:pt x="1553" y="6834"/>
                      <a:pt x="1760" y="6626"/>
                      <a:pt x="1760" y="6370"/>
                    </a:cubicBezTo>
                    <a:lnTo>
                      <a:pt x="1760" y="3633"/>
                    </a:lnTo>
                    <a:cubicBezTo>
                      <a:pt x="1760" y="3584"/>
                      <a:pt x="1800" y="3546"/>
                      <a:pt x="1847" y="3546"/>
                    </a:cubicBezTo>
                    <a:cubicBezTo>
                      <a:pt x="1896" y="3546"/>
                      <a:pt x="1934" y="3586"/>
                      <a:pt x="1934" y="3633"/>
                    </a:cubicBezTo>
                    <a:lnTo>
                      <a:pt x="1934" y="6370"/>
                    </a:lnTo>
                    <a:cubicBezTo>
                      <a:pt x="1934" y="6627"/>
                      <a:pt x="2142" y="6834"/>
                      <a:pt x="2398" y="6834"/>
                    </a:cubicBezTo>
                    <a:cubicBezTo>
                      <a:pt x="2655" y="6834"/>
                      <a:pt x="2863" y="6626"/>
                      <a:pt x="2863" y="6370"/>
                    </a:cubicBezTo>
                    <a:lnTo>
                      <a:pt x="2863" y="3059"/>
                    </a:lnTo>
                    <a:lnTo>
                      <a:pt x="2867" y="3059"/>
                    </a:lnTo>
                    <a:lnTo>
                      <a:pt x="2867" y="1007"/>
                    </a:lnTo>
                    <a:cubicBezTo>
                      <a:pt x="2867" y="958"/>
                      <a:pt x="2905" y="920"/>
                      <a:pt x="2954" y="920"/>
                    </a:cubicBezTo>
                    <a:cubicBezTo>
                      <a:pt x="3001" y="920"/>
                      <a:pt x="3041" y="959"/>
                      <a:pt x="3041" y="1007"/>
                    </a:cubicBezTo>
                    <a:lnTo>
                      <a:pt x="3041" y="4027"/>
                    </a:lnTo>
                    <a:cubicBezTo>
                      <a:pt x="3041" y="4208"/>
                      <a:pt x="3186" y="4355"/>
                      <a:pt x="3366" y="4355"/>
                    </a:cubicBezTo>
                    <a:cubicBezTo>
                      <a:pt x="3547" y="4355"/>
                      <a:pt x="3693" y="4208"/>
                      <a:pt x="3693" y="4027"/>
                    </a:cubicBezTo>
                    <a:lnTo>
                      <a:pt x="3693" y="697"/>
                    </a:lnTo>
                    <a:cubicBezTo>
                      <a:pt x="3692" y="312"/>
                      <a:pt x="3383" y="1"/>
                      <a:pt x="3001"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53" name="Google Shape;253;p32"/>
            <p:cNvGrpSpPr/>
            <p:nvPr/>
          </p:nvGrpSpPr>
          <p:grpSpPr>
            <a:xfrm>
              <a:off x="1304757" y="2479046"/>
              <a:ext cx="189901" cy="436477"/>
              <a:chOff x="1029595" y="2663704"/>
              <a:chExt cx="223071" cy="512297"/>
            </a:xfrm>
          </p:grpSpPr>
          <p:sp>
            <p:nvSpPr>
              <p:cNvPr id="254" name="Google Shape;254;p32"/>
              <p:cNvSpPr/>
              <p:nvPr/>
            </p:nvSpPr>
            <p:spPr>
              <a:xfrm>
                <a:off x="1063936" y="2663704"/>
                <a:ext cx="147701" cy="147777"/>
              </a:xfrm>
              <a:custGeom>
                <a:rect b="b" l="l" r="r" t="t"/>
                <a:pathLst>
                  <a:path extrusionOk="0" h="1925" w="1924">
                    <a:moveTo>
                      <a:pt x="962" y="1"/>
                    </a:moveTo>
                    <a:cubicBezTo>
                      <a:pt x="430" y="1"/>
                      <a:pt x="0" y="431"/>
                      <a:pt x="0" y="962"/>
                    </a:cubicBezTo>
                    <a:cubicBezTo>
                      <a:pt x="0" y="1493"/>
                      <a:pt x="430" y="1924"/>
                      <a:pt x="962" y="1924"/>
                    </a:cubicBezTo>
                    <a:cubicBezTo>
                      <a:pt x="1493" y="1924"/>
                      <a:pt x="1924" y="1493"/>
                      <a:pt x="1924" y="962"/>
                    </a:cubicBezTo>
                    <a:cubicBezTo>
                      <a:pt x="1924" y="431"/>
                      <a:pt x="1493" y="1"/>
                      <a:pt x="962"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5" name="Google Shape;255;p32"/>
              <p:cNvSpPr/>
              <p:nvPr/>
            </p:nvSpPr>
            <p:spPr>
              <a:xfrm>
                <a:off x="1029595" y="2863573"/>
                <a:ext cx="223071" cy="312428"/>
              </a:xfrm>
              <a:custGeom>
                <a:rect b="b" l="l" r="r" t="t"/>
                <a:pathLst>
                  <a:path extrusionOk="0" h="6835" w="3694">
                    <a:moveTo>
                      <a:pt x="691" y="1"/>
                    </a:moveTo>
                    <a:cubicBezTo>
                      <a:pt x="310" y="1"/>
                      <a:pt x="0" y="313"/>
                      <a:pt x="0" y="697"/>
                    </a:cubicBezTo>
                    <a:lnTo>
                      <a:pt x="0" y="4027"/>
                    </a:lnTo>
                    <a:cubicBezTo>
                      <a:pt x="0" y="4208"/>
                      <a:pt x="147" y="4355"/>
                      <a:pt x="327"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1" y="6834"/>
                      <a:pt x="1297" y="6834"/>
                    </a:cubicBezTo>
                    <a:cubicBezTo>
                      <a:pt x="1554" y="6834"/>
                      <a:pt x="1760" y="6626"/>
                      <a:pt x="1760" y="6370"/>
                    </a:cubicBezTo>
                    <a:lnTo>
                      <a:pt x="1760" y="3633"/>
                    </a:lnTo>
                    <a:cubicBezTo>
                      <a:pt x="1760" y="3584"/>
                      <a:pt x="1800" y="3546"/>
                      <a:pt x="1847" y="3546"/>
                    </a:cubicBezTo>
                    <a:cubicBezTo>
                      <a:pt x="1895" y="3546"/>
                      <a:pt x="1934" y="3586"/>
                      <a:pt x="1934" y="3633"/>
                    </a:cubicBezTo>
                    <a:lnTo>
                      <a:pt x="1934" y="6370"/>
                    </a:lnTo>
                    <a:cubicBezTo>
                      <a:pt x="1934" y="6627"/>
                      <a:pt x="2143" y="6834"/>
                      <a:pt x="2399" y="6834"/>
                    </a:cubicBezTo>
                    <a:cubicBezTo>
                      <a:pt x="2656" y="6834"/>
                      <a:pt x="2863" y="6626"/>
                      <a:pt x="2863" y="6370"/>
                    </a:cubicBezTo>
                    <a:lnTo>
                      <a:pt x="2863" y="3059"/>
                    </a:lnTo>
                    <a:lnTo>
                      <a:pt x="2867" y="3059"/>
                    </a:lnTo>
                    <a:lnTo>
                      <a:pt x="2867" y="1007"/>
                    </a:lnTo>
                    <a:cubicBezTo>
                      <a:pt x="2867" y="958"/>
                      <a:pt x="2905" y="920"/>
                      <a:pt x="2954" y="920"/>
                    </a:cubicBezTo>
                    <a:cubicBezTo>
                      <a:pt x="3002" y="920"/>
                      <a:pt x="3041" y="959"/>
                      <a:pt x="3041" y="1007"/>
                    </a:cubicBezTo>
                    <a:lnTo>
                      <a:pt x="3041" y="4027"/>
                    </a:lnTo>
                    <a:cubicBezTo>
                      <a:pt x="3041" y="4208"/>
                      <a:pt x="3187" y="4355"/>
                      <a:pt x="3367" y="4355"/>
                    </a:cubicBezTo>
                    <a:cubicBezTo>
                      <a:pt x="3548" y="4355"/>
                      <a:pt x="3693" y="4208"/>
                      <a:pt x="3693" y="4027"/>
                    </a:cubicBezTo>
                    <a:lnTo>
                      <a:pt x="3693" y="697"/>
                    </a:lnTo>
                    <a:cubicBezTo>
                      <a:pt x="3693" y="312"/>
                      <a:pt x="3384" y="1"/>
                      <a:pt x="3001"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56" name="Google Shape;256;p32"/>
            <p:cNvGrpSpPr/>
            <p:nvPr/>
          </p:nvGrpSpPr>
          <p:grpSpPr>
            <a:xfrm>
              <a:off x="2939754" y="2441351"/>
              <a:ext cx="241269" cy="485989"/>
              <a:chOff x="2964633" y="2611910"/>
              <a:chExt cx="283413" cy="570410"/>
            </a:xfrm>
          </p:grpSpPr>
          <p:sp>
            <p:nvSpPr>
              <p:cNvPr id="257" name="Google Shape;257;p32"/>
              <p:cNvSpPr/>
              <p:nvPr/>
            </p:nvSpPr>
            <p:spPr>
              <a:xfrm>
                <a:off x="3014461" y="2611910"/>
                <a:ext cx="147777" cy="147777"/>
              </a:xfrm>
              <a:custGeom>
                <a:rect b="b" l="l" r="r" t="t"/>
                <a:pathLst>
                  <a:path extrusionOk="0" h="1925" w="1925">
                    <a:moveTo>
                      <a:pt x="962" y="1"/>
                    </a:moveTo>
                    <a:cubicBezTo>
                      <a:pt x="430" y="1"/>
                      <a:pt x="1" y="431"/>
                      <a:pt x="1" y="962"/>
                    </a:cubicBezTo>
                    <a:cubicBezTo>
                      <a:pt x="1" y="1493"/>
                      <a:pt x="430" y="1924"/>
                      <a:pt x="962" y="1924"/>
                    </a:cubicBezTo>
                    <a:cubicBezTo>
                      <a:pt x="1493" y="1924"/>
                      <a:pt x="1924" y="1493"/>
                      <a:pt x="1924" y="962"/>
                    </a:cubicBezTo>
                    <a:cubicBezTo>
                      <a:pt x="1924" y="431"/>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8" name="Google Shape;258;p32"/>
              <p:cNvSpPr/>
              <p:nvPr/>
            </p:nvSpPr>
            <p:spPr>
              <a:xfrm>
                <a:off x="2964633" y="2807797"/>
                <a:ext cx="283413" cy="374524"/>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59" name="Google Shape;259;p32"/>
            <p:cNvGrpSpPr/>
            <p:nvPr/>
          </p:nvGrpSpPr>
          <p:grpSpPr>
            <a:xfrm>
              <a:off x="3327912" y="2476740"/>
              <a:ext cx="241419" cy="465837"/>
              <a:chOff x="3397534" y="2645675"/>
              <a:chExt cx="283588" cy="546757"/>
            </a:xfrm>
          </p:grpSpPr>
          <p:sp>
            <p:nvSpPr>
              <p:cNvPr id="260" name="Google Shape;260;p32"/>
              <p:cNvSpPr/>
              <p:nvPr/>
            </p:nvSpPr>
            <p:spPr>
              <a:xfrm>
                <a:off x="3456019" y="2645675"/>
                <a:ext cx="147701" cy="147777"/>
              </a:xfrm>
              <a:custGeom>
                <a:rect b="b" l="l" r="r" t="t"/>
                <a:pathLst>
                  <a:path extrusionOk="0" h="1925" w="1924">
                    <a:moveTo>
                      <a:pt x="962" y="1"/>
                    </a:moveTo>
                    <a:cubicBezTo>
                      <a:pt x="430" y="1"/>
                      <a:pt x="0" y="431"/>
                      <a:pt x="0" y="962"/>
                    </a:cubicBezTo>
                    <a:cubicBezTo>
                      <a:pt x="0" y="1493"/>
                      <a:pt x="430" y="1924"/>
                      <a:pt x="962" y="1924"/>
                    </a:cubicBezTo>
                    <a:cubicBezTo>
                      <a:pt x="1493" y="1924"/>
                      <a:pt x="1924" y="1493"/>
                      <a:pt x="1924" y="962"/>
                    </a:cubicBezTo>
                    <a:cubicBezTo>
                      <a:pt x="1924" y="431"/>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1" name="Google Shape;261;p32"/>
              <p:cNvSpPr/>
              <p:nvPr/>
            </p:nvSpPr>
            <p:spPr>
              <a:xfrm>
                <a:off x="3397534" y="2817909"/>
                <a:ext cx="283588" cy="374524"/>
              </a:xfrm>
              <a:custGeom>
                <a:rect b="b" l="l" r="r" t="t"/>
                <a:pathLst>
                  <a:path extrusionOk="0" h="6835" w="3694">
                    <a:moveTo>
                      <a:pt x="691" y="1"/>
                    </a:moveTo>
                    <a:cubicBezTo>
                      <a:pt x="309" y="1"/>
                      <a:pt x="0" y="313"/>
                      <a:pt x="0" y="697"/>
                    </a:cubicBezTo>
                    <a:lnTo>
                      <a:pt x="0" y="4027"/>
                    </a:lnTo>
                    <a:cubicBezTo>
                      <a:pt x="0" y="4208"/>
                      <a:pt x="146" y="4355"/>
                      <a:pt x="327" y="4355"/>
                    </a:cubicBezTo>
                    <a:lnTo>
                      <a:pt x="333" y="4355"/>
                    </a:lnTo>
                    <a:cubicBezTo>
                      <a:pt x="513" y="4355"/>
                      <a:pt x="659" y="4208"/>
                      <a:pt x="659" y="4027"/>
                    </a:cubicBezTo>
                    <a:lnTo>
                      <a:pt x="659" y="1006"/>
                    </a:lnTo>
                    <a:cubicBezTo>
                      <a:pt x="659" y="958"/>
                      <a:pt x="697" y="920"/>
                      <a:pt x="746" y="920"/>
                    </a:cubicBezTo>
                    <a:cubicBezTo>
                      <a:pt x="792" y="920"/>
                      <a:pt x="828" y="955"/>
                      <a:pt x="831" y="1002"/>
                    </a:cubicBezTo>
                    <a:lnTo>
                      <a:pt x="831" y="6370"/>
                    </a:lnTo>
                    <a:cubicBezTo>
                      <a:pt x="831" y="6627"/>
                      <a:pt x="1040" y="6834"/>
                      <a:pt x="1296" y="6834"/>
                    </a:cubicBezTo>
                    <a:cubicBezTo>
                      <a:pt x="1553" y="6834"/>
                      <a:pt x="1760" y="6626"/>
                      <a:pt x="1760" y="6370"/>
                    </a:cubicBezTo>
                    <a:lnTo>
                      <a:pt x="1760" y="3633"/>
                    </a:lnTo>
                    <a:cubicBezTo>
                      <a:pt x="1760" y="3584"/>
                      <a:pt x="1800" y="3546"/>
                      <a:pt x="1847" y="3546"/>
                    </a:cubicBezTo>
                    <a:cubicBezTo>
                      <a:pt x="1894" y="3546"/>
                      <a:pt x="1934" y="3586"/>
                      <a:pt x="1934" y="3633"/>
                    </a:cubicBezTo>
                    <a:lnTo>
                      <a:pt x="1934" y="6370"/>
                    </a:lnTo>
                    <a:cubicBezTo>
                      <a:pt x="1934" y="6627"/>
                      <a:pt x="2143" y="6834"/>
                      <a:pt x="2399" y="6834"/>
                    </a:cubicBezTo>
                    <a:cubicBezTo>
                      <a:pt x="2656" y="6834"/>
                      <a:pt x="2862" y="6626"/>
                      <a:pt x="2862" y="6370"/>
                    </a:cubicBezTo>
                    <a:lnTo>
                      <a:pt x="2862" y="3059"/>
                    </a:lnTo>
                    <a:lnTo>
                      <a:pt x="2866" y="3059"/>
                    </a:lnTo>
                    <a:lnTo>
                      <a:pt x="2866" y="1007"/>
                    </a:lnTo>
                    <a:cubicBezTo>
                      <a:pt x="2866" y="958"/>
                      <a:pt x="2905" y="920"/>
                      <a:pt x="2953" y="920"/>
                    </a:cubicBezTo>
                    <a:cubicBezTo>
                      <a:pt x="3002" y="920"/>
                      <a:pt x="3040" y="959"/>
                      <a:pt x="3040" y="1007"/>
                    </a:cubicBezTo>
                    <a:lnTo>
                      <a:pt x="3040" y="4027"/>
                    </a:lnTo>
                    <a:cubicBezTo>
                      <a:pt x="3040" y="4208"/>
                      <a:pt x="3187" y="4355"/>
                      <a:pt x="3367" y="4355"/>
                    </a:cubicBezTo>
                    <a:cubicBezTo>
                      <a:pt x="3547" y="4355"/>
                      <a:pt x="3693" y="4208"/>
                      <a:pt x="3693" y="4027"/>
                    </a:cubicBezTo>
                    <a:lnTo>
                      <a:pt x="3693" y="697"/>
                    </a:lnTo>
                    <a:cubicBezTo>
                      <a:pt x="3691" y="312"/>
                      <a:pt x="3382" y="1"/>
                      <a:pt x="3000"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62" name="Google Shape;262;p32"/>
            <p:cNvGrpSpPr/>
            <p:nvPr/>
          </p:nvGrpSpPr>
          <p:grpSpPr>
            <a:xfrm>
              <a:off x="3340994" y="3019216"/>
              <a:ext cx="267606" cy="480988"/>
              <a:chOff x="3897851" y="2432058"/>
              <a:chExt cx="314350" cy="564539"/>
            </a:xfrm>
          </p:grpSpPr>
          <p:sp>
            <p:nvSpPr>
              <p:cNvPr id="263" name="Google Shape;263;p32"/>
              <p:cNvSpPr/>
              <p:nvPr/>
            </p:nvSpPr>
            <p:spPr>
              <a:xfrm>
                <a:off x="3983257" y="2432058"/>
                <a:ext cx="147777" cy="147777"/>
              </a:xfrm>
              <a:custGeom>
                <a:rect b="b" l="l" r="r" t="t"/>
                <a:pathLst>
                  <a:path extrusionOk="0" h="1925" w="1925">
                    <a:moveTo>
                      <a:pt x="962" y="1"/>
                    </a:moveTo>
                    <a:cubicBezTo>
                      <a:pt x="431" y="1"/>
                      <a:pt x="1" y="431"/>
                      <a:pt x="1" y="962"/>
                    </a:cubicBezTo>
                    <a:cubicBezTo>
                      <a:pt x="1" y="1493"/>
                      <a:pt x="431" y="1924"/>
                      <a:pt x="962" y="1924"/>
                    </a:cubicBezTo>
                    <a:cubicBezTo>
                      <a:pt x="1493" y="1924"/>
                      <a:pt x="1924" y="1493"/>
                      <a:pt x="1924" y="962"/>
                    </a:cubicBezTo>
                    <a:cubicBezTo>
                      <a:pt x="1924" y="431"/>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4" name="Google Shape;264;p32"/>
              <p:cNvSpPr/>
              <p:nvPr/>
            </p:nvSpPr>
            <p:spPr>
              <a:xfrm>
                <a:off x="3897851" y="2622074"/>
                <a:ext cx="314350" cy="374524"/>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65" name="Google Shape;265;p32"/>
            <p:cNvGrpSpPr/>
            <p:nvPr/>
          </p:nvGrpSpPr>
          <p:grpSpPr>
            <a:xfrm>
              <a:off x="3299475" y="3639979"/>
              <a:ext cx="241353" cy="621675"/>
              <a:chOff x="4327060" y="2621261"/>
              <a:chExt cx="283512" cy="946376"/>
            </a:xfrm>
          </p:grpSpPr>
          <p:sp>
            <p:nvSpPr>
              <p:cNvPr id="266" name="Google Shape;266;p32"/>
              <p:cNvSpPr/>
              <p:nvPr/>
            </p:nvSpPr>
            <p:spPr>
              <a:xfrm>
                <a:off x="4379283" y="2621261"/>
                <a:ext cx="147777" cy="147777"/>
              </a:xfrm>
              <a:custGeom>
                <a:rect b="b" l="l" r="r" t="t"/>
                <a:pathLst>
                  <a:path extrusionOk="0" h="1925" w="1925">
                    <a:moveTo>
                      <a:pt x="963" y="1"/>
                    </a:moveTo>
                    <a:cubicBezTo>
                      <a:pt x="432" y="1"/>
                      <a:pt x="1" y="431"/>
                      <a:pt x="1" y="962"/>
                    </a:cubicBezTo>
                    <a:cubicBezTo>
                      <a:pt x="1" y="1493"/>
                      <a:pt x="432" y="1924"/>
                      <a:pt x="963" y="1924"/>
                    </a:cubicBezTo>
                    <a:cubicBezTo>
                      <a:pt x="1494" y="1924"/>
                      <a:pt x="1924" y="1493"/>
                      <a:pt x="1924" y="962"/>
                    </a:cubicBezTo>
                    <a:cubicBezTo>
                      <a:pt x="1924" y="431"/>
                      <a:pt x="1494" y="1"/>
                      <a:pt x="96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7" name="Google Shape;267;p32"/>
              <p:cNvSpPr/>
              <p:nvPr/>
            </p:nvSpPr>
            <p:spPr>
              <a:xfrm>
                <a:off x="4327060" y="2886991"/>
                <a:ext cx="283512" cy="680646"/>
              </a:xfrm>
              <a:custGeom>
                <a:rect b="b" l="l" r="r" t="t"/>
                <a:pathLst>
                  <a:path extrusionOk="0" h="6835" w="3693">
                    <a:moveTo>
                      <a:pt x="691" y="1"/>
                    </a:moveTo>
                    <a:cubicBezTo>
                      <a:pt x="309" y="1"/>
                      <a:pt x="0" y="313"/>
                      <a:pt x="0" y="697"/>
                    </a:cubicBezTo>
                    <a:lnTo>
                      <a:pt x="0" y="4027"/>
                    </a:lnTo>
                    <a:cubicBezTo>
                      <a:pt x="0" y="4208"/>
                      <a:pt x="145" y="4355"/>
                      <a:pt x="326" y="4355"/>
                    </a:cubicBezTo>
                    <a:lnTo>
                      <a:pt x="333" y="4355"/>
                    </a:lnTo>
                    <a:cubicBezTo>
                      <a:pt x="513" y="4355"/>
                      <a:pt x="659" y="4208"/>
                      <a:pt x="659" y="4027"/>
                    </a:cubicBezTo>
                    <a:lnTo>
                      <a:pt x="659" y="1006"/>
                    </a:lnTo>
                    <a:cubicBezTo>
                      <a:pt x="659" y="958"/>
                      <a:pt x="697" y="920"/>
                      <a:pt x="746" y="920"/>
                    </a:cubicBezTo>
                    <a:cubicBezTo>
                      <a:pt x="792" y="920"/>
                      <a:pt x="828" y="955"/>
                      <a:pt x="831" y="1002"/>
                    </a:cubicBezTo>
                    <a:lnTo>
                      <a:pt x="831" y="6370"/>
                    </a:lnTo>
                    <a:cubicBezTo>
                      <a:pt x="831" y="6627"/>
                      <a:pt x="1040" y="6834"/>
                      <a:pt x="1295" y="6834"/>
                    </a:cubicBezTo>
                    <a:cubicBezTo>
                      <a:pt x="1552" y="6834"/>
                      <a:pt x="1760" y="6626"/>
                      <a:pt x="1760" y="6370"/>
                    </a:cubicBezTo>
                    <a:lnTo>
                      <a:pt x="1760" y="3633"/>
                    </a:lnTo>
                    <a:cubicBezTo>
                      <a:pt x="1760" y="3584"/>
                      <a:pt x="1800" y="3546"/>
                      <a:pt x="1847" y="3546"/>
                    </a:cubicBezTo>
                    <a:cubicBezTo>
                      <a:pt x="1895" y="3546"/>
                      <a:pt x="1934" y="3586"/>
                      <a:pt x="1934" y="3633"/>
                    </a:cubicBezTo>
                    <a:lnTo>
                      <a:pt x="1934" y="6370"/>
                    </a:lnTo>
                    <a:cubicBezTo>
                      <a:pt x="1934" y="6627"/>
                      <a:pt x="2143" y="6834"/>
                      <a:pt x="2398" y="6834"/>
                    </a:cubicBezTo>
                    <a:cubicBezTo>
                      <a:pt x="2655" y="6834"/>
                      <a:pt x="2862" y="6626"/>
                      <a:pt x="2862" y="6370"/>
                    </a:cubicBezTo>
                    <a:lnTo>
                      <a:pt x="2862" y="3059"/>
                    </a:lnTo>
                    <a:lnTo>
                      <a:pt x="2866" y="3059"/>
                    </a:lnTo>
                    <a:lnTo>
                      <a:pt x="2866" y="1007"/>
                    </a:lnTo>
                    <a:cubicBezTo>
                      <a:pt x="2866" y="958"/>
                      <a:pt x="2905" y="920"/>
                      <a:pt x="2953" y="920"/>
                    </a:cubicBezTo>
                    <a:cubicBezTo>
                      <a:pt x="3000" y="920"/>
                      <a:pt x="3040" y="959"/>
                      <a:pt x="3040" y="1007"/>
                    </a:cubicBezTo>
                    <a:lnTo>
                      <a:pt x="3040" y="4027"/>
                    </a:lnTo>
                    <a:cubicBezTo>
                      <a:pt x="3040" y="4208"/>
                      <a:pt x="3186" y="4355"/>
                      <a:pt x="3366" y="4355"/>
                    </a:cubicBezTo>
                    <a:cubicBezTo>
                      <a:pt x="3546" y="4355"/>
                      <a:pt x="3693" y="4208"/>
                      <a:pt x="3693" y="4027"/>
                    </a:cubicBezTo>
                    <a:lnTo>
                      <a:pt x="3693" y="697"/>
                    </a:lnTo>
                    <a:cubicBezTo>
                      <a:pt x="3691" y="312"/>
                      <a:pt x="3382" y="1"/>
                      <a:pt x="3000"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268" name="Google Shape;268;p32"/>
            <p:cNvGrpSpPr/>
            <p:nvPr/>
          </p:nvGrpSpPr>
          <p:grpSpPr>
            <a:xfrm>
              <a:off x="4519019" y="2500819"/>
              <a:ext cx="241272" cy="461280"/>
              <a:chOff x="4781287" y="2676472"/>
              <a:chExt cx="283416" cy="541408"/>
            </a:xfrm>
          </p:grpSpPr>
          <p:sp>
            <p:nvSpPr>
              <p:cNvPr id="269" name="Google Shape;269;p32"/>
              <p:cNvSpPr/>
              <p:nvPr/>
            </p:nvSpPr>
            <p:spPr>
              <a:xfrm>
                <a:off x="4834237" y="2676472"/>
                <a:ext cx="147701" cy="147777"/>
              </a:xfrm>
              <a:custGeom>
                <a:rect b="b" l="l" r="r" t="t"/>
                <a:pathLst>
                  <a:path extrusionOk="0" h="1925" w="1924">
                    <a:moveTo>
                      <a:pt x="962" y="1"/>
                    </a:moveTo>
                    <a:cubicBezTo>
                      <a:pt x="431" y="1"/>
                      <a:pt x="0" y="431"/>
                      <a:pt x="0" y="962"/>
                    </a:cubicBezTo>
                    <a:cubicBezTo>
                      <a:pt x="0" y="1493"/>
                      <a:pt x="431" y="1924"/>
                      <a:pt x="962" y="1924"/>
                    </a:cubicBezTo>
                    <a:cubicBezTo>
                      <a:pt x="1493" y="1924"/>
                      <a:pt x="1924" y="1493"/>
                      <a:pt x="1924" y="962"/>
                    </a:cubicBezTo>
                    <a:cubicBezTo>
                      <a:pt x="1924" y="431"/>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0" name="Google Shape;270;p32"/>
              <p:cNvSpPr/>
              <p:nvPr/>
            </p:nvSpPr>
            <p:spPr>
              <a:xfrm>
                <a:off x="4781287" y="2843357"/>
                <a:ext cx="283416" cy="374524"/>
              </a:xfrm>
              <a:custGeom>
                <a:rect b="b" l="l" r="r" t="t"/>
                <a:pathLst>
                  <a:path extrusionOk="0" h="6835" w="3692">
                    <a:moveTo>
                      <a:pt x="691" y="1"/>
                    </a:moveTo>
                    <a:cubicBezTo>
                      <a:pt x="308" y="1"/>
                      <a:pt x="0" y="313"/>
                      <a:pt x="0" y="697"/>
                    </a:cubicBezTo>
                    <a:lnTo>
                      <a:pt x="0" y="4027"/>
                    </a:lnTo>
                    <a:cubicBezTo>
                      <a:pt x="0" y="4208"/>
                      <a:pt x="146" y="4355"/>
                      <a:pt x="326" y="4355"/>
                    </a:cubicBezTo>
                    <a:lnTo>
                      <a:pt x="333" y="4355"/>
                    </a:lnTo>
                    <a:cubicBezTo>
                      <a:pt x="513" y="4355"/>
                      <a:pt x="658" y="4208"/>
                      <a:pt x="658" y="4027"/>
                    </a:cubicBezTo>
                    <a:lnTo>
                      <a:pt x="658" y="1006"/>
                    </a:lnTo>
                    <a:cubicBezTo>
                      <a:pt x="658" y="958"/>
                      <a:pt x="697" y="920"/>
                      <a:pt x="745" y="920"/>
                    </a:cubicBezTo>
                    <a:cubicBezTo>
                      <a:pt x="791" y="920"/>
                      <a:pt x="827" y="955"/>
                      <a:pt x="831" y="1002"/>
                    </a:cubicBezTo>
                    <a:lnTo>
                      <a:pt x="831" y="6370"/>
                    </a:lnTo>
                    <a:cubicBezTo>
                      <a:pt x="831" y="6627"/>
                      <a:pt x="1040" y="6834"/>
                      <a:pt x="1296" y="6834"/>
                    </a:cubicBezTo>
                    <a:cubicBezTo>
                      <a:pt x="1552" y="6834"/>
                      <a:pt x="1760" y="6626"/>
                      <a:pt x="1760" y="6370"/>
                    </a:cubicBezTo>
                    <a:lnTo>
                      <a:pt x="1760" y="3633"/>
                    </a:lnTo>
                    <a:cubicBezTo>
                      <a:pt x="1760" y="3584"/>
                      <a:pt x="1799" y="3546"/>
                      <a:pt x="1847" y="3546"/>
                    </a:cubicBezTo>
                    <a:cubicBezTo>
                      <a:pt x="1895" y="3546"/>
                      <a:pt x="1934" y="3586"/>
                      <a:pt x="1934" y="3633"/>
                    </a:cubicBezTo>
                    <a:lnTo>
                      <a:pt x="1934" y="6370"/>
                    </a:lnTo>
                    <a:cubicBezTo>
                      <a:pt x="1934" y="6627"/>
                      <a:pt x="2142" y="6834"/>
                      <a:pt x="2398" y="6834"/>
                    </a:cubicBezTo>
                    <a:cubicBezTo>
                      <a:pt x="2655" y="6834"/>
                      <a:pt x="2862" y="6626"/>
                      <a:pt x="2862" y="6370"/>
                    </a:cubicBezTo>
                    <a:lnTo>
                      <a:pt x="2862" y="3059"/>
                    </a:lnTo>
                    <a:lnTo>
                      <a:pt x="2866" y="3059"/>
                    </a:lnTo>
                    <a:lnTo>
                      <a:pt x="2866" y="1007"/>
                    </a:lnTo>
                    <a:cubicBezTo>
                      <a:pt x="2866" y="958"/>
                      <a:pt x="2904" y="920"/>
                      <a:pt x="2953" y="920"/>
                    </a:cubicBezTo>
                    <a:cubicBezTo>
                      <a:pt x="3001" y="920"/>
                      <a:pt x="3040" y="959"/>
                      <a:pt x="3040" y="1007"/>
                    </a:cubicBezTo>
                    <a:lnTo>
                      <a:pt x="3040" y="4027"/>
                    </a:lnTo>
                    <a:cubicBezTo>
                      <a:pt x="3040" y="4208"/>
                      <a:pt x="3185" y="4355"/>
                      <a:pt x="3367" y="4355"/>
                    </a:cubicBezTo>
                    <a:cubicBezTo>
                      <a:pt x="3547" y="4355"/>
                      <a:pt x="3692" y="4208"/>
                      <a:pt x="3692" y="4027"/>
                    </a:cubicBezTo>
                    <a:lnTo>
                      <a:pt x="3692" y="697"/>
                    </a:lnTo>
                    <a:cubicBezTo>
                      <a:pt x="3692" y="312"/>
                      <a:pt x="3383"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271" name="Google Shape;271;p32"/>
            <p:cNvSpPr/>
            <p:nvPr/>
          </p:nvSpPr>
          <p:spPr>
            <a:xfrm>
              <a:off x="1005023" y="3077981"/>
              <a:ext cx="125738" cy="125905"/>
            </a:xfrm>
            <a:custGeom>
              <a:rect b="b" l="l" r="r" t="t"/>
              <a:pathLst>
                <a:path extrusionOk="0" h="1925" w="1924">
                  <a:moveTo>
                    <a:pt x="962" y="1"/>
                  </a:moveTo>
                  <a:cubicBezTo>
                    <a:pt x="431" y="1"/>
                    <a:pt x="0" y="430"/>
                    <a:pt x="0" y="963"/>
                  </a:cubicBezTo>
                  <a:cubicBezTo>
                    <a:pt x="0" y="1494"/>
                    <a:pt x="431" y="1924"/>
                    <a:pt x="962" y="1924"/>
                  </a:cubicBezTo>
                  <a:cubicBezTo>
                    <a:pt x="1494" y="1924"/>
                    <a:pt x="1924" y="1494"/>
                    <a:pt x="1924" y="963"/>
                  </a:cubicBezTo>
                  <a:cubicBezTo>
                    <a:pt x="1924" y="430"/>
                    <a:pt x="1494" y="1"/>
                    <a:pt x="962" y="1"/>
                  </a:cubicBezTo>
                  <a:close/>
                </a:path>
              </a:pathLst>
            </a:custGeom>
            <a:solidFill>
              <a:srgbClr val="E0666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2" name="Google Shape;272;p32"/>
            <p:cNvSpPr/>
            <p:nvPr/>
          </p:nvSpPr>
          <p:spPr>
            <a:xfrm>
              <a:off x="3814252" y="3019172"/>
              <a:ext cx="125803" cy="125906"/>
            </a:xfrm>
            <a:custGeom>
              <a:rect b="b" l="l" r="r" t="t"/>
              <a:pathLst>
                <a:path extrusionOk="0" h="1925" w="1925">
                  <a:moveTo>
                    <a:pt x="962" y="1"/>
                  </a:moveTo>
                  <a:cubicBezTo>
                    <a:pt x="431" y="1"/>
                    <a:pt x="1" y="430"/>
                    <a:pt x="1" y="963"/>
                  </a:cubicBezTo>
                  <a:cubicBezTo>
                    <a:pt x="1"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3" name="Google Shape;273;p32"/>
            <p:cNvSpPr/>
            <p:nvPr/>
          </p:nvSpPr>
          <p:spPr>
            <a:xfrm>
              <a:off x="4203584" y="3018769"/>
              <a:ext cx="125803" cy="125906"/>
            </a:xfrm>
            <a:custGeom>
              <a:rect b="b" l="l" r="r" t="t"/>
              <a:pathLst>
                <a:path extrusionOk="0" h="1925" w="1925">
                  <a:moveTo>
                    <a:pt x="963" y="1"/>
                  </a:moveTo>
                  <a:cubicBezTo>
                    <a:pt x="432" y="1"/>
                    <a:pt x="1" y="430"/>
                    <a:pt x="1" y="963"/>
                  </a:cubicBezTo>
                  <a:cubicBezTo>
                    <a:pt x="1" y="1494"/>
                    <a:pt x="432" y="1924"/>
                    <a:pt x="963" y="1924"/>
                  </a:cubicBezTo>
                  <a:cubicBezTo>
                    <a:pt x="1494" y="1924"/>
                    <a:pt x="1925" y="1494"/>
                    <a:pt x="1925" y="963"/>
                  </a:cubicBezTo>
                  <a:cubicBezTo>
                    <a:pt x="1925" y="430"/>
                    <a:pt x="1494" y="1"/>
                    <a:pt x="96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4" name="Google Shape;274;p32"/>
            <p:cNvSpPr/>
            <p:nvPr/>
          </p:nvSpPr>
          <p:spPr>
            <a:xfrm>
              <a:off x="4592907" y="3025043"/>
              <a:ext cx="125738" cy="12590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5" name="Google Shape;275;p32"/>
            <p:cNvSpPr/>
            <p:nvPr/>
          </p:nvSpPr>
          <p:spPr>
            <a:xfrm>
              <a:off x="2963453" y="1990854"/>
              <a:ext cx="125738" cy="12590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6" name="Google Shape;276;p32"/>
            <p:cNvSpPr/>
            <p:nvPr/>
          </p:nvSpPr>
          <p:spPr>
            <a:xfrm>
              <a:off x="1728702" y="2464468"/>
              <a:ext cx="125738" cy="12590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E0666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7" name="Google Shape;277;p32"/>
            <p:cNvSpPr/>
            <p:nvPr/>
          </p:nvSpPr>
          <p:spPr>
            <a:xfrm>
              <a:off x="2123414" y="2503797"/>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8" name="Google Shape;278;p32"/>
            <p:cNvSpPr/>
            <p:nvPr/>
          </p:nvSpPr>
          <p:spPr>
            <a:xfrm>
              <a:off x="2583391" y="2467729"/>
              <a:ext cx="125803"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9" name="Google Shape;279;p32"/>
            <p:cNvSpPr/>
            <p:nvPr/>
          </p:nvSpPr>
          <p:spPr>
            <a:xfrm>
              <a:off x="1430750" y="3073186"/>
              <a:ext cx="125738" cy="12590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EA99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0" name="Google Shape;280;p32"/>
            <p:cNvSpPr/>
            <p:nvPr/>
          </p:nvSpPr>
          <p:spPr>
            <a:xfrm>
              <a:off x="1783660" y="3063400"/>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1" name="Google Shape;281;p32"/>
            <p:cNvSpPr/>
            <p:nvPr/>
          </p:nvSpPr>
          <p:spPr>
            <a:xfrm>
              <a:off x="2136570" y="3037009"/>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2" name="Google Shape;282;p32"/>
            <p:cNvSpPr/>
            <p:nvPr/>
          </p:nvSpPr>
          <p:spPr>
            <a:xfrm>
              <a:off x="2562291" y="3036347"/>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3" name="Google Shape;283;p32"/>
            <p:cNvSpPr/>
            <p:nvPr/>
          </p:nvSpPr>
          <p:spPr>
            <a:xfrm>
              <a:off x="2987980" y="3044533"/>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4" name="Google Shape;284;p32"/>
            <p:cNvSpPr/>
            <p:nvPr/>
          </p:nvSpPr>
          <p:spPr>
            <a:xfrm>
              <a:off x="3773171" y="2473570"/>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5" name="Google Shape;285;p32"/>
            <p:cNvSpPr/>
            <p:nvPr/>
          </p:nvSpPr>
          <p:spPr>
            <a:xfrm>
              <a:off x="1389010" y="3667325"/>
              <a:ext cx="125738" cy="97073"/>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1C23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6" name="Google Shape;286;p32"/>
            <p:cNvSpPr/>
            <p:nvPr/>
          </p:nvSpPr>
          <p:spPr>
            <a:xfrm>
              <a:off x="1746190" y="3645770"/>
              <a:ext cx="125803" cy="97091"/>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7" name="Google Shape;287;p32"/>
            <p:cNvSpPr/>
            <p:nvPr/>
          </p:nvSpPr>
          <p:spPr>
            <a:xfrm>
              <a:off x="2145626" y="3639986"/>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8" name="Google Shape;288;p32"/>
            <p:cNvSpPr/>
            <p:nvPr/>
          </p:nvSpPr>
          <p:spPr>
            <a:xfrm>
              <a:off x="4168625" y="2475448"/>
              <a:ext cx="125738" cy="125906"/>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9" name="Google Shape;289;p32"/>
            <p:cNvSpPr/>
            <p:nvPr/>
          </p:nvSpPr>
          <p:spPr>
            <a:xfrm>
              <a:off x="2545053" y="3639993"/>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0" name="Google Shape;290;p32"/>
            <p:cNvSpPr/>
            <p:nvPr/>
          </p:nvSpPr>
          <p:spPr>
            <a:xfrm>
              <a:off x="2944477" y="3640221"/>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1" name="Google Shape;291;p32"/>
            <p:cNvSpPr/>
            <p:nvPr/>
          </p:nvSpPr>
          <p:spPr>
            <a:xfrm>
              <a:off x="3778938" y="3658445"/>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2" name="Google Shape;292;p32"/>
            <p:cNvSpPr/>
            <p:nvPr/>
          </p:nvSpPr>
          <p:spPr>
            <a:xfrm>
              <a:off x="4213895" y="3626488"/>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3" name="Google Shape;293;p32"/>
            <p:cNvSpPr/>
            <p:nvPr/>
          </p:nvSpPr>
          <p:spPr>
            <a:xfrm>
              <a:off x="4648859" y="3624395"/>
              <a:ext cx="125738" cy="97075"/>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4" name="Google Shape;294;p32"/>
            <p:cNvSpPr/>
            <p:nvPr/>
          </p:nvSpPr>
          <p:spPr>
            <a:xfrm>
              <a:off x="1031830" y="3676927"/>
              <a:ext cx="125738" cy="97073"/>
            </a:xfrm>
            <a:custGeom>
              <a:rect b="b" l="l" r="r" t="t"/>
              <a:pathLst>
                <a:path extrusionOk="0" h="1925" w="1924">
                  <a:moveTo>
                    <a:pt x="962" y="1"/>
                  </a:moveTo>
                  <a:cubicBezTo>
                    <a:pt x="431" y="1"/>
                    <a:pt x="0" y="430"/>
                    <a:pt x="0" y="963"/>
                  </a:cubicBezTo>
                  <a:cubicBezTo>
                    <a:pt x="0" y="1494"/>
                    <a:pt x="431" y="1924"/>
                    <a:pt x="962" y="1924"/>
                  </a:cubicBezTo>
                  <a:cubicBezTo>
                    <a:pt x="1493" y="1924"/>
                    <a:pt x="1924" y="1494"/>
                    <a:pt x="1924" y="963"/>
                  </a:cubicBezTo>
                  <a:cubicBezTo>
                    <a:pt x="1924" y="430"/>
                    <a:pt x="1493" y="1"/>
                    <a:pt x="962" y="1"/>
                  </a:cubicBezTo>
                  <a:close/>
                </a:path>
              </a:pathLst>
            </a:custGeom>
            <a:solidFill>
              <a:srgbClr val="F1C23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295" name="Google Shape;295;p32"/>
          <p:cNvSpPr txBox="1"/>
          <p:nvPr/>
        </p:nvSpPr>
        <p:spPr>
          <a:xfrm>
            <a:off x="964713" y="4597550"/>
            <a:ext cx="36546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rPr lang="en" sz="800" u="sng">
                <a:solidFill>
                  <a:schemeClr val="hlink"/>
                </a:solidFill>
                <a:latin typeface="Calibri"/>
                <a:ea typeface="Calibri"/>
                <a:cs typeface="Calibri"/>
                <a:sym typeface="Calibri"/>
                <a:hlinkClick r:id="rId3"/>
              </a:rPr>
              <a:t>https://milkeninstitute.org/sites/default/files/2022-05/Health_Literacy_United_States_Final_Report.pdf</a:t>
            </a:r>
            <a:endParaRPr>
              <a:solidFill>
                <a:schemeClr val="dk1"/>
              </a:solidFill>
              <a:latin typeface="Calibri"/>
              <a:ea typeface="Calibri"/>
              <a:cs typeface="Calibri"/>
              <a:sym typeface="Calibri"/>
            </a:endParaRPr>
          </a:p>
        </p:txBody>
      </p:sp>
      <p:sp>
        <p:nvSpPr>
          <p:cNvPr id="296" name="Google Shape;296;p32"/>
          <p:cNvSpPr/>
          <p:nvPr/>
        </p:nvSpPr>
        <p:spPr>
          <a:xfrm>
            <a:off x="911440" y="4081904"/>
            <a:ext cx="241347" cy="486774"/>
          </a:xfrm>
          <a:custGeom>
            <a:rect b="b" l="l" r="r" t="t"/>
            <a:pathLst>
              <a:path extrusionOk="0" h="6836" w="3693">
                <a:moveTo>
                  <a:pt x="692" y="0"/>
                </a:moveTo>
                <a:cubicBezTo>
                  <a:pt x="310" y="0"/>
                  <a:pt x="1" y="312"/>
                  <a:pt x="1" y="697"/>
                </a:cubicBezTo>
                <a:lnTo>
                  <a:pt x="1" y="4028"/>
                </a:lnTo>
                <a:cubicBezTo>
                  <a:pt x="1" y="4209"/>
                  <a:pt x="146" y="4356"/>
                  <a:pt x="326" y="4356"/>
                </a:cubicBezTo>
                <a:lnTo>
                  <a:pt x="333" y="4356"/>
                </a:lnTo>
                <a:cubicBezTo>
                  <a:pt x="514" y="4356"/>
                  <a:pt x="659" y="4209"/>
                  <a:pt x="659" y="4028"/>
                </a:cubicBezTo>
                <a:lnTo>
                  <a:pt x="659" y="1008"/>
                </a:lnTo>
                <a:cubicBezTo>
                  <a:pt x="659" y="959"/>
                  <a:pt x="698" y="921"/>
                  <a:pt x="746" y="921"/>
                </a:cubicBezTo>
                <a:cubicBezTo>
                  <a:pt x="792" y="921"/>
                  <a:pt x="828" y="957"/>
                  <a:pt x="832" y="1003"/>
                </a:cubicBezTo>
                <a:lnTo>
                  <a:pt x="832" y="6371"/>
                </a:lnTo>
                <a:cubicBezTo>
                  <a:pt x="832" y="6628"/>
                  <a:pt x="1040" y="6835"/>
                  <a:pt x="1296" y="6835"/>
                </a:cubicBezTo>
                <a:cubicBezTo>
                  <a:pt x="1553" y="6835"/>
                  <a:pt x="1760" y="6627"/>
                  <a:pt x="1760" y="6371"/>
                </a:cubicBezTo>
                <a:lnTo>
                  <a:pt x="1760" y="3634"/>
                </a:lnTo>
                <a:cubicBezTo>
                  <a:pt x="1760" y="3585"/>
                  <a:pt x="1800" y="3547"/>
                  <a:pt x="1847" y="3547"/>
                </a:cubicBezTo>
                <a:cubicBezTo>
                  <a:pt x="1896" y="3547"/>
                  <a:pt x="1934" y="3587"/>
                  <a:pt x="1934" y="3634"/>
                </a:cubicBezTo>
                <a:lnTo>
                  <a:pt x="1934" y="6371"/>
                </a:lnTo>
                <a:cubicBezTo>
                  <a:pt x="1934" y="6628"/>
                  <a:pt x="2142" y="6835"/>
                  <a:pt x="2398" y="6835"/>
                </a:cubicBezTo>
                <a:cubicBezTo>
                  <a:pt x="2655" y="6835"/>
                  <a:pt x="2863" y="6627"/>
                  <a:pt x="2863" y="6371"/>
                </a:cubicBezTo>
                <a:lnTo>
                  <a:pt x="2863" y="3060"/>
                </a:lnTo>
                <a:lnTo>
                  <a:pt x="2867" y="3060"/>
                </a:lnTo>
                <a:lnTo>
                  <a:pt x="2867" y="1008"/>
                </a:lnTo>
                <a:cubicBezTo>
                  <a:pt x="2867" y="959"/>
                  <a:pt x="2905" y="921"/>
                  <a:pt x="2954" y="921"/>
                </a:cubicBezTo>
                <a:cubicBezTo>
                  <a:pt x="3001" y="921"/>
                  <a:pt x="3041" y="960"/>
                  <a:pt x="3041" y="1008"/>
                </a:cubicBezTo>
                <a:lnTo>
                  <a:pt x="3041" y="4028"/>
                </a:lnTo>
                <a:cubicBezTo>
                  <a:pt x="3041" y="4209"/>
                  <a:pt x="3186" y="4356"/>
                  <a:pt x="3366" y="4356"/>
                </a:cubicBezTo>
                <a:cubicBezTo>
                  <a:pt x="3547" y="4356"/>
                  <a:pt x="3693" y="4209"/>
                  <a:pt x="3693" y="4028"/>
                </a:cubicBezTo>
                <a:lnTo>
                  <a:pt x="3693" y="697"/>
                </a:lnTo>
                <a:cubicBezTo>
                  <a:pt x="3692" y="312"/>
                  <a:pt x="3383" y="0"/>
                  <a:pt x="3001" y="0"/>
                </a:cubicBezTo>
                <a:close/>
              </a:path>
            </a:pathLst>
          </a:custGeom>
          <a:solidFill>
            <a:srgbClr val="F1C23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7" name="Google Shape;297;p32"/>
          <p:cNvSpPr/>
          <p:nvPr/>
        </p:nvSpPr>
        <p:spPr>
          <a:xfrm>
            <a:off x="1278590" y="4081904"/>
            <a:ext cx="241347" cy="486774"/>
          </a:xfrm>
          <a:custGeom>
            <a:rect b="b" l="l" r="r" t="t"/>
            <a:pathLst>
              <a:path extrusionOk="0" h="6836" w="3693">
                <a:moveTo>
                  <a:pt x="692" y="0"/>
                </a:moveTo>
                <a:cubicBezTo>
                  <a:pt x="310" y="0"/>
                  <a:pt x="1" y="312"/>
                  <a:pt x="1" y="697"/>
                </a:cubicBezTo>
                <a:lnTo>
                  <a:pt x="1" y="4028"/>
                </a:lnTo>
                <a:cubicBezTo>
                  <a:pt x="1" y="4209"/>
                  <a:pt x="146" y="4356"/>
                  <a:pt x="326" y="4356"/>
                </a:cubicBezTo>
                <a:lnTo>
                  <a:pt x="333" y="4356"/>
                </a:lnTo>
                <a:cubicBezTo>
                  <a:pt x="514" y="4356"/>
                  <a:pt x="659" y="4209"/>
                  <a:pt x="659" y="4028"/>
                </a:cubicBezTo>
                <a:lnTo>
                  <a:pt x="659" y="1008"/>
                </a:lnTo>
                <a:cubicBezTo>
                  <a:pt x="659" y="959"/>
                  <a:pt x="698" y="921"/>
                  <a:pt x="746" y="921"/>
                </a:cubicBezTo>
                <a:cubicBezTo>
                  <a:pt x="792" y="921"/>
                  <a:pt x="828" y="957"/>
                  <a:pt x="832" y="1003"/>
                </a:cubicBezTo>
                <a:lnTo>
                  <a:pt x="832" y="6371"/>
                </a:lnTo>
                <a:cubicBezTo>
                  <a:pt x="832" y="6628"/>
                  <a:pt x="1040" y="6835"/>
                  <a:pt x="1296" y="6835"/>
                </a:cubicBezTo>
                <a:cubicBezTo>
                  <a:pt x="1553" y="6835"/>
                  <a:pt x="1760" y="6627"/>
                  <a:pt x="1760" y="6371"/>
                </a:cubicBezTo>
                <a:lnTo>
                  <a:pt x="1760" y="3634"/>
                </a:lnTo>
                <a:cubicBezTo>
                  <a:pt x="1760" y="3585"/>
                  <a:pt x="1800" y="3547"/>
                  <a:pt x="1847" y="3547"/>
                </a:cubicBezTo>
                <a:cubicBezTo>
                  <a:pt x="1896" y="3547"/>
                  <a:pt x="1934" y="3587"/>
                  <a:pt x="1934" y="3634"/>
                </a:cubicBezTo>
                <a:lnTo>
                  <a:pt x="1934" y="6371"/>
                </a:lnTo>
                <a:cubicBezTo>
                  <a:pt x="1934" y="6628"/>
                  <a:pt x="2142" y="6835"/>
                  <a:pt x="2398" y="6835"/>
                </a:cubicBezTo>
                <a:cubicBezTo>
                  <a:pt x="2655" y="6835"/>
                  <a:pt x="2863" y="6627"/>
                  <a:pt x="2863" y="6371"/>
                </a:cubicBezTo>
                <a:lnTo>
                  <a:pt x="2863" y="3060"/>
                </a:lnTo>
                <a:lnTo>
                  <a:pt x="2867" y="3060"/>
                </a:lnTo>
                <a:lnTo>
                  <a:pt x="2867" y="1008"/>
                </a:lnTo>
                <a:cubicBezTo>
                  <a:pt x="2867" y="959"/>
                  <a:pt x="2905" y="921"/>
                  <a:pt x="2954" y="921"/>
                </a:cubicBezTo>
                <a:cubicBezTo>
                  <a:pt x="3001" y="921"/>
                  <a:pt x="3041" y="960"/>
                  <a:pt x="3041" y="1008"/>
                </a:cubicBezTo>
                <a:lnTo>
                  <a:pt x="3041" y="4028"/>
                </a:lnTo>
                <a:cubicBezTo>
                  <a:pt x="3041" y="4209"/>
                  <a:pt x="3186" y="4356"/>
                  <a:pt x="3366" y="4356"/>
                </a:cubicBezTo>
                <a:cubicBezTo>
                  <a:pt x="3547" y="4356"/>
                  <a:pt x="3693" y="4209"/>
                  <a:pt x="3693" y="4028"/>
                </a:cubicBezTo>
                <a:lnTo>
                  <a:pt x="3693" y="697"/>
                </a:lnTo>
                <a:cubicBezTo>
                  <a:pt x="3692" y="312"/>
                  <a:pt x="3383" y="0"/>
                  <a:pt x="3001" y="0"/>
                </a:cubicBezTo>
                <a:close/>
              </a:path>
            </a:pathLst>
          </a:custGeom>
          <a:solidFill>
            <a:srgbClr val="FFD96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8" name="Google Shape;298;p32"/>
          <p:cNvSpPr/>
          <p:nvPr/>
        </p:nvSpPr>
        <p:spPr>
          <a:xfrm>
            <a:off x="1309401" y="3477512"/>
            <a:ext cx="241329" cy="306071"/>
          </a:xfrm>
          <a:custGeom>
            <a:rect b="b" l="l" r="r" t="t"/>
            <a:pathLst>
              <a:path extrusionOk="0" h="6835" w="3694">
                <a:moveTo>
                  <a:pt x="691" y="1"/>
                </a:moveTo>
                <a:cubicBezTo>
                  <a:pt x="310" y="1"/>
                  <a:pt x="0" y="313"/>
                  <a:pt x="0" y="697"/>
                </a:cubicBezTo>
                <a:lnTo>
                  <a:pt x="0" y="4027"/>
                </a:lnTo>
                <a:cubicBezTo>
                  <a:pt x="0" y="4208"/>
                  <a:pt x="147" y="4355"/>
                  <a:pt x="327"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1" y="6834"/>
                  <a:pt x="1297" y="6834"/>
                </a:cubicBezTo>
                <a:cubicBezTo>
                  <a:pt x="1554" y="6834"/>
                  <a:pt x="1760" y="6626"/>
                  <a:pt x="1760" y="6370"/>
                </a:cubicBezTo>
                <a:lnTo>
                  <a:pt x="1760" y="3633"/>
                </a:lnTo>
                <a:cubicBezTo>
                  <a:pt x="1760" y="3584"/>
                  <a:pt x="1800" y="3546"/>
                  <a:pt x="1847" y="3546"/>
                </a:cubicBezTo>
                <a:cubicBezTo>
                  <a:pt x="1895" y="3546"/>
                  <a:pt x="1934" y="3586"/>
                  <a:pt x="1934" y="3633"/>
                </a:cubicBezTo>
                <a:lnTo>
                  <a:pt x="1934" y="6370"/>
                </a:lnTo>
                <a:cubicBezTo>
                  <a:pt x="1934" y="6627"/>
                  <a:pt x="2143" y="6834"/>
                  <a:pt x="2399" y="6834"/>
                </a:cubicBezTo>
                <a:cubicBezTo>
                  <a:pt x="2656" y="6834"/>
                  <a:pt x="2863" y="6626"/>
                  <a:pt x="2863" y="6370"/>
                </a:cubicBezTo>
                <a:lnTo>
                  <a:pt x="2863" y="3059"/>
                </a:lnTo>
                <a:lnTo>
                  <a:pt x="2867" y="3059"/>
                </a:lnTo>
                <a:lnTo>
                  <a:pt x="2867" y="1007"/>
                </a:lnTo>
                <a:cubicBezTo>
                  <a:pt x="2867" y="958"/>
                  <a:pt x="2905" y="920"/>
                  <a:pt x="2954" y="920"/>
                </a:cubicBezTo>
                <a:cubicBezTo>
                  <a:pt x="3002" y="920"/>
                  <a:pt x="3041" y="959"/>
                  <a:pt x="3041" y="1007"/>
                </a:cubicBezTo>
                <a:lnTo>
                  <a:pt x="3041" y="4027"/>
                </a:lnTo>
                <a:cubicBezTo>
                  <a:pt x="3041" y="4208"/>
                  <a:pt x="3187" y="4355"/>
                  <a:pt x="3367" y="4355"/>
                </a:cubicBezTo>
                <a:cubicBezTo>
                  <a:pt x="3548" y="4355"/>
                  <a:pt x="3693" y="4208"/>
                  <a:pt x="3693" y="4027"/>
                </a:cubicBezTo>
                <a:lnTo>
                  <a:pt x="3693" y="697"/>
                </a:lnTo>
                <a:cubicBezTo>
                  <a:pt x="3693" y="312"/>
                  <a:pt x="3384" y="1"/>
                  <a:pt x="3001" y="1"/>
                </a:cubicBezTo>
                <a:close/>
              </a:path>
            </a:pathLst>
          </a:custGeom>
          <a:solidFill>
            <a:srgbClr val="EA99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9" name="Google Shape;299;p32"/>
          <p:cNvSpPr/>
          <p:nvPr/>
        </p:nvSpPr>
        <p:spPr>
          <a:xfrm>
            <a:off x="870551" y="3485638"/>
            <a:ext cx="241329" cy="289804"/>
          </a:xfrm>
          <a:custGeom>
            <a:rect b="b" l="l" r="r" t="t"/>
            <a:pathLst>
              <a:path extrusionOk="0" h="6835" w="3694">
                <a:moveTo>
                  <a:pt x="691" y="1"/>
                </a:moveTo>
                <a:cubicBezTo>
                  <a:pt x="310" y="1"/>
                  <a:pt x="0" y="313"/>
                  <a:pt x="0" y="697"/>
                </a:cubicBezTo>
                <a:lnTo>
                  <a:pt x="0" y="4027"/>
                </a:lnTo>
                <a:cubicBezTo>
                  <a:pt x="0" y="4208"/>
                  <a:pt x="147" y="4355"/>
                  <a:pt x="327"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1" y="6834"/>
                  <a:pt x="1297" y="6834"/>
                </a:cubicBezTo>
                <a:cubicBezTo>
                  <a:pt x="1554" y="6834"/>
                  <a:pt x="1760" y="6626"/>
                  <a:pt x="1760" y="6370"/>
                </a:cubicBezTo>
                <a:lnTo>
                  <a:pt x="1760" y="3633"/>
                </a:lnTo>
                <a:cubicBezTo>
                  <a:pt x="1760" y="3584"/>
                  <a:pt x="1800" y="3546"/>
                  <a:pt x="1847" y="3546"/>
                </a:cubicBezTo>
                <a:cubicBezTo>
                  <a:pt x="1895" y="3546"/>
                  <a:pt x="1934" y="3586"/>
                  <a:pt x="1934" y="3633"/>
                </a:cubicBezTo>
                <a:lnTo>
                  <a:pt x="1934" y="6370"/>
                </a:lnTo>
                <a:cubicBezTo>
                  <a:pt x="1934" y="6627"/>
                  <a:pt x="2143" y="6834"/>
                  <a:pt x="2399" y="6834"/>
                </a:cubicBezTo>
                <a:cubicBezTo>
                  <a:pt x="2656" y="6834"/>
                  <a:pt x="2863" y="6626"/>
                  <a:pt x="2863" y="6370"/>
                </a:cubicBezTo>
                <a:lnTo>
                  <a:pt x="2863" y="3059"/>
                </a:lnTo>
                <a:lnTo>
                  <a:pt x="2867" y="3059"/>
                </a:lnTo>
                <a:lnTo>
                  <a:pt x="2867" y="1007"/>
                </a:lnTo>
                <a:cubicBezTo>
                  <a:pt x="2867" y="958"/>
                  <a:pt x="2905" y="920"/>
                  <a:pt x="2954" y="920"/>
                </a:cubicBezTo>
                <a:cubicBezTo>
                  <a:pt x="3002" y="920"/>
                  <a:pt x="3041" y="959"/>
                  <a:pt x="3041" y="1007"/>
                </a:cubicBezTo>
                <a:lnTo>
                  <a:pt x="3041" y="4027"/>
                </a:lnTo>
                <a:cubicBezTo>
                  <a:pt x="3041" y="4208"/>
                  <a:pt x="3187" y="4355"/>
                  <a:pt x="3367" y="4355"/>
                </a:cubicBezTo>
                <a:cubicBezTo>
                  <a:pt x="3548" y="4355"/>
                  <a:pt x="3693" y="4208"/>
                  <a:pt x="3693" y="4027"/>
                </a:cubicBezTo>
                <a:lnTo>
                  <a:pt x="3693" y="697"/>
                </a:lnTo>
                <a:cubicBezTo>
                  <a:pt x="3693" y="312"/>
                  <a:pt x="3384" y="1"/>
                  <a:pt x="3001" y="1"/>
                </a:cubicBezTo>
                <a:close/>
              </a:path>
            </a:pathLst>
          </a:custGeom>
          <a:solidFill>
            <a:srgbClr val="E0666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0" name="Google Shape;300;p32"/>
          <p:cNvSpPr/>
          <p:nvPr/>
        </p:nvSpPr>
        <p:spPr>
          <a:xfrm>
            <a:off x="3274967" y="228423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1" name="Google Shape;301;p32"/>
          <p:cNvSpPr/>
          <p:nvPr/>
        </p:nvSpPr>
        <p:spPr>
          <a:xfrm>
            <a:off x="3669617" y="228423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2" name="Google Shape;302;p32"/>
          <p:cNvSpPr/>
          <p:nvPr/>
        </p:nvSpPr>
        <p:spPr>
          <a:xfrm>
            <a:off x="4064267" y="228423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3" name="Google Shape;303;p32"/>
          <p:cNvSpPr/>
          <p:nvPr/>
        </p:nvSpPr>
        <p:spPr>
          <a:xfrm>
            <a:off x="4451354" y="228423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4" name="Google Shape;304;p32"/>
          <p:cNvSpPr/>
          <p:nvPr/>
        </p:nvSpPr>
        <p:spPr>
          <a:xfrm>
            <a:off x="3669617" y="283178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5" name="Google Shape;305;p32"/>
          <p:cNvSpPr/>
          <p:nvPr/>
        </p:nvSpPr>
        <p:spPr>
          <a:xfrm>
            <a:off x="4064267" y="283178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6" name="Google Shape;306;p32"/>
          <p:cNvSpPr/>
          <p:nvPr/>
        </p:nvSpPr>
        <p:spPr>
          <a:xfrm>
            <a:off x="2011317" y="283178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7" name="Google Shape;307;p32"/>
          <p:cNvSpPr/>
          <p:nvPr/>
        </p:nvSpPr>
        <p:spPr>
          <a:xfrm>
            <a:off x="2480717" y="2831785"/>
            <a:ext cx="241274" cy="347406"/>
          </a:xfrm>
          <a:custGeom>
            <a:rect b="b" l="l" r="r" t="t"/>
            <a:pathLst>
              <a:path extrusionOk="0" h="6835" w="3694">
                <a:moveTo>
                  <a:pt x="691" y="1"/>
                </a:moveTo>
                <a:cubicBezTo>
                  <a:pt x="311" y="1"/>
                  <a:pt x="1" y="313"/>
                  <a:pt x="1" y="697"/>
                </a:cubicBezTo>
                <a:lnTo>
                  <a:pt x="1" y="4027"/>
                </a:lnTo>
                <a:cubicBezTo>
                  <a:pt x="1" y="4208"/>
                  <a:pt x="147" y="4355"/>
                  <a:pt x="327" y="4355"/>
                </a:cubicBezTo>
                <a:lnTo>
                  <a:pt x="333" y="4355"/>
                </a:lnTo>
                <a:cubicBezTo>
                  <a:pt x="514" y="4355"/>
                  <a:pt x="660" y="4208"/>
                  <a:pt x="660" y="4027"/>
                </a:cubicBezTo>
                <a:lnTo>
                  <a:pt x="660" y="1006"/>
                </a:lnTo>
                <a:cubicBezTo>
                  <a:pt x="660" y="958"/>
                  <a:pt x="699" y="920"/>
                  <a:pt x="747" y="920"/>
                </a:cubicBezTo>
                <a:cubicBezTo>
                  <a:pt x="793" y="920"/>
                  <a:pt x="829" y="955"/>
                  <a:pt x="833" y="1002"/>
                </a:cubicBezTo>
                <a:lnTo>
                  <a:pt x="833" y="6370"/>
                </a:lnTo>
                <a:cubicBezTo>
                  <a:pt x="833" y="6627"/>
                  <a:pt x="1041" y="6834"/>
                  <a:pt x="1297" y="6834"/>
                </a:cubicBezTo>
                <a:cubicBezTo>
                  <a:pt x="1554" y="6834"/>
                  <a:pt x="1761" y="6626"/>
                  <a:pt x="1761" y="6370"/>
                </a:cubicBezTo>
                <a:lnTo>
                  <a:pt x="1761" y="3633"/>
                </a:lnTo>
                <a:cubicBezTo>
                  <a:pt x="1761" y="3584"/>
                  <a:pt x="1801" y="3546"/>
                  <a:pt x="1848" y="3546"/>
                </a:cubicBezTo>
                <a:cubicBezTo>
                  <a:pt x="1897" y="3546"/>
                  <a:pt x="1935" y="3586"/>
                  <a:pt x="1935" y="3633"/>
                </a:cubicBezTo>
                <a:lnTo>
                  <a:pt x="1935" y="6370"/>
                </a:lnTo>
                <a:cubicBezTo>
                  <a:pt x="1935" y="6627"/>
                  <a:pt x="2143" y="6834"/>
                  <a:pt x="2399" y="6834"/>
                </a:cubicBezTo>
                <a:cubicBezTo>
                  <a:pt x="2655" y="6834"/>
                  <a:pt x="2864" y="6626"/>
                  <a:pt x="2864" y="6370"/>
                </a:cubicBezTo>
                <a:lnTo>
                  <a:pt x="2864" y="3059"/>
                </a:lnTo>
                <a:lnTo>
                  <a:pt x="2868" y="3059"/>
                </a:lnTo>
                <a:lnTo>
                  <a:pt x="2868" y="1007"/>
                </a:lnTo>
                <a:cubicBezTo>
                  <a:pt x="2868" y="958"/>
                  <a:pt x="2906" y="920"/>
                  <a:pt x="2955" y="920"/>
                </a:cubicBezTo>
                <a:cubicBezTo>
                  <a:pt x="3002" y="920"/>
                  <a:pt x="3042" y="959"/>
                  <a:pt x="3042" y="1007"/>
                </a:cubicBezTo>
                <a:lnTo>
                  <a:pt x="3042" y="4027"/>
                </a:lnTo>
                <a:cubicBezTo>
                  <a:pt x="3042" y="4208"/>
                  <a:pt x="3187" y="4355"/>
                  <a:pt x="3367" y="4355"/>
                </a:cubicBezTo>
                <a:cubicBezTo>
                  <a:pt x="3548" y="4355"/>
                  <a:pt x="3693" y="4208"/>
                  <a:pt x="3693" y="4027"/>
                </a:cubicBezTo>
                <a:lnTo>
                  <a:pt x="3693" y="697"/>
                </a:lnTo>
                <a:cubicBezTo>
                  <a:pt x="3693" y="312"/>
                  <a:pt x="3384" y="1"/>
                  <a:pt x="3003"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8" name="Google Shape;308;p32"/>
          <p:cNvSpPr/>
          <p:nvPr/>
        </p:nvSpPr>
        <p:spPr>
          <a:xfrm>
            <a:off x="1645741"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9" name="Google Shape;309;p32"/>
          <p:cNvSpPr/>
          <p:nvPr/>
        </p:nvSpPr>
        <p:spPr>
          <a:xfrm>
            <a:off x="2012841"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0" name="Google Shape;310;p32"/>
          <p:cNvSpPr/>
          <p:nvPr/>
        </p:nvSpPr>
        <p:spPr>
          <a:xfrm>
            <a:off x="2441328"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1" name="Google Shape;311;p32"/>
          <p:cNvSpPr/>
          <p:nvPr/>
        </p:nvSpPr>
        <p:spPr>
          <a:xfrm>
            <a:off x="2828891"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2" name="Google Shape;312;p32"/>
          <p:cNvSpPr/>
          <p:nvPr/>
        </p:nvSpPr>
        <p:spPr>
          <a:xfrm>
            <a:off x="3644941" y="4110775"/>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3" name="Google Shape;313;p32"/>
          <p:cNvSpPr/>
          <p:nvPr/>
        </p:nvSpPr>
        <p:spPr>
          <a:xfrm>
            <a:off x="4093891"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4" name="Google Shape;314;p32"/>
          <p:cNvSpPr/>
          <p:nvPr/>
        </p:nvSpPr>
        <p:spPr>
          <a:xfrm>
            <a:off x="4542841" y="4081900"/>
            <a:ext cx="241281" cy="486774"/>
          </a:xfrm>
          <a:custGeom>
            <a:rect b="b" l="l" r="r" t="t"/>
            <a:pathLst>
              <a:path extrusionOk="0" h="6836" w="3692">
                <a:moveTo>
                  <a:pt x="691" y="0"/>
                </a:moveTo>
                <a:cubicBezTo>
                  <a:pt x="308" y="0"/>
                  <a:pt x="0" y="312"/>
                  <a:pt x="0" y="697"/>
                </a:cubicBezTo>
                <a:lnTo>
                  <a:pt x="0" y="4028"/>
                </a:lnTo>
                <a:cubicBezTo>
                  <a:pt x="0" y="4209"/>
                  <a:pt x="146" y="4356"/>
                  <a:pt x="326" y="4356"/>
                </a:cubicBezTo>
                <a:lnTo>
                  <a:pt x="333" y="4356"/>
                </a:lnTo>
                <a:cubicBezTo>
                  <a:pt x="513" y="4356"/>
                  <a:pt x="658" y="4209"/>
                  <a:pt x="658" y="4028"/>
                </a:cubicBezTo>
                <a:lnTo>
                  <a:pt x="658" y="1008"/>
                </a:lnTo>
                <a:cubicBezTo>
                  <a:pt x="658" y="959"/>
                  <a:pt x="697" y="921"/>
                  <a:pt x="745" y="921"/>
                </a:cubicBezTo>
                <a:cubicBezTo>
                  <a:pt x="791" y="921"/>
                  <a:pt x="827" y="957"/>
                  <a:pt x="831" y="1003"/>
                </a:cubicBezTo>
                <a:lnTo>
                  <a:pt x="831" y="6371"/>
                </a:lnTo>
                <a:cubicBezTo>
                  <a:pt x="831" y="6628"/>
                  <a:pt x="1040" y="6835"/>
                  <a:pt x="1296" y="6835"/>
                </a:cubicBezTo>
                <a:cubicBezTo>
                  <a:pt x="1552" y="6835"/>
                  <a:pt x="1760" y="6627"/>
                  <a:pt x="1760" y="6371"/>
                </a:cubicBezTo>
                <a:lnTo>
                  <a:pt x="1760" y="3634"/>
                </a:lnTo>
                <a:cubicBezTo>
                  <a:pt x="1760" y="3585"/>
                  <a:pt x="1799" y="3547"/>
                  <a:pt x="1847" y="3547"/>
                </a:cubicBezTo>
                <a:cubicBezTo>
                  <a:pt x="1895" y="3547"/>
                  <a:pt x="1934" y="3587"/>
                  <a:pt x="1934" y="3634"/>
                </a:cubicBezTo>
                <a:lnTo>
                  <a:pt x="1934" y="6371"/>
                </a:lnTo>
                <a:cubicBezTo>
                  <a:pt x="1934" y="6628"/>
                  <a:pt x="2142" y="6835"/>
                  <a:pt x="2398" y="6835"/>
                </a:cubicBezTo>
                <a:cubicBezTo>
                  <a:pt x="2655" y="6835"/>
                  <a:pt x="2862" y="6627"/>
                  <a:pt x="2862" y="6371"/>
                </a:cubicBezTo>
                <a:lnTo>
                  <a:pt x="2862" y="3060"/>
                </a:lnTo>
                <a:lnTo>
                  <a:pt x="2866" y="3060"/>
                </a:lnTo>
                <a:lnTo>
                  <a:pt x="2866" y="1008"/>
                </a:lnTo>
                <a:cubicBezTo>
                  <a:pt x="2866" y="959"/>
                  <a:pt x="2904" y="921"/>
                  <a:pt x="2953" y="921"/>
                </a:cubicBezTo>
                <a:cubicBezTo>
                  <a:pt x="3001" y="921"/>
                  <a:pt x="3040" y="960"/>
                  <a:pt x="3040" y="1008"/>
                </a:cubicBezTo>
                <a:lnTo>
                  <a:pt x="3040" y="4028"/>
                </a:lnTo>
                <a:cubicBezTo>
                  <a:pt x="3040" y="4209"/>
                  <a:pt x="3185" y="4356"/>
                  <a:pt x="3367" y="4356"/>
                </a:cubicBezTo>
                <a:cubicBezTo>
                  <a:pt x="3547" y="4356"/>
                  <a:pt x="3692" y="4209"/>
                  <a:pt x="3692" y="4028"/>
                </a:cubicBezTo>
                <a:lnTo>
                  <a:pt x="3692" y="697"/>
                </a:lnTo>
                <a:cubicBezTo>
                  <a:pt x="3692" y="312"/>
                  <a:pt x="3383" y="0"/>
                  <a:pt x="3001" y="0"/>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5" name="Google Shape;315;p32"/>
          <p:cNvSpPr/>
          <p:nvPr/>
        </p:nvSpPr>
        <p:spPr>
          <a:xfrm>
            <a:off x="3669632" y="3440898"/>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6" name="Google Shape;316;p32"/>
          <p:cNvSpPr/>
          <p:nvPr/>
        </p:nvSpPr>
        <p:spPr>
          <a:xfrm>
            <a:off x="4080744" y="3456848"/>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7" name="Google Shape;317;p32"/>
          <p:cNvSpPr/>
          <p:nvPr/>
        </p:nvSpPr>
        <p:spPr>
          <a:xfrm>
            <a:off x="4439394" y="3440898"/>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8" name="Google Shape;318;p32"/>
          <p:cNvSpPr/>
          <p:nvPr/>
        </p:nvSpPr>
        <p:spPr>
          <a:xfrm>
            <a:off x="2845869" y="3437461"/>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9" name="Google Shape;319;p32"/>
          <p:cNvSpPr/>
          <p:nvPr/>
        </p:nvSpPr>
        <p:spPr>
          <a:xfrm>
            <a:off x="2460969" y="3456848"/>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0" name="Google Shape;320;p32"/>
          <p:cNvSpPr/>
          <p:nvPr/>
        </p:nvSpPr>
        <p:spPr>
          <a:xfrm>
            <a:off x="2022132" y="3456848"/>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1" name="Google Shape;321;p32"/>
          <p:cNvSpPr/>
          <p:nvPr/>
        </p:nvSpPr>
        <p:spPr>
          <a:xfrm>
            <a:off x="1652619" y="3505536"/>
            <a:ext cx="267603" cy="347406"/>
          </a:xfrm>
          <a:custGeom>
            <a:rect b="b" l="l" r="r" t="t"/>
            <a:pathLst>
              <a:path extrusionOk="0" h="6835" w="3694">
                <a:moveTo>
                  <a:pt x="691" y="1"/>
                </a:moveTo>
                <a:cubicBezTo>
                  <a:pt x="310" y="1"/>
                  <a:pt x="1" y="313"/>
                  <a:pt x="1" y="697"/>
                </a:cubicBezTo>
                <a:lnTo>
                  <a:pt x="1" y="4027"/>
                </a:lnTo>
                <a:cubicBezTo>
                  <a:pt x="1" y="4208"/>
                  <a:pt x="146" y="4355"/>
                  <a:pt x="327" y="4355"/>
                </a:cubicBezTo>
                <a:lnTo>
                  <a:pt x="333" y="4355"/>
                </a:lnTo>
                <a:cubicBezTo>
                  <a:pt x="513" y="4355"/>
                  <a:pt x="660" y="4208"/>
                  <a:pt x="660" y="4027"/>
                </a:cubicBezTo>
                <a:lnTo>
                  <a:pt x="660" y="1006"/>
                </a:lnTo>
                <a:cubicBezTo>
                  <a:pt x="660" y="958"/>
                  <a:pt x="698" y="920"/>
                  <a:pt x="747" y="920"/>
                </a:cubicBezTo>
                <a:cubicBezTo>
                  <a:pt x="793" y="920"/>
                  <a:pt x="828" y="955"/>
                  <a:pt x="832" y="1002"/>
                </a:cubicBezTo>
                <a:lnTo>
                  <a:pt x="832" y="6370"/>
                </a:lnTo>
                <a:cubicBezTo>
                  <a:pt x="832" y="6627"/>
                  <a:pt x="1040" y="6834"/>
                  <a:pt x="1296" y="6834"/>
                </a:cubicBezTo>
                <a:cubicBezTo>
                  <a:pt x="1552" y="6834"/>
                  <a:pt x="1761" y="6626"/>
                  <a:pt x="1761" y="6370"/>
                </a:cubicBezTo>
                <a:lnTo>
                  <a:pt x="1761" y="3633"/>
                </a:lnTo>
                <a:cubicBezTo>
                  <a:pt x="1761" y="3584"/>
                  <a:pt x="1801" y="3546"/>
                  <a:pt x="1848" y="3546"/>
                </a:cubicBezTo>
                <a:cubicBezTo>
                  <a:pt x="1896" y="3546"/>
                  <a:pt x="1935" y="3586"/>
                  <a:pt x="1935" y="3633"/>
                </a:cubicBezTo>
                <a:lnTo>
                  <a:pt x="1935" y="6370"/>
                </a:lnTo>
                <a:cubicBezTo>
                  <a:pt x="1935" y="6627"/>
                  <a:pt x="2143" y="6834"/>
                  <a:pt x="2399" y="6834"/>
                </a:cubicBezTo>
                <a:cubicBezTo>
                  <a:pt x="2656" y="6834"/>
                  <a:pt x="2863" y="6626"/>
                  <a:pt x="2863" y="6370"/>
                </a:cubicBezTo>
                <a:lnTo>
                  <a:pt x="2863" y="3059"/>
                </a:lnTo>
                <a:lnTo>
                  <a:pt x="2867" y="3059"/>
                </a:lnTo>
                <a:lnTo>
                  <a:pt x="2867" y="1007"/>
                </a:lnTo>
                <a:cubicBezTo>
                  <a:pt x="2867" y="958"/>
                  <a:pt x="2906" y="920"/>
                  <a:pt x="2954" y="920"/>
                </a:cubicBezTo>
                <a:cubicBezTo>
                  <a:pt x="3003" y="920"/>
                  <a:pt x="3041" y="959"/>
                  <a:pt x="3041" y="1007"/>
                </a:cubicBezTo>
                <a:lnTo>
                  <a:pt x="3041" y="4027"/>
                </a:lnTo>
                <a:cubicBezTo>
                  <a:pt x="3041" y="4208"/>
                  <a:pt x="3187" y="4355"/>
                  <a:pt x="3367" y="4355"/>
                </a:cubicBezTo>
                <a:cubicBezTo>
                  <a:pt x="3547" y="4355"/>
                  <a:pt x="3693" y="4208"/>
                  <a:pt x="3693" y="4027"/>
                </a:cubicBezTo>
                <a:lnTo>
                  <a:pt x="3693" y="697"/>
                </a:lnTo>
                <a:cubicBezTo>
                  <a:pt x="3691" y="312"/>
                  <a:pt x="3382" y="1"/>
                  <a:pt x="3001" y="1"/>
                </a:cubicBezTo>
                <a:close/>
              </a:path>
            </a:pathLst>
          </a:custGeom>
          <a:solidFill>
            <a:srgbClr val="F2F2F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2" name="Google Shape;322;p32"/>
          <p:cNvSpPr/>
          <p:nvPr/>
        </p:nvSpPr>
        <p:spPr>
          <a:xfrm>
            <a:off x="1608650" y="2844326"/>
            <a:ext cx="241329" cy="306071"/>
          </a:xfrm>
          <a:custGeom>
            <a:rect b="b" l="l" r="r" t="t"/>
            <a:pathLst>
              <a:path extrusionOk="0" h="6835" w="3694">
                <a:moveTo>
                  <a:pt x="691" y="1"/>
                </a:moveTo>
                <a:cubicBezTo>
                  <a:pt x="310" y="1"/>
                  <a:pt x="0" y="313"/>
                  <a:pt x="0" y="697"/>
                </a:cubicBezTo>
                <a:lnTo>
                  <a:pt x="0" y="4027"/>
                </a:lnTo>
                <a:cubicBezTo>
                  <a:pt x="0" y="4208"/>
                  <a:pt x="147" y="4355"/>
                  <a:pt x="327"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1" y="6834"/>
                  <a:pt x="1297" y="6834"/>
                </a:cubicBezTo>
                <a:cubicBezTo>
                  <a:pt x="1554" y="6834"/>
                  <a:pt x="1760" y="6626"/>
                  <a:pt x="1760" y="6370"/>
                </a:cubicBezTo>
                <a:lnTo>
                  <a:pt x="1760" y="3633"/>
                </a:lnTo>
                <a:cubicBezTo>
                  <a:pt x="1760" y="3584"/>
                  <a:pt x="1800" y="3546"/>
                  <a:pt x="1847" y="3546"/>
                </a:cubicBezTo>
                <a:cubicBezTo>
                  <a:pt x="1895" y="3546"/>
                  <a:pt x="1934" y="3586"/>
                  <a:pt x="1934" y="3633"/>
                </a:cubicBezTo>
                <a:lnTo>
                  <a:pt x="1934" y="6370"/>
                </a:lnTo>
                <a:cubicBezTo>
                  <a:pt x="1934" y="6627"/>
                  <a:pt x="2143" y="6834"/>
                  <a:pt x="2399" y="6834"/>
                </a:cubicBezTo>
                <a:cubicBezTo>
                  <a:pt x="2656" y="6834"/>
                  <a:pt x="2863" y="6626"/>
                  <a:pt x="2863" y="6370"/>
                </a:cubicBezTo>
                <a:lnTo>
                  <a:pt x="2863" y="3059"/>
                </a:lnTo>
                <a:lnTo>
                  <a:pt x="2867" y="3059"/>
                </a:lnTo>
                <a:lnTo>
                  <a:pt x="2867" y="1007"/>
                </a:lnTo>
                <a:cubicBezTo>
                  <a:pt x="2867" y="958"/>
                  <a:pt x="2905" y="920"/>
                  <a:pt x="2954" y="920"/>
                </a:cubicBezTo>
                <a:cubicBezTo>
                  <a:pt x="3002" y="920"/>
                  <a:pt x="3041" y="959"/>
                  <a:pt x="3041" y="1007"/>
                </a:cubicBezTo>
                <a:lnTo>
                  <a:pt x="3041" y="4027"/>
                </a:lnTo>
                <a:cubicBezTo>
                  <a:pt x="3041" y="4208"/>
                  <a:pt x="3187" y="4355"/>
                  <a:pt x="3367" y="4355"/>
                </a:cubicBezTo>
                <a:cubicBezTo>
                  <a:pt x="3548" y="4355"/>
                  <a:pt x="3693" y="4208"/>
                  <a:pt x="3693" y="4027"/>
                </a:cubicBezTo>
                <a:lnTo>
                  <a:pt x="3693" y="697"/>
                </a:lnTo>
                <a:cubicBezTo>
                  <a:pt x="3693" y="312"/>
                  <a:pt x="3384" y="1"/>
                  <a:pt x="3001" y="1"/>
                </a:cubicBezTo>
                <a:close/>
              </a:path>
            </a:pathLst>
          </a:custGeom>
          <a:solidFill>
            <a:srgbClr val="E0666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3" name="Google Shape;323;p32"/>
          <p:cNvSpPr/>
          <p:nvPr/>
        </p:nvSpPr>
        <p:spPr>
          <a:xfrm>
            <a:off x="2884726" y="2284227"/>
            <a:ext cx="189903" cy="303149"/>
          </a:xfrm>
          <a:custGeom>
            <a:rect b="b" l="l" r="r" t="t"/>
            <a:pathLst>
              <a:path extrusionOk="0" h="6835" w="3693">
                <a:moveTo>
                  <a:pt x="692" y="1"/>
                </a:moveTo>
                <a:cubicBezTo>
                  <a:pt x="310" y="1"/>
                  <a:pt x="1" y="313"/>
                  <a:pt x="1" y="697"/>
                </a:cubicBezTo>
                <a:lnTo>
                  <a:pt x="1" y="4027"/>
                </a:lnTo>
                <a:cubicBezTo>
                  <a:pt x="1" y="4208"/>
                  <a:pt x="146" y="4355"/>
                  <a:pt x="326" y="4355"/>
                </a:cubicBezTo>
                <a:lnTo>
                  <a:pt x="333" y="4355"/>
                </a:lnTo>
                <a:cubicBezTo>
                  <a:pt x="514" y="4355"/>
                  <a:pt x="659" y="4208"/>
                  <a:pt x="659" y="4027"/>
                </a:cubicBezTo>
                <a:lnTo>
                  <a:pt x="659" y="1006"/>
                </a:lnTo>
                <a:cubicBezTo>
                  <a:pt x="659" y="958"/>
                  <a:pt x="698" y="920"/>
                  <a:pt x="746" y="920"/>
                </a:cubicBezTo>
                <a:cubicBezTo>
                  <a:pt x="792" y="920"/>
                  <a:pt x="828" y="955"/>
                  <a:pt x="832" y="1002"/>
                </a:cubicBezTo>
                <a:lnTo>
                  <a:pt x="832" y="6370"/>
                </a:lnTo>
                <a:cubicBezTo>
                  <a:pt x="832" y="6627"/>
                  <a:pt x="1040" y="6834"/>
                  <a:pt x="1296" y="6834"/>
                </a:cubicBezTo>
                <a:cubicBezTo>
                  <a:pt x="1553" y="6834"/>
                  <a:pt x="1760" y="6626"/>
                  <a:pt x="1760" y="6370"/>
                </a:cubicBezTo>
                <a:lnTo>
                  <a:pt x="1760" y="3633"/>
                </a:lnTo>
                <a:cubicBezTo>
                  <a:pt x="1760" y="3584"/>
                  <a:pt x="1800" y="3546"/>
                  <a:pt x="1847" y="3546"/>
                </a:cubicBezTo>
                <a:cubicBezTo>
                  <a:pt x="1896" y="3546"/>
                  <a:pt x="1934" y="3586"/>
                  <a:pt x="1934" y="3633"/>
                </a:cubicBezTo>
                <a:lnTo>
                  <a:pt x="1934" y="6370"/>
                </a:lnTo>
                <a:cubicBezTo>
                  <a:pt x="1934" y="6627"/>
                  <a:pt x="2142" y="6834"/>
                  <a:pt x="2398" y="6834"/>
                </a:cubicBezTo>
                <a:cubicBezTo>
                  <a:pt x="2655" y="6834"/>
                  <a:pt x="2863" y="6626"/>
                  <a:pt x="2863" y="6370"/>
                </a:cubicBezTo>
                <a:lnTo>
                  <a:pt x="2863" y="3059"/>
                </a:lnTo>
                <a:lnTo>
                  <a:pt x="2867" y="3059"/>
                </a:lnTo>
                <a:lnTo>
                  <a:pt x="2867" y="1007"/>
                </a:lnTo>
                <a:cubicBezTo>
                  <a:pt x="2867" y="958"/>
                  <a:pt x="2905" y="920"/>
                  <a:pt x="2954" y="920"/>
                </a:cubicBezTo>
                <a:cubicBezTo>
                  <a:pt x="3001" y="920"/>
                  <a:pt x="3041" y="959"/>
                  <a:pt x="3041" y="1007"/>
                </a:cubicBezTo>
                <a:lnTo>
                  <a:pt x="3041" y="4027"/>
                </a:lnTo>
                <a:cubicBezTo>
                  <a:pt x="3041" y="4208"/>
                  <a:pt x="3186" y="4355"/>
                  <a:pt x="3366" y="4355"/>
                </a:cubicBezTo>
                <a:cubicBezTo>
                  <a:pt x="3547" y="4355"/>
                  <a:pt x="3693" y="4208"/>
                  <a:pt x="3693" y="4027"/>
                </a:cubicBezTo>
                <a:lnTo>
                  <a:pt x="3693" y="697"/>
                </a:lnTo>
                <a:cubicBezTo>
                  <a:pt x="3692" y="312"/>
                  <a:pt x="3383" y="1"/>
                  <a:pt x="3001" y="1"/>
                </a:cubicBezTo>
                <a:close/>
              </a:path>
            </a:pathLst>
          </a:custGeom>
          <a:solidFill>
            <a:srgbClr val="CC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4" name="Google Shape;324;p32"/>
          <p:cNvSpPr/>
          <p:nvPr/>
        </p:nvSpPr>
        <p:spPr>
          <a:xfrm>
            <a:off x="2485674" y="2282750"/>
            <a:ext cx="241273" cy="306099"/>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5" name="Google Shape;325;p32"/>
          <p:cNvSpPr/>
          <p:nvPr/>
        </p:nvSpPr>
        <p:spPr>
          <a:xfrm>
            <a:off x="2086624" y="2282750"/>
            <a:ext cx="241273" cy="306099"/>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6" name="Google Shape;326;p32"/>
          <p:cNvSpPr/>
          <p:nvPr/>
        </p:nvSpPr>
        <p:spPr>
          <a:xfrm>
            <a:off x="1653799" y="2304888"/>
            <a:ext cx="241273" cy="306099"/>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7" name="Google Shape;327;p32"/>
          <p:cNvSpPr/>
          <p:nvPr/>
        </p:nvSpPr>
        <p:spPr>
          <a:xfrm>
            <a:off x="1220974" y="2282750"/>
            <a:ext cx="241273" cy="306099"/>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8" name="Google Shape;328;p32"/>
          <p:cNvSpPr/>
          <p:nvPr/>
        </p:nvSpPr>
        <p:spPr>
          <a:xfrm>
            <a:off x="821924" y="2282750"/>
            <a:ext cx="241273" cy="306099"/>
          </a:xfrm>
          <a:custGeom>
            <a:rect b="b" l="l" r="r" t="t"/>
            <a:pathLst>
              <a:path extrusionOk="0" h="6836" w="3693">
                <a:moveTo>
                  <a:pt x="691" y="0"/>
                </a:moveTo>
                <a:cubicBezTo>
                  <a:pt x="309" y="0"/>
                  <a:pt x="0" y="312"/>
                  <a:pt x="0" y="697"/>
                </a:cubicBezTo>
                <a:lnTo>
                  <a:pt x="0" y="4028"/>
                </a:lnTo>
                <a:cubicBezTo>
                  <a:pt x="0" y="4209"/>
                  <a:pt x="145" y="4356"/>
                  <a:pt x="326" y="4356"/>
                </a:cubicBezTo>
                <a:lnTo>
                  <a:pt x="333" y="4356"/>
                </a:lnTo>
                <a:cubicBezTo>
                  <a:pt x="513" y="4356"/>
                  <a:pt x="659" y="4209"/>
                  <a:pt x="659" y="4028"/>
                </a:cubicBezTo>
                <a:lnTo>
                  <a:pt x="659" y="1008"/>
                </a:lnTo>
                <a:cubicBezTo>
                  <a:pt x="659" y="959"/>
                  <a:pt x="697" y="921"/>
                  <a:pt x="746" y="921"/>
                </a:cubicBezTo>
                <a:cubicBezTo>
                  <a:pt x="792" y="921"/>
                  <a:pt x="828" y="957"/>
                  <a:pt x="831" y="1003"/>
                </a:cubicBezTo>
                <a:lnTo>
                  <a:pt x="831" y="6371"/>
                </a:lnTo>
                <a:cubicBezTo>
                  <a:pt x="831" y="6628"/>
                  <a:pt x="1040" y="6835"/>
                  <a:pt x="1295" y="6835"/>
                </a:cubicBezTo>
                <a:cubicBezTo>
                  <a:pt x="1552" y="6835"/>
                  <a:pt x="1760" y="6627"/>
                  <a:pt x="1760" y="6371"/>
                </a:cubicBezTo>
                <a:lnTo>
                  <a:pt x="1760" y="3634"/>
                </a:lnTo>
                <a:cubicBezTo>
                  <a:pt x="1760" y="3585"/>
                  <a:pt x="1800" y="3547"/>
                  <a:pt x="1847" y="3547"/>
                </a:cubicBezTo>
                <a:cubicBezTo>
                  <a:pt x="1895" y="3547"/>
                  <a:pt x="1934" y="3587"/>
                  <a:pt x="1934" y="3634"/>
                </a:cubicBezTo>
                <a:lnTo>
                  <a:pt x="1934" y="6371"/>
                </a:lnTo>
                <a:cubicBezTo>
                  <a:pt x="1934" y="6628"/>
                  <a:pt x="2143" y="6835"/>
                  <a:pt x="2398" y="6835"/>
                </a:cubicBezTo>
                <a:cubicBezTo>
                  <a:pt x="2655" y="6835"/>
                  <a:pt x="2862" y="6627"/>
                  <a:pt x="2862" y="6371"/>
                </a:cubicBezTo>
                <a:lnTo>
                  <a:pt x="2862" y="3060"/>
                </a:lnTo>
                <a:lnTo>
                  <a:pt x="2866" y="3060"/>
                </a:lnTo>
                <a:lnTo>
                  <a:pt x="2866" y="1008"/>
                </a:lnTo>
                <a:cubicBezTo>
                  <a:pt x="2866" y="959"/>
                  <a:pt x="2905" y="921"/>
                  <a:pt x="2953" y="921"/>
                </a:cubicBezTo>
                <a:cubicBezTo>
                  <a:pt x="3000" y="921"/>
                  <a:pt x="3040" y="960"/>
                  <a:pt x="3040" y="1008"/>
                </a:cubicBezTo>
                <a:lnTo>
                  <a:pt x="3040" y="4028"/>
                </a:lnTo>
                <a:cubicBezTo>
                  <a:pt x="3040" y="4209"/>
                  <a:pt x="3186" y="4356"/>
                  <a:pt x="3366" y="4356"/>
                </a:cubicBezTo>
                <a:cubicBezTo>
                  <a:pt x="3546" y="4356"/>
                  <a:pt x="3693" y="4209"/>
                  <a:pt x="3693" y="4028"/>
                </a:cubicBezTo>
                <a:lnTo>
                  <a:pt x="3693" y="697"/>
                </a:lnTo>
                <a:cubicBezTo>
                  <a:pt x="3691" y="312"/>
                  <a:pt x="3382" y="0"/>
                  <a:pt x="3000" y="0"/>
                </a:cubicBezTo>
                <a:close/>
              </a:path>
            </a:pathLst>
          </a:custGeom>
          <a:solidFill>
            <a:srgbClr val="99000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EHDI Accountability</a:t>
            </a:r>
            <a:endParaRPr/>
          </a:p>
        </p:txBody>
      </p:sp>
      <p:sp>
        <p:nvSpPr>
          <p:cNvPr id="334" name="Google Shape;334;p33"/>
          <p:cNvSpPr txBox="1"/>
          <p:nvPr>
            <p:ph idx="4294967295" type="body"/>
          </p:nvPr>
        </p:nvSpPr>
        <p:spPr>
          <a:xfrm>
            <a:off x="762000" y="1149075"/>
            <a:ext cx="7671600" cy="34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solidFill>
                  <a:schemeClr val="dk1"/>
                </a:solidFill>
              </a:rPr>
              <a:t>“</a:t>
            </a:r>
            <a:r>
              <a:rPr lang="en">
                <a:solidFill>
                  <a:schemeClr val="dk1"/>
                </a:solidFill>
              </a:rPr>
              <a:t>Public health and social service organizations are responsible for promoting health literacy and provide equitably accessed services and information.”</a:t>
            </a:r>
            <a:endParaRPr>
              <a:solidFill>
                <a:schemeClr val="dk1"/>
              </a:solidFill>
            </a:endParaRPr>
          </a:p>
          <a:p>
            <a:pPr indent="0" lvl="0" marL="0" rtl="0" algn="l">
              <a:spcBef>
                <a:spcPts val="1000"/>
              </a:spcBef>
              <a:spcAft>
                <a:spcPts val="0"/>
              </a:spcAft>
              <a:buNone/>
            </a:pPr>
            <a:r>
              <a:rPr lang="en" sz="2400">
                <a:solidFill>
                  <a:schemeClr val="dk1"/>
                </a:solidFill>
              </a:rPr>
              <a:t>-Trezona et al., 2017</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657575" y="138000"/>
            <a:ext cx="8344800" cy="9015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Why It’s Important: </a:t>
            </a:r>
            <a:endParaRPr/>
          </a:p>
          <a:p>
            <a:pPr indent="0" lvl="0" marL="0" rtl="0" algn="l">
              <a:spcBef>
                <a:spcPts val="0"/>
              </a:spcBef>
              <a:spcAft>
                <a:spcPts val="0"/>
              </a:spcAft>
              <a:buNone/>
            </a:pPr>
            <a:r>
              <a:rPr lang="en"/>
              <a:t>Health Literacy           Health Equity</a:t>
            </a:r>
            <a:endParaRPr/>
          </a:p>
        </p:txBody>
      </p:sp>
      <p:grpSp>
        <p:nvGrpSpPr>
          <p:cNvPr id="340" name="Google Shape;340;p34"/>
          <p:cNvGrpSpPr/>
          <p:nvPr/>
        </p:nvGrpSpPr>
        <p:grpSpPr>
          <a:xfrm>
            <a:off x="564633" y="1639525"/>
            <a:ext cx="1747017" cy="1491275"/>
            <a:chOff x="3154233" y="2096725"/>
            <a:chExt cx="1747017" cy="1491275"/>
          </a:xfrm>
        </p:grpSpPr>
        <p:sp>
          <p:nvSpPr>
            <p:cNvPr id="341" name="Google Shape;341;p34"/>
            <p:cNvSpPr/>
            <p:nvPr/>
          </p:nvSpPr>
          <p:spPr>
            <a:xfrm>
              <a:off x="3485717" y="3079475"/>
              <a:ext cx="1294800" cy="133500"/>
            </a:xfrm>
            <a:prstGeom prst="rect">
              <a:avLst/>
            </a:prstGeom>
            <a:solidFill>
              <a:srgbClr val="D83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4"/>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1974</a:t>
              </a:r>
              <a:endParaRPr b="1" sz="1200">
                <a:latin typeface="Roboto"/>
                <a:ea typeface="Roboto"/>
                <a:cs typeface="Roboto"/>
                <a:sym typeface="Roboto"/>
              </a:endParaRPr>
            </a:p>
          </p:txBody>
        </p:sp>
        <p:sp>
          <p:nvSpPr>
            <p:cNvPr id="343" name="Google Shape;343;p34"/>
            <p:cNvSpPr txBox="1"/>
            <p:nvPr/>
          </p:nvSpPr>
          <p:spPr>
            <a:xfrm>
              <a:off x="3218250" y="2096725"/>
              <a:ext cx="16830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Roboto"/>
                  <a:ea typeface="Roboto"/>
                  <a:cs typeface="Roboto"/>
                  <a:sym typeface="Roboto"/>
                </a:rPr>
                <a:t>“Health Literacy” coined by Scott Simonds, published in “Health Literacy as a Social Policy”</a:t>
              </a:r>
              <a:endParaRPr b="1" sz="600">
                <a:solidFill>
                  <a:schemeClr val="dk1"/>
                </a:solidFill>
                <a:latin typeface="Roboto"/>
                <a:ea typeface="Roboto"/>
                <a:cs typeface="Roboto"/>
                <a:sym typeface="Roboto"/>
              </a:endParaRPr>
            </a:p>
          </p:txBody>
        </p:sp>
        <p:grpSp>
          <p:nvGrpSpPr>
            <p:cNvPr id="344" name="Google Shape;344;p34"/>
            <p:cNvGrpSpPr/>
            <p:nvPr/>
          </p:nvGrpSpPr>
          <p:grpSpPr>
            <a:xfrm>
              <a:off x="3435870" y="2800065"/>
              <a:ext cx="92400" cy="411825"/>
              <a:chOff x="845575" y="2563700"/>
              <a:chExt cx="92400" cy="411825"/>
            </a:xfrm>
          </p:grpSpPr>
          <p:sp>
            <p:nvSpPr>
              <p:cNvPr id="345" name="Google Shape;345;p34"/>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6" name="Google Shape;346;p34"/>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347" name="Google Shape;347;p34"/>
          <p:cNvGrpSpPr/>
          <p:nvPr/>
        </p:nvGrpSpPr>
        <p:grpSpPr>
          <a:xfrm>
            <a:off x="1828196" y="2245396"/>
            <a:ext cx="1657614" cy="1217254"/>
            <a:chOff x="1828196" y="2702596"/>
            <a:chExt cx="1657614" cy="1217254"/>
          </a:xfrm>
        </p:grpSpPr>
        <p:sp>
          <p:nvSpPr>
            <p:cNvPr id="348" name="Google Shape;348;p34"/>
            <p:cNvSpPr/>
            <p:nvPr/>
          </p:nvSpPr>
          <p:spPr>
            <a:xfrm>
              <a:off x="2191011" y="3079475"/>
              <a:ext cx="1294800" cy="133500"/>
            </a:xfrm>
            <a:prstGeom prst="rect">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4"/>
            <p:cNvSpPr txBox="1"/>
            <p:nvPr/>
          </p:nvSpPr>
          <p:spPr>
            <a:xfrm>
              <a:off x="1828196"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1978</a:t>
              </a:r>
              <a:endParaRPr b="1" sz="1200">
                <a:latin typeface="Roboto"/>
                <a:ea typeface="Roboto"/>
                <a:cs typeface="Roboto"/>
                <a:sym typeface="Roboto"/>
              </a:endParaRPr>
            </a:p>
          </p:txBody>
        </p:sp>
        <p:sp>
          <p:nvSpPr>
            <p:cNvPr id="350" name="Google Shape;350;p34"/>
            <p:cNvSpPr txBox="1"/>
            <p:nvPr/>
          </p:nvSpPr>
          <p:spPr>
            <a:xfrm>
              <a:off x="1828200" y="3444350"/>
              <a:ext cx="14220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Roboto"/>
                  <a:ea typeface="Roboto"/>
                  <a:cs typeface="Roboto"/>
                  <a:sym typeface="Roboto"/>
                </a:rPr>
                <a:t>The Declaration of Alma-Ata, international meeting of the World Health Organization (WHO) officials marking major milestone for health policy; first step of going beyond the individual to examine health equity </a:t>
              </a:r>
              <a:endParaRPr sz="600">
                <a:solidFill>
                  <a:schemeClr val="dk1"/>
                </a:solidFill>
                <a:latin typeface="Roboto Thin"/>
                <a:ea typeface="Roboto Thin"/>
                <a:cs typeface="Roboto Thin"/>
                <a:sym typeface="Roboto Thin"/>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grpSp>
          <p:nvGrpSpPr>
            <p:cNvPr id="351" name="Google Shape;351;p34"/>
            <p:cNvGrpSpPr/>
            <p:nvPr/>
          </p:nvGrpSpPr>
          <p:grpSpPr>
            <a:xfrm rot="10800000">
              <a:off x="2149293" y="3079467"/>
              <a:ext cx="92400" cy="411825"/>
              <a:chOff x="2072481" y="2563700"/>
              <a:chExt cx="92400" cy="411825"/>
            </a:xfrm>
          </p:grpSpPr>
          <p:cxnSp>
            <p:nvCxnSpPr>
              <p:cNvPr id="352" name="Google Shape;352;p34"/>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53" name="Google Shape;353;p34"/>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4" name="Google Shape;354;p34"/>
          <p:cNvGrpSpPr/>
          <p:nvPr/>
        </p:nvGrpSpPr>
        <p:grpSpPr>
          <a:xfrm>
            <a:off x="3154233" y="1971225"/>
            <a:ext cx="1626283" cy="1159575"/>
            <a:chOff x="3154233" y="2428425"/>
            <a:chExt cx="1626283" cy="1159575"/>
          </a:xfrm>
        </p:grpSpPr>
        <p:sp>
          <p:nvSpPr>
            <p:cNvPr id="355" name="Google Shape;355;p34"/>
            <p:cNvSpPr/>
            <p:nvPr/>
          </p:nvSpPr>
          <p:spPr>
            <a:xfrm>
              <a:off x="3485717" y="3079475"/>
              <a:ext cx="1294800" cy="133500"/>
            </a:xfrm>
            <a:prstGeom prst="rect">
              <a:avLst/>
            </a:prstGeom>
            <a:solidFill>
              <a:srgbClr val="D83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4"/>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1998</a:t>
              </a:r>
              <a:endParaRPr b="1" sz="1200">
                <a:latin typeface="Roboto"/>
                <a:ea typeface="Roboto"/>
                <a:cs typeface="Roboto"/>
                <a:sym typeface="Roboto"/>
              </a:endParaRPr>
            </a:p>
          </p:txBody>
        </p:sp>
        <p:sp>
          <p:nvSpPr>
            <p:cNvPr id="357" name="Google Shape;357;p34"/>
            <p:cNvSpPr txBox="1"/>
            <p:nvPr/>
          </p:nvSpPr>
          <p:spPr>
            <a:xfrm>
              <a:off x="3245901" y="2428425"/>
              <a:ext cx="1527600" cy="5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Roboto"/>
                  <a:ea typeface="Roboto"/>
                  <a:cs typeface="Roboto"/>
                  <a:sym typeface="Roboto"/>
                </a:rPr>
                <a:t>First WHO Definition</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grpSp>
          <p:nvGrpSpPr>
            <p:cNvPr id="358" name="Google Shape;358;p34"/>
            <p:cNvGrpSpPr/>
            <p:nvPr/>
          </p:nvGrpSpPr>
          <p:grpSpPr>
            <a:xfrm>
              <a:off x="3435870" y="2800065"/>
              <a:ext cx="92400" cy="411825"/>
              <a:chOff x="845575" y="2563700"/>
              <a:chExt cx="92400" cy="411825"/>
            </a:xfrm>
          </p:grpSpPr>
          <p:sp>
            <p:nvSpPr>
              <p:cNvPr id="359" name="Google Shape;359;p34"/>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34"/>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361" name="Google Shape;361;p34"/>
          <p:cNvGrpSpPr/>
          <p:nvPr/>
        </p:nvGrpSpPr>
        <p:grpSpPr>
          <a:xfrm>
            <a:off x="4161122" y="2245396"/>
            <a:ext cx="1914099" cy="1685556"/>
            <a:chOff x="4161122" y="2702596"/>
            <a:chExt cx="1914099" cy="1685556"/>
          </a:xfrm>
        </p:grpSpPr>
        <p:sp>
          <p:nvSpPr>
            <p:cNvPr id="362" name="Google Shape;362;p34"/>
            <p:cNvSpPr/>
            <p:nvPr/>
          </p:nvSpPr>
          <p:spPr>
            <a:xfrm>
              <a:off x="4780421" y="3079475"/>
              <a:ext cx="1294800" cy="133500"/>
            </a:xfrm>
            <a:prstGeom prst="rect">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34"/>
            <p:cNvGrpSpPr/>
            <p:nvPr/>
          </p:nvGrpSpPr>
          <p:grpSpPr>
            <a:xfrm rot="10800000">
              <a:off x="4737413" y="3079467"/>
              <a:ext cx="92400" cy="411825"/>
              <a:chOff x="2070100" y="2563700"/>
              <a:chExt cx="92400" cy="411825"/>
            </a:xfrm>
          </p:grpSpPr>
          <p:cxnSp>
            <p:nvCxnSpPr>
              <p:cNvPr id="364" name="Google Shape;364;p3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65" name="Google Shape;365;p3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4"/>
            <p:cNvSpPr txBox="1"/>
            <p:nvPr/>
          </p:nvSpPr>
          <p:spPr>
            <a:xfrm>
              <a:off x="4413187"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2000</a:t>
              </a:r>
              <a:endParaRPr b="1" sz="1200">
                <a:latin typeface="Roboto"/>
                <a:ea typeface="Roboto"/>
                <a:cs typeface="Roboto"/>
                <a:sym typeface="Roboto"/>
              </a:endParaRPr>
            </a:p>
          </p:txBody>
        </p:sp>
        <p:sp>
          <p:nvSpPr>
            <p:cNvPr id="367" name="Google Shape;367;p34"/>
            <p:cNvSpPr txBox="1"/>
            <p:nvPr/>
          </p:nvSpPr>
          <p:spPr>
            <a:xfrm>
              <a:off x="4161122" y="344435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Roboto"/>
                  <a:ea typeface="Roboto"/>
                  <a:cs typeface="Roboto"/>
                  <a:sym typeface="Roboto"/>
                </a:rPr>
                <a:t>WHO Definition Revised</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grpSp>
      <p:grpSp>
        <p:nvGrpSpPr>
          <p:cNvPr id="368" name="Google Shape;368;p34"/>
          <p:cNvGrpSpPr/>
          <p:nvPr/>
        </p:nvGrpSpPr>
        <p:grpSpPr>
          <a:xfrm>
            <a:off x="5436100" y="1802925"/>
            <a:ext cx="1933825" cy="1327875"/>
            <a:chOff x="5436100" y="2260125"/>
            <a:chExt cx="1933825" cy="1327875"/>
          </a:xfrm>
        </p:grpSpPr>
        <p:sp>
          <p:nvSpPr>
            <p:cNvPr id="369" name="Google Shape;369;p34"/>
            <p:cNvSpPr/>
            <p:nvPr/>
          </p:nvSpPr>
          <p:spPr>
            <a:xfrm>
              <a:off x="6075125" y="3079475"/>
              <a:ext cx="1294800" cy="133500"/>
            </a:xfrm>
            <a:prstGeom prst="rect">
              <a:avLst/>
            </a:prstGeom>
            <a:solidFill>
              <a:srgbClr val="D837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34"/>
            <p:cNvGrpSpPr/>
            <p:nvPr/>
          </p:nvGrpSpPr>
          <p:grpSpPr>
            <a:xfrm>
              <a:off x="6031394" y="2800065"/>
              <a:ext cx="92400" cy="411825"/>
              <a:chOff x="845575" y="2563700"/>
              <a:chExt cx="92400" cy="411825"/>
            </a:xfrm>
          </p:grpSpPr>
          <p:cxnSp>
            <p:nvCxnSpPr>
              <p:cNvPr id="371" name="Google Shape;371;p34"/>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72" name="Google Shape;372;p34"/>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34"/>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2010</a:t>
              </a:r>
              <a:endParaRPr b="1" sz="1200">
                <a:latin typeface="Roboto"/>
                <a:ea typeface="Roboto"/>
                <a:cs typeface="Roboto"/>
                <a:sym typeface="Roboto"/>
              </a:endParaRPr>
            </a:p>
          </p:txBody>
        </p:sp>
        <p:sp>
          <p:nvSpPr>
            <p:cNvPr id="374" name="Google Shape;374;p34"/>
            <p:cNvSpPr txBox="1"/>
            <p:nvPr/>
          </p:nvSpPr>
          <p:spPr>
            <a:xfrm>
              <a:off x="5436100" y="2260125"/>
              <a:ext cx="15963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highlight>
                    <a:srgbClr val="FFFFFF"/>
                  </a:highlight>
                  <a:latin typeface="Roboto"/>
                  <a:ea typeface="Roboto"/>
                  <a:cs typeface="Roboto"/>
                  <a:sym typeface="Roboto"/>
                </a:rPr>
                <a:t>Healthy People 2010 states Health Communication as one of 28 focus areas</a:t>
              </a:r>
              <a:endParaRPr b="1" sz="800">
                <a:solidFill>
                  <a:schemeClr val="dk1"/>
                </a:solidFill>
                <a:latin typeface="Roboto"/>
                <a:ea typeface="Roboto"/>
                <a:cs typeface="Roboto"/>
                <a:sym typeface="Roboto"/>
              </a:endParaRPr>
            </a:p>
          </p:txBody>
        </p:sp>
      </p:grpSp>
      <p:grpSp>
        <p:nvGrpSpPr>
          <p:cNvPr id="375" name="Google Shape;375;p34"/>
          <p:cNvGrpSpPr/>
          <p:nvPr/>
        </p:nvGrpSpPr>
        <p:grpSpPr>
          <a:xfrm>
            <a:off x="7003996" y="2245396"/>
            <a:ext cx="2142441" cy="1744206"/>
            <a:chOff x="7003996" y="2702596"/>
            <a:chExt cx="2142441" cy="1744206"/>
          </a:xfrm>
        </p:grpSpPr>
        <p:sp>
          <p:nvSpPr>
            <p:cNvPr id="376" name="Google Shape;376;p34"/>
            <p:cNvSpPr/>
            <p:nvPr/>
          </p:nvSpPr>
          <p:spPr>
            <a:xfrm>
              <a:off x="7369837" y="3079475"/>
              <a:ext cx="1776600" cy="133500"/>
            </a:xfrm>
            <a:prstGeom prst="rect">
              <a:avLst/>
            </a:prstGeom>
            <a:solidFill>
              <a:srgbClr val="801F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7" name="Google Shape;377;p34"/>
            <p:cNvGrpSpPr/>
            <p:nvPr/>
          </p:nvGrpSpPr>
          <p:grpSpPr>
            <a:xfrm rot="10800000">
              <a:off x="7328221" y="3079467"/>
              <a:ext cx="92400" cy="411825"/>
              <a:chOff x="2070100" y="2563700"/>
              <a:chExt cx="92400" cy="411825"/>
            </a:xfrm>
          </p:grpSpPr>
          <p:cxnSp>
            <p:nvCxnSpPr>
              <p:cNvPr id="378" name="Google Shape;378;p3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79" name="Google Shape;379;p34"/>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34"/>
            <p:cNvSpPr txBox="1"/>
            <p:nvPr/>
          </p:nvSpPr>
          <p:spPr>
            <a:xfrm>
              <a:off x="7003996"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1"/>
                  </a:solidFill>
                  <a:latin typeface="Roboto"/>
                  <a:ea typeface="Roboto"/>
                  <a:cs typeface="Roboto"/>
                  <a:sym typeface="Roboto"/>
                </a:rPr>
                <a:t>2024</a:t>
              </a:r>
              <a:endParaRPr b="1" sz="1200">
                <a:solidFill>
                  <a:schemeClr val="dk1"/>
                </a:solidFill>
                <a:latin typeface="Roboto"/>
                <a:ea typeface="Roboto"/>
                <a:cs typeface="Roboto"/>
                <a:sym typeface="Roboto"/>
              </a:endParaRPr>
            </a:p>
          </p:txBody>
        </p:sp>
        <p:sp>
          <p:nvSpPr>
            <p:cNvPr id="381" name="Google Shape;381;p34"/>
            <p:cNvSpPr txBox="1"/>
            <p:nvPr/>
          </p:nvSpPr>
          <p:spPr>
            <a:xfrm>
              <a:off x="725696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Roboto"/>
                  <a:ea typeface="Roboto"/>
                  <a:cs typeface="Roboto"/>
                  <a:sym typeface="Roboto"/>
                </a:rPr>
                <a:t>Present Day Definition</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grpSp>
      <p:cxnSp>
        <p:nvCxnSpPr>
          <p:cNvPr id="382" name="Google Shape;382;p34"/>
          <p:cNvCxnSpPr/>
          <p:nvPr/>
        </p:nvCxnSpPr>
        <p:spPr>
          <a:xfrm flipH="1">
            <a:off x="3250325" y="1796775"/>
            <a:ext cx="8700" cy="955200"/>
          </a:xfrm>
          <a:prstGeom prst="straightConnector1">
            <a:avLst/>
          </a:prstGeom>
          <a:noFill/>
          <a:ln cap="flat" cmpd="sng" w="9525">
            <a:solidFill>
              <a:srgbClr val="000000"/>
            </a:solidFill>
            <a:prstDash val="solid"/>
            <a:round/>
            <a:headEnd len="sm" w="sm" type="none"/>
            <a:tailEnd len="sm" w="sm" type="none"/>
          </a:ln>
        </p:spPr>
      </p:cxnSp>
      <p:sp>
        <p:nvSpPr>
          <p:cNvPr id="383" name="Google Shape;383;p34"/>
          <p:cNvSpPr txBox="1"/>
          <p:nvPr/>
        </p:nvSpPr>
        <p:spPr>
          <a:xfrm>
            <a:off x="2759375" y="1180850"/>
            <a:ext cx="9906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1990: Americans with Disabilities Act (A.D.A) is enacted</a:t>
            </a:r>
            <a:endParaRPr i="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84" name="Google Shape;384;p34"/>
          <p:cNvCxnSpPr/>
          <p:nvPr/>
        </p:nvCxnSpPr>
        <p:spPr>
          <a:xfrm>
            <a:off x="4796319" y="1960640"/>
            <a:ext cx="0" cy="359400"/>
          </a:xfrm>
          <a:prstGeom prst="straightConnector1">
            <a:avLst/>
          </a:prstGeom>
          <a:noFill/>
          <a:ln cap="flat" cmpd="sng" w="9525">
            <a:solidFill>
              <a:srgbClr val="000000"/>
            </a:solidFill>
            <a:prstDash val="solid"/>
            <a:round/>
            <a:headEnd len="sm" w="sm" type="none"/>
            <a:tailEnd len="sm" w="sm" type="none"/>
          </a:ln>
        </p:spPr>
      </p:cxnSp>
      <p:sp>
        <p:nvSpPr>
          <p:cNvPr id="385" name="Google Shape;385;p34"/>
          <p:cNvSpPr txBox="1"/>
          <p:nvPr/>
        </p:nvSpPr>
        <p:spPr>
          <a:xfrm>
            <a:off x="4413174" y="1549651"/>
            <a:ext cx="12945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Congress authorizes EHDI programs</a:t>
            </a:r>
            <a:endParaRPr i="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86" name="Google Shape;386;p34"/>
          <p:cNvCxnSpPr/>
          <p:nvPr/>
        </p:nvCxnSpPr>
        <p:spPr>
          <a:xfrm>
            <a:off x="1152883" y="2751890"/>
            <a:ext cx="0" cy="648600"/>
          </a:xfrm>
          <a:prstGeom prst="straightConnector1">
            <a:avLst/>
          </a:prstGeom>
          <a:noFill/>
          <a:ln cap="flat" cmpd="sng" w="9525">
            <a:solidFill>
              <a:srgbClr val="000000"/>
            </a:solidFill>
            <a:prstDash val="solid"/>
            <a:round/>
            <a:headEnd len="sm" w="sm" type="none"/>
            <a:tailEnd len="sm" w="sm" type="none"/>
          </a:ln>
        </p:spPr>
      </p:cxnSp>
      <p:sp>
        <p:nvSpPr>
          <p:cNvPr id="387" name="Google Shape;387;p34"/>
          <p:cNvSpPr txBox="1"/>
          <p:nvPr/>
        </p:nvSpPr>
        <p:spPr>
          <a:xfrm>
            <a:off x="657575" y="3400500"/>
            <a:ext cx="9906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1975: Individuals with Disabilities Education Act. (I.D.E.A) enacted.</a:t>
            </a:r>
            <a:r>
              <a:rPr i="1" lang="en" sz="600">
                <a:solidFill>
                  <a:schemeClr val="dk1"/>
                </a:solidFill>
                <a:latin typeface="Roboto"/>
                <a:ea typeface="Roboto"/>
                <a:cs typeface="Roboto"/>
                <a:sym typeface="Roboto"/>
              </a:rPr>
              <a:t>)</a:t>
            </a:r>
            <a:endParaRPr i="1" sz="6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88" name="Google Shape;388;p34"/>
          <p:cNvCxnSpPr/>
          <p:nvPr/>
        </p:nvCxnSpPr>
        <p:spPr>
          <a:xfrm flipH="1">
            <a:off x="5059083" y="2751965"/>
            <a:ext cx="2700" cy="312900"/>
          </a:xfrm>
          <a:prstGeom prst="straightConnector1">
            <a:avLst/>
          </a:prstGeom>
          <a:noFill/>
          <a:ln cap="flat" cmpd="sng" w="9525">
            <a:solidFill>
              <a:srgbClr val="000000"/>
            </a:solidFill>
            <a:prstDash val="solid"/>
            <a:round/>
            <a:headEnd len="sm" w="sm" type="none"/>
            <a:tailEnd len="sm" w="sm" type="none"/>
          </a:ln>
        </p:spPr>
      </p:cxnSp>
      <p:cxnSp>
        <p:nvCxnSpPr>
          <p:cNvPr id="389" name="Google Shape;389;p34"/>
          <p:cNvCxnSpPr/>
          <p:nvPr/>
        </p:nvCxnSpPr>
        <p:spPr>
          <a:xfrm flipH="1">
            <a:off x="5057733" y="3272565"/>
            <a:ext cx="2700" cy="241500"/>
          </a:xfrm>
          <a:prstGeom prst="straightConnector1">
            <a:avLst/>
          </a:prstGeom>
          <a:noFill/>
          <a:ln cap="flat" cmpd="sng" w="9525">
            <a:solidFill>
              <a:srgbClr val="000000"/>
            </a:solidFill>
            <a:prstDash val="solid"/>
            <a:round/>
            <a:headEnd len="sm" w="sm" type="none"/>
            <a:tailEnd len="sm" w="sm" type="none"/>
          </a:ln>
        </p:spPr>
      </p:cxnSp>
      <p:sp>
        <p:nvSpPr>
          <p:cNvPr id="390" name="Google Shape;390;p34"/>
          <p:cNvSpPr txBox="1"/>
          <p:nvPr/>
        </p:nvSpPr>
        <p:spPr>
          <a:xfrm>
            <a:off x="4563775" y="3579650"/>
            <a:ext cx="9906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2004</a:t>
            </a:r>
            <a:r>
              <a:rPr i="1" lang="en" sz="800">
                <a:solidFill>
                  <a:schemeClr val="dk1"/>
                </a:solidFill>
                <a:latin typeface="Roboto"/>
                <a:ea typeface="Roboto"/>
                <a:cs typeface="Roboto"/>
                <a:sym typeface="Roboto"/>
              </a:rPr>
              <a:t>: Individuals with Disabilities Education Act. (I.D.E.A) reauthorized; expanded provisions and protections.</a:t>
            </a:r>
            <a:endParaRPr i="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91" name="Google Shape;391;p34"/>
          <p:cNvCxnSpPr/>
          <p:nvPr/>
        </p:nvCxnSpPr>
        <p:spPr>
          <a:xfrm flipH="1">
            <a:off x="6903708" y="2293890"/>
            <a:ext cx="2700" cy="312900"/>
          </a:xfrm>
          <a:prstGeom prst="straightConnector1">
            <a:avLst/>
          </a:prstGeom>
          <a:noFill/>
          <a:ln cap="flat" cmpd="sng" w="9525">
            <a:solidFill>
              <a:srgbClr val="000000"/>
            </a:solidFill>
            <a:prstDash val="solid"/>
            <a:round/>
            <a:headEnd len="sm" w="sm" type="none"/>
            <a:tailEnd len="sm" w="sm" type="none"/>
          </a:ln>
        </p:spPr>
      </p:cxnSp>
      <p:cxnSp>
        <p:nvCxnSpPr>
          <p:cNvPr id="392" name="Google Shape;392;p34"/>
          <p:cNvCxnSpPr/>
          <p:nvPr/>
        </p:nvCxnSpPr>
        <p:spPr>
          <a:xfrm flipH="1">
            <a:off x="6903708" y="1592290"/>
            <a:ext cx="2700" cy="241500"/>
          </a:xfrm>
          <a:prstGeom prst="straightConnector1">
            <a:avLst/>
          </a:prstGeom>
          <a:noFill/>
          <a:ln cap="flat" cmpd="sng" w="9525">
            <a:solidFill>
              <a:srgbClr val="000000"/>
            </a:solidFill>
            <a:prstDash val="solid"/>
            <a:round/>
            <a:headEnd len="sm" w="sm" type="none"/>
            <a:tailEnd len="sm" w="sm" type="none"/>
          </a:ln>
        </p:spPr>
      </p:cxnSp>
      <p:sp>
        <p:nvSpPr>
          <p:cNvPr id="393" name="Google Shape;393;p34"/>
          <p:cNvSpPr txBox="1"/>
          <p:nvPr/>
        </p:nvSpPr>
        <p:spPr>
          <a:xfrm>
            <a:off x="5834075" y="1093900"/>
            <a:ext cx="22935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2017: EHDI law reauthorizes Health Resources and Services Administration (HRSA) funding for continuous </a:t>
            </a:r>
            <a:r>
              <a:rPr i="1" lang="en" sz="800">
                <a:solidFill>
                  <a:schemeClr val="dk1"/>
                </a:solidFill>
                <a:latin typeface="Roboto"/>
                <a:ea typeface="Roboto"/>
                <a:cs typeface="Roboto"/>
                <a:sym typeface="Roboto"/>
              </a:rPr>
              <a:t>improvements</a:t>
            </a:r>
            <a:r>
              <a:rPr i="1" lang="en" sz="800">
                <a:solidFill>
                  <a:schemeClr val="dk1"/>
                </a:solidFill>
                <a:latin typeface="Roboto"/>
                <a:ea typeface="Roboto"/>
                <a:cs typeface="Roboto"/>
                <a:sym typeface="Roboto"/>
              </a:rPr>
              <a:t> of EHDI programs </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94" name="Google Shape;394;p34"/>
          <p:cNvCxnSpPr/>
          <p:nvPr/>
        </p:nvCxnSpPr>
        <p:spPr>
          <a:xfrm flipH="1">
            <a:off x="5834072" y="2751977"/>
            <a:ext cx="2700" cy="777900"/>
          </a:xfrm>
          <a:prstGeom prst="straightConnector1">
            <a:avLst/>
          </a:prstGeom>
          <a:noFill/>
          <a:ln cap="flat" cmpd="sng" w="9525">
            <a:solidFill>
              <a:srgbClr val="000000"/>
            </a:solidFill>
            <a:prstDash val="solid"/>
            <a:round/>
            <a:headEnd len="sm" w="sm" type="none"/>
            <a:tailEnd len="sm" w="sm" type="none"/>
          </a:ln>
        </p:spPr>
      </p:cxnSp>
      <p:sp>
        <p:nvSpPr>
          <p:cNvPr id="395" name="Google Shape;395;p34"/>
          <p:cNvSpPr txBox="1"/>
          <p:nvPr/>
        </p:nvSpPr>
        <p:spPr>
          <a:xfrm>
            <a:off x="5671475" y="3462650"/>
            <a:ext cx="15648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2011:New Regulations for Part C of I.D.E.A include State responsibility to properly inform and be accessible to families</a:t>
            </a:r>
            <a:r>
              <a:rPr b="1" lang="en" sz="800">
                <a:solidFill>
                  <a:schemeClr val="dk1"/>
                </a:solidFill>
                <a:latin typeface="Roboto"/>
                <a:ea typeface="Roboto"/>
                <a:cs typeface="Roboto"/>
                <a:sym typeface="Roboto"/>
              </a:rPr>
              <a:t>.</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cxnSp>
        <p:nvCxnSpPr>
          <p:cNvPr id="396" name="Google Shape;396;p34"/>
          <p:cNvCxnSpPr/>
          <p:nvPr/>
        </p:nvCxnSpPr>
        <p:spPr>
          <a:xfrm flipH="1">
            <a:off x="7143825" y="2276150"/>
            <a:ext cx="2400" cy="347400"/>
          </a:xfrm>
          <a:prstGeom prst="straightConnector1">
            <a:avLst/>
          </a:prstGeom>
          <a:noFill/>
          <a:ln cap="flat" cmpd="sng" w="9525">
            <a:solidFill>
              <a:srgbClr val="000000"/>
            </a:solidFill>
            <a:prstDash val="solid"/>
            <a:round/>
            <a:headEnd len="sm" w="sm" type="none"/>
            <a:tailEnd len="sm" w="sm" type="none"/>
          </a:ln>
        </p:spPr>
      </p:cxnSp>
      <p:sp>
        <p:nvSpPr>
          <p:cNvPr id="397" name="Google Shape;397;p34"/>
          <p:cNvSpPr txBox="1"/>
          <p:nvPr/>
        </p:nvSpPr>
        <p:spPr>
          <a:xfrm>
            <a:off x="6903700" y="1737600"/>
            <a:ext cx="2180700" cy="4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2023: National Institute of Health (NIH) designates people with </a:t>
            </a:r>
            <a:r>
              <a:rPr i="1" lang="en" sz="800">
                <a:solidFill>
                  <a:schemeClr val="dk1"/>
                </a:solidFill>
                <a:latin typeface="Roboto"/>
                <a:ea typeface="Roboto"/>
                <a:cs typeface="Roboto"/>
                <a:sym typeface="Roboto"/>
              </a:rPr>
              <a:t>disabilities as population with health disparities</a:t>
            </a:r>
            <a:r>
              <a:rPr i="1" lang="en" sz="800">
                <a:solidFill>
                  <a:schemeClr val="dk1"/>
                </a:solidFill>
                <a:latin typeface="Roboto"/>
                <a:ea typeface="Roboto"/>
                <a:cs typeface="Roboto"/>
                <a:sym typeface="Roboto"/>
              </a:rPr>
              <a:t> </a:t>
            </a:r>
            <a:endParaRPr b="1" sz="800">
              <a:solidFill>
                <a:schemeClr val="dk1"/>
              </a:solidFill>
              <a:latin typeface="Roboto"/>
              <a:ea typeface="Roboto"/>
              <a:cs typeface="Roboto"/>
              <a:sym typeface="Roboto"/>
            </a:endParaRPr>
          </a:p>
          <a:p>
            <a:pPr indent="0" lvl="0" marL="0" rtl="0" algn="l">
              <a:spcBef>
                <a:spcPts val="0"/>
              </a:spcBef>
              <a:spcAft>
                <a:spcPts val="0"/>
              </a:spcAft>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None/>
            </a:pPr>
            <a:r>
              <a:t/>
            </a:r>
            <a:endParaRPr b="1" sz="800">
              <a:solidFill>
                <a:schemeClr val="dk1"/>
              </a:solidFill>
              <a:latin typeface="Roboto"/>
              <a:ea typeface="Roboto"/>
              <a:cs typeface="Roboto"/>
              <a:sym typeface="Roboto"/>
            </a:endParaRPr>
          </a:p>
        </p:txBody>
      </p:sp>
      <p:pic>
        <p:nvPicPr>
          <p:cNvPr id="398" name="Google Shape;398;p34"/>
          <p:cNvPicPr preferRelativeResize="0"/>
          <p:nvPr/>
        </p:nvPicPr>
        <p:blipFill>
          <a:blip r:embed="rId3">
            <a:alphaModFix/>
          </a:blip>
          <a:stretch>
            <a:fillRect/>
          </a:stretch>
        </p:blipFill>
        <p:spPr>
          <a:xfrm>
            <a:off x="3749974" y="479150"/>
            <a:ext cx="889813" cy="64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5"/>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It’s Important</a:t>
            </a:r>
            <a:endParaRPr/>
          </a:p>
        </p:txBody>
      </p:sp>
      <p:sp>
        <p:nvSpPr>
          <p:cNvPr id="404" name="Google Shape;404;p35"/>
          <p:cNvSpPr txBox="1"/>
          <p:nvPr>
            <p:ph idx="4294967295" type="body"/>
          </p:nvPr>
        </p:nvSpPr>
        <p:spPr>
          <a:xfrm>
            <a:off x="471900" y="1149075"/>
            <a:ext cx="8446500" cy="3114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405" name="Google Shape;405;p35"/>
          <p:cNvPicPr preferRelativeResize="0"/>
          <p:nvPr/>
        </p:nvPicPr>
        <p:blipFill>
          <a:blip r:embed="rId3">
            <a:alphaModFix/>
          </a:blip>
          <a:stretch>
            <a:fillRect/>
          </a:stretch>
        </p:blipFill>
        <p:spPr>
          <a:xfrm>
            <a:off x="716825" y="2108450"/>
            <a:ext cx="3793503" cy="1532875"/>
          </a:xfrm>
          <a:prstGeom prst="rect">
            <a:avLst/>
          </a:prstGeom>
          <a:noFill/>
          <a:ln>
            <a:noFill/>
          </a:ln>
        </p:spPr>
      </p:pic>
      <p:sp>
        <p:nvSpPr>
          <p:cNvPr id="406" name="Google Shape;406;p35"/>
          <p:cNvSpPr txBox="1"/>
          <p:nvPr/>
        </p:nvSpPr>
        <p:spPr>
          <a:xfrm>
            <a:off x="4680238" y="2597850"/>
            <a:ext cx="70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262626"/>
                </a:solidFill>
                <a:latin typeface="Calibri"/>
                <a:ea typeface="Calibri"/>
                <a:cs typeface="Calibri"/>
                <a:sym typeface="Calibri"/>
              </a:rPr>
              <a:t>VS</a:t>
            </a:r>
            <a:endParaRPr b="1" sz="2400">
              <a:solidFill>
                <a:srgbClr val="262626"/>
              </a:solidFill>
              <a:latin typeface="Calibri"/>
              <a:ea typeface="Calibri"/>
              <a:cs typeface="Calibri"/>
              <a:sym typeface="Calibri"/>
            </a:endParaRPr>
          </a:p>
        </p:txBody>
      </p:sp>
      <p:sp>
        <p:nvSpPr>
          <p:cNvPr id="407" name="Google Shape;407;p35"/>
          <p:cNvSpPr/>
          <p:nvPr/>
        </p:nvSpPr>
        <p:spPr>
          <a:xfrm>
            <a:off x="6785800" y="3069800"/>
            <a:ext cx="1382100" cy="17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8" name="Google Shape;408;p35"/>
          <p:cNvSpPr/>
          <p:nvPr/>
        </p:nvSpPr>
        <p:spPr>
          <a:xfrm>
            <a:off x="6438000" y="3069800"/>
            <a:ext cx="420900" cy="17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9" name="Google Shape;409;p35"/>
          <p:cNvSpPr/>
          <p:nvPr/>
        </p:nvSpPr>
        <p:spPr>
          <a:xfrm>
            <a:off x="7453900" y="2662450"/>
            <a:ext cx="457500" cy="13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0" name="Google Shape;410;p35"/>
          <p:cNvSpPr/>
          <p:nvPr/>
        </p:nvSpPr>
        <p:spPr>
          <a:xfrm>
            <a:off x="6584400" y="3086775"/>
            <a:ext cx="274500" cy="1740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11" name="Google Shape;411;p35"/>
          <p:cNvPicPr preferRelativeResize="0"/>
          <p:nvPr/>
        </p:nvPicPr>
        <p:blipFill>
          <a:blip r:embed="rId4">
            <a:alphaModFix/>
          </a:blip>
          <a:stretch>
            <a:fillRect/>
          </a:stretch>
        </p:blipFill>
        <p:spPr>
          <a:xfrm>
            <a:off x="5553063" y="2103363"/>
            <a:ext cx="2962275" cy="154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