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y="6858000" cx="9144000"/>
  <p:notesSz cx="6858000" cy="9144000"/>
  <p:embeddedFontLst>
    <p:embeddedFont>
      <p:font typeface="IBM Plex Sans Light"/>
      <p:regular r:id="rId40"/>
      <p:bold r:id="rId41"/>
      <p:italic r:id="rId42"/>
      <p:boldItalic r:id="rId43"/>
    </p:embeddedFont>
    <p:embeddedFont>
      <p:font typeface="Montserrat"/>
      <p:regular r:id="rId44"/>
      <p:bold r:id="rId45"/>
      <p:italic r:id="rId46"/>
      <p:boldItalic r:id="rId47"/>
    </p:embeddedFont>
    <p:embeddedFont>
      <p:font typeface="Tahoma"/>
      <p:regular r:id="rId48"/>
      <p:bold r:id="rId49"/>
    </p:embeddedFont>
    <p:embeddedFont>
      <p:font typeface="IBM Plex Sans Medium"/>
      <p:regular r:id="rId50"/>
      <p:bold r:id="rId51"/>
      <p:italic r:id="rId52"/>
      <p:boldItalic r:id="rId53"/>
    </p:embeddedFont>
    <p:embeddedFont>
      <p:font typeface="IBM Plex Sans Condensed Medium"/>
      <p:regular r:id="rId54"/>
      <p:bold r:id="rId55"/>
      <p:italic r:id="rId56"/>
      <p:boldItalic r:id="rId57"/>
    </p:embeddedFont>
    <p:embeddedFont>
      <p:font typeface="IBM Plex Sans Condensed"/>
      <p:regular r:id="rId58"/>
      <p:bold r:id="rId59"/>
      <p:italic r:id="rId60"/>
      <p:boldItalic r:id="rId61"/>
    </p:embeddedFont>
    <p:embeddedFont>
      <p:font typeface="IBM Plex Sans Condensed SemiBold"/>
      <p:regular r:id="rId62"/>
      <p:bold r:id="rId63"/>
      <p:italic r:id="rId64"/>
      <p:boldItalic r:id="rId65"/>
    </p:embeddedFont>
    <p:embeddedFont>
      <p:font typeface="Montserrat ExtraBold"/>
      <p:bold r:id="rId66"/>
      <p:boldItalic r:id="rId67"/>
    </p:embeddedFont>
    <p:embeddedFont>
      <p:font typeface="IBM Plex Sans SemiBold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C9E52E-A2A6-4544-BA27-F30717C4BB3A}">
  <a:tblStyle styleId="{2FC9E52E-A2A6-4544-BA27-F30717C4BB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BMPlexSansLight-regular.fntdata"/><Relationship Id="rId42" Type="http://schemas.openxmlformats.org/officeDocument/2006/relationships/font" Target="fonts/IBMPlexSansLight-italic.fntdata"/><Relationship Id="rId41" Type="http://schemas.openxmlformats.org/officeDocument/2006/relationships/font" Target="fonts/IBMPlexSansLight-bold.fntdata"/><Relationship Id="rId44" Type="http://schemas.openxmlformats.org/officeDocument/2006/relationships/font" Target="fonts/Montserrat-regular.fntdata"/><Relationship Id="rId43" Type="http://schemas.openxmlformats.org/officeDocument/2006/relationships/font" Target="fonts/IBMPlexSansLight-boldItalic.fntdata"/><Relationship Id="rId46" Type="http://schemas.openxmlformats.org/officeDocument/2006/relationships/font" Target="fonts/Montserrat-italic.fntdata"/><Relationship Id="rId45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Tahoma-regular.fntdata"/><Relationship Id="rId47" Type="http://schemas.openxmlformats.org/officeDocument/2006/relationships/font" Target="fonts/Montserrat-boldItalic.fntdata"/><Relationship Id="rId49" Type="http://schemas.openxmlformats.org/officeDocument/2006/relationships/font" Target="fonts/Tahoma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IBMPlexSansSemiBold-boldItalic.fntdata"/><Relationship Id="rId70" Type="http://schemas.openxmlformats.org/officeDocument/2006/relationships/font" Target="fonts/IBMPlexSansSemiBold-italic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IBMPlexSansCondensedSemiBold-regular.fntdata"/><Relationship Id="rId61" Type="http://schemas.openxmlformats.org/officeDocument/2006/relationships/font" Target="fonts/IBMPlexSansCondensed-boldItalic.fntdata"/><Relationship Id="rId20" Type="http://schemas.openxmlformats.org/officeDocument/2006/relationships/slide" Target="slides/slide13.xml"/><Relationship Id="rId64" Type="http://schemas.openxmlformats.org/officeDocument/2006/relationships/font" Target="fonts/IBMPlexSansCondensedSemiBold-italic.fntdata"/><Relationship Id="rId63" Type="http://schemas.openxmlformats.org/officeDocument/2006/relationships/font" Target="fonts/IBMPlexSansCondensedSemiBold-bold.fntdata"/><Relationship Id="rId22" Type="http://schemas.openxmlformats.org/officeDocument/2006/relationships/slide" Target="slides/slide15.xml"/><Relationship Id="rId66" Type="http://schemas.openxmlformats.org/officeDocument/2006/relationships/font" Target="fonts/MontserratExtraBold-bold.fntdata"/><Relationship Id="rId21" Type="http://schemas.openxmlformats.org/officeDocument/2006/relationships/slide" Target="slides/slide14.xml"/><Relationship Id="rId65" Type="http://schemas.openxmlformats.org/officeDocument/2006/relationships/font" Target="fonts/IBMPlexSansCondensedSemiBold-boldItalic.fntdata"/><Relationship Id="rId24" Type="http://schemas.openxmlformats.org/officeDocument/2006/relationships/slide" Target="slides/slide17.xml"/><Relationship Id="rId68" Type="http://schemas.openxmlformats.org/officeDocument/2006/relationships/font" Target="fonts/IBMPlexSansSemiBold-regular.fntdata"/><Relationship Id="rId23" Type="http://schemas.openxmlformats.org/officeDocument/2006/relationships/slide" Target="slides/slide16.xml"/><Relationship Id="rId67" Type="http://schemas.openxmlformats.org/officeDocument/2006/relationships/font" Target="fonts/MontserratExtraBold-boldItalic.fntdata"/><Relationship Id="rId60" Type="http://schemas.openxmlformats.org/officeDocument/2006/relationships/font" Target="fonts/IBMPlexSansCondensed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IBMPlexSansSemiBold-bold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IBMPlexSansMedium-bold.fntdata"/><Relationship Id="rId50" Type="http://schemas.openxmlformats.org/officeDocument/2006/relationships/font" Target="fonts/IBMPlexSansMedium-regular.fntdata"/><Relationship Id="rId53" Type="http://schemas.openxmlformats.org/officeDocument/2006/relationships/font" Target="fonts/IBMPlexSansMedium-boldItalic.fntdata"/><Relationship Id="rId52" Type="http://schemas.openxmlformats.org/officeDocument/2006/relationships/font" Target="fonts/IBMPlexSansMedium-italic.fntdata"/><Relationship Id="rId11" Type="http://schemas.openxmlformats.org/officeDocument/2006/relationships/slide" Target="slides/slide4.xml"/><Relationship Id="rId55" Type="http://schemas.openxmlformats.org/officeDocument/2006/relationships/font" Target="fonts/IBMPlexSansCondensedMedium-bold.fntdata"/><Relationship Id="rId10" Type="http://schemas.openxmlformats.org/officeDocument/2006/relationships/slide" Target="slides/slide3.xml"/><Relationship Id="rId54" Type="http://schemas.openxmlformats.org/officeDocument/2006/relationships/font" Target="fonts/IBMPlexSansCondensedMedium-regular.fntdata"/><Relationship Id="rId13" Type="http://schemas.openxmlformats.org/officeDocument/2006/relationships/slide" Target="slides/slide6.xml"/><Relationship Id="rId57" Type="http://schemas.openxmlformats.org/officeDocument/2006/relationships/font" Target="fonts/IBMPlexSansCondensedMedium-boldItalic.fntdata"/><Relationship Id="rId12" Type="http://schemas.openxmlformats.org/officeDocument/2006/relationships/slide" Target="slides/slide5.xml"/><Relationship Id="rId56" Type="http://schemas.openxmlformats.org/officeDocument/2006/relationships/font" Target="fonts/IBMPlexSansCondensedMedium-italic.fntdata"/><Relationship Id="rId15" Type="http://schemas.openxmlformats.org/officeDocument/2006/relationships/slide" Target="slides/slide8.xml"/><Relationship Id="rId59" Type="http://schemas.openxmlformats.org/officeDocument/2006/relationships/font" Target="fonts/IBMPlexSansCondensed-bold.fntdata"/><Relationship Id="rId14" Type="http://schemas.openxmlformats.org/officeDocument/2006/relationships/slide" Target="slides/slide7.xml"/><Relationship Id="rId58" Type="http://schemas.openxmlformats.org/officeDocument/2006/relationships/font" Target="fonts/IBMPlexSansCondensed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cc5c34e30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cc5c34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b8083c0c8_4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2b8083c0c8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b8083c0c8_4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b8083c0c8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cb81d9b99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cb81d9b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Danna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70241c771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270241c77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Danna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2b8083c0c8_2_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2b8083c0c8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 donna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aef99018c_0_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3aef99018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Embracing their trauma associated with it but so quickly embracing it….contrast to other families - set up Kelsey and Craig’s story of acceptance  donna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b8083c0c8_2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2b8083c0c8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aef99018c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aef99018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b8083c0c8_2_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2b8083c0c8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b8083c0c8_4_3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b8083c0c8_4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Robert - what can a SDBP do for you Provide info on access to environment, people, activities…concept development  Can we add some pictures of older students to stress early identification changes that path to a happy life.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754998c_0_9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11754998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 collage here - use audio description prep for Amanda’s story to take notes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b7fc00f6e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b7fc00f6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Robert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b8083c0c8_2_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2b8083c0c8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Corinne worked with Paige…she does not see lots of children who are DeafBlind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270241c771_1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270241c77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</a:t>
            </a:r>
            <a:r>
              <a:rPr lang="en"/>
              <a:t> are some of the themes - Danna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b8083c0c8_2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2b8083c0c8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b8083c0c8_2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2b8083c0c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b8083c0c8_2_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2b8083c0c8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2a00787927_0_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2a007879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Paige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70241c771_1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270241c77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31f646869_4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331f646869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31f646869_4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31f646869_4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31f646869_2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31f64686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2b8083c0c8_2_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2b8083c0c8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2b8083c0c8_4_5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2b8083c0c8_4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11754998c_0_17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11754998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31f646869_2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31f646869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11754998c_0_16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11754998c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 to audience about triggers and taking a breathe personal impact  We embrace you to have questions…during break and different spots Donna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b8083c0c8_2_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b8083c0c8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hear?  Write some notes while listening  Can you imagine what deafblind is?  Before Robert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aef99018c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aef9901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Chart paper or sticky notes Robert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b8083c0c8_4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2b8083c0c8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Respect - Trust  Danna  prep and debrief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b8083c0c8_2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2b8083c0c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5200"/>
              <a:buFont typeface="Montserrat"/>
              <a:buNone/>
              <a:defRPr b="1" sz="5200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Sans Condensed Medium"/>
              <a:buNone/>
              <a:defRPr sz="3000">
                <a:solidFill>
                  <a:schemeClr val="lt1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3976" l="0" r="0" t="3976"/>
          <a:stretch/>
        </p:blipFill>
        <p:spPr>
          <a:xfrm>
            <a:off x="5604825" y="210700"/>
            <a:ext cx="3310602" cy="662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0" y="4331725"/>
            <a:ext cx="9144000" cy="2526300"/>
          </a:xfrm>
          <a:prstGeom prst="rect">
            <a:avLst/>
          </a:prstGeom>
          <a:solidFill>
            <a:srgbClr val="4080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500">
              <a:solidFill>
                <a:schemeClr val="lt1"/>
              </a:solidFill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cxnSp>
        <p:nvCxnSpPr>
          <p:cNvPr id="15" name="Google Shape;15;p2"/>
          <p:cNvCxnSpPr/>
          <p:nvPr/>
        </p:nvCxnSpPr>
        <p:spPr>
          <a:xfrm>
            <a:off x="-8550" y="4275333"/>
            <a:ext cx="9161100" cy="0"/>
          </a:xfrm>
          <a:prstGeom prst="straightConnector1">
            <a:avLst/>
          </a:prstGeom>
          <a:noFill/>
          <a:ln cap="flat" cmpd="sng" w="114300">
            <a:solidFill>
              <a:srgbClr val="FACF5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b="1" sz="3600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indent="-349250" lvl="2" marL="13716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900"/>
              <a:buFont typeface="IBM Plex Sans Condensed Medium"/>
              <a:buChar char="■"/>
              <a:defRPr sz="19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indent="-336550" lvl="4" marL="22860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700"/>
              <a:buFont typeface="IBM Plex Sans Condensed"/>
              <a:buChar char="○"/>
              <a:defRPr sz="17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Clr>
                <a:srgbClr val="408087"/>
              </a:buClr>
              <a:buSzPts val="1800"/>
              <a:buChar char="■"/>
              <a:defRPr sz="1800">
                <a:solidFill>
                  <a:srgbClr val="408087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0" y="1381775"/>
            <a:ext cx="4382400" cy="0"/>
          </a:xfrm>
          <a:prstGeom prst="straightConnector1">
            <a:avLst/>
          </a:prstGeom>
          <a:noFill/>
          <a:ln cap="flat" cmpd="sng" w="76200">
            <a:solidFill>
              <a:srgbClr val="FACF5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Medium"/>
              <a:buChar char="●"/>
              <a:defRPr sz="22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0" y="1381775"/>
            <a:ext cx="4382400" cy="0"/>
          </a:xfrm>
          <a:prstGeom prst="straightConnector1">
            <a:avLst/>
          </a:prstGeom>
          <a:noFill/>
          <a:ln cap="flat" cmpd="sng" w="76200">
            <a:solidFill>
              <a:srgbClr val="FACF5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/Image Slide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21650" y="2497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3800"/>
              <a:buFont typeface="Montserrat"/>
              <a:buNone/>
              <a:defRPr b="1" sz="3800">
                <a:solidFill>
                  <a:srgbClr val="4080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flipH="1" rot="10800000">
            <a:off x="-4650" y="1071950"/>
            <a:ext cx="9153300" cy="13800"/>
          </a:xfrm>
          <a:prstGeom prst="straightConnector1">
            <a:avLst/>
          </a:prstGeom>
          <a:noFill/>
          <a:ln cap="flat" cmpd="sng" w="76200">
            <a:solidFill>
              <a:srgbClr val="23314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valuation Slide">
  <p:cSld name="BIG_NUMBER">
    <p:bg>
      <p:bgPr>
        <a:solidFill>
          <a:srgbClr val="408087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439800" y="467275"/>
            <a:ext cx="8259900" cy="59097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hasCustomPrompt="1" type="title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/Quotes/Statement" type="blank">
  <p:cSld name="BLANK">
    <p:bg>
      <p:bgPr>
        <a:solidFill>
          <a:srgbClr val="408087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439800" y="467275"/>
            <a:ext cx="8259900" cy="5909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1264500" y="783375"/>
            <a:ext cx="6390600" cy="18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D5A5A"/>
              </a:buClr>
              <a:buSzPts val="4300"/>
              <a:buNone/>
              <a:defRPr sz="4300">
                <a:solidFill>
                  <a:srgbClr val="ED5A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cxnSp>
        <p:nvCxnSpPr>
          <p:cNvPr id="38" name="Google Shape;38;p7"/>
          <p:cNvCxnSpPr/>
          <p:nvPr/>
        </p:nvCxnSpPr>
        <p:spPr>
          <a:xfrm rot="10800000">
            <a:off x="0" y="3429000"/>
            <a:ext cx="4674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" name="Google Shape;39;p7"/>
          <p:cNvCxnSpPr/>
          <p:nvPr/>
        </p:nvCxnSpPr>
        <p:spPr>
          <a:xfrm rot="10800000">
            <a:off x="8699700" y="3422125"/>
            <a:ext cx="4674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7"/>
          <p:cNvSpPr txBox="1"/>
          <p:nvPr>
            <p:ph idx="1" type="subTitle"/>
          </p:nvPr>
        </p:nvSpPr>
        <p:spPr>
          <a:xfrm>
            <a:off x="1195675" y="2679975"/>
            <a:ext cx="6390600" cy="19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2400"/>
              <a:buNone/>
              <a:defRPr>
                <a:solidFill>
                  <a:srgbClr val="233142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b="1" sz="3600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SemiBold"/>
              <a:buChar char="●"/>
              <a:defRPr sz="2400">
                <a:solidFill>
                  <a:srgbClr val="408087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indent="-3683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SemiBold"/>
              <a:buChar char="●"/>
              <a:defRPr sz="2200">
                <a:solidFill>
                  <a:srgbClr val="408087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indent="-3492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900"/>
              <a:buFont typeface="IBM Plex Sans Condensed Medium"/>
              <a:buChar char="■"/>
              <a:defRPr sz="19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indent="-3365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700"/>
              <a:buFont typeface="IBM Plex Sans Condensed"/>
              <a:buChar char="○"/>
              <a:defRPr sz="17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indent="-3429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indent="-3429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indent="-3429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indent="-3429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08087"/>
              </a:buClr>
              <a:buSzPts val="1800"/>
              <a:buChar char="■"/>
              <a:defRPr sz="1800">
                <a:solidFill>
                  <a:srgbClr val="408087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" name="Google Shape;49;p9"/>
          <p:cNvCxnSpPr/>
          <p:nvPr/>
        </p:nvCxnSpPr>
        <p:spPr>
          <a:xfrm flipH="1" rot="10800000">
            <a:off x="0" y="1327100"/>
            <a:ext cx="4349400" cy="24900"/>
          </a:xfrm>
          <a:prstGeom prst="straightConnector1">
            <a:avLst/>
          </a:prstGeom>
          <a:noFill/>
          <a:ln cap="flat" cmpd="sng" w="76200">
            <a:solidFill>
              <a:srgbClr val="FACF5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-3683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indent="-3429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indent="-3429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-3683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Medium"/>
              <a:buChar char="●"/>
              <a:defRPr sz="22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indent="-3429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indent="-3429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" name="Google Shape;55;p10"/>
          <p:cNvCxnSpPr/>
          <p:nvPr/>
        </p:nvCxnSpPr>
        <p:spPr>
          <a:xfrm flipH="1" rot="10800000">
            <a:off x="0" y="1327100"/>
            <a:ext cx="4349400" cy="24900"/>
          </a:xfrm>
          <a:prstGeom prst="straightConnector1">
            <a:avLst/>
          </a:prstGeom>
          <a:noFill/>
          <a:ln cap="flat" cmpd="sng" w="76200">
            <a:solidFill>
              <a:srgbClr val="FACF5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b="1" sz="3600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-3683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indent="-3429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indent="-3429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indent="-3429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indent="-3429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indent="-3429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indent="-3429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b="0" i="0" sz="2400" u="none" cap="none" strike="noStrike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b="0" i="0" sz="2200" u="none" cap="none" strike="noStrike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b="0" i="0" sz="1800" u="none" cap="none" strike="noStrik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b="0" i="0" sz="1800" u="none" cap="none" strike="noStrik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b="0" i="0" sz="1800" u="none" cap="none" strike="noStrik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b="0" i="0" sz="1800" u="none" cap="none" strike="noStrik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b="0" i="0" sz="1800" u="none" cap="none" strike="noStrik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b="0" i="0" sz="1800" u="none" cap="none" strike="noStrik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b="0" i="0" sz="1800" u="none" cap="none" strike="noStrik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onna.carpenter@uky.edu" TargetMode="External"/><Relationship Id="rId4" Type="http://schemas.openxmlformats.org/officeDocument/2006/relationships/hyperlink" Target="mailto:rhill@scsdb.org" TargetMode="External"/><Relationship Id="rId5" Type="http://schemas.openxmlformats.org/officeDocument/2006/relationships/hyperlink" Target="mailto:danna.conn@vumc.org" TargetMode="External"/><Relationship Id="rId6" Type="http://schemas.openxmlformats.org/officeDocument/2006/relationships/hyperlink" Target="mailto:efricke@helenkeller.org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nationaldb.org/media/doc/Transition_to_Preschool_Helpful_Tips_for_Families.pdf" TargetMode="External"/><Relationship Id="rId4" Type="http://schemas.openxmlformats.org/officeDocument/2006/relationships/hyperlink" Target="https://www.nationaldb.org/media/doc/Preschool_Transition_Planning_Checklist.pdf" TargetMode="External"/><Relationship Id="rId5" Type="http://schemas.openxmlformats.org/officeDocument/2006/relationships/hyperlink" Target="https://www.nationaldb.org/for-families/learning-resources/family-topics/preparing-for-transition-preschool/" TargetMode="External"/><Relationship Id="rId6" Type="http://schemas.openxmlformats.org/officeDocument/2006/relationships/hyperlink" Target="https://www.nationaldb.org/info-center/educational-practices/early-intervention-to-preschool/" TargetMode="External"/><Relationship Id="rId7" Type="http://schemas.openxmlformats.org/officeDocument/2006/relationships/hyperlink" Target="https://www.nationaldb.org/national-initiatives/iqp/professional-development-modules/" TargetMode="External"/><Relationship Id="rId8" Type="http://schemas.openxmlformats.org/officeDocument/2006/relationships/hyperlink" Target="https://www.nationaldb.org/products/modules/pd/module-2/M2L4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littlebearsees.org/" TargetMode="External"/><Relationship Id="rId4" Type="http://schemas.openxmlformats.org/officeDocument/2006/relationships/hyperlink" Target="https://necsociety.org/?srsltid=AfmBOopu4WKkj_pESxVjpPxlhWGpb1xeKY5at-hkr7rd4iVxM2uvrk40" TargetMode="External"/><Relationship Id="rId5" Type="http://schemas.openxmlformats.org/officeDocument/2006/relationships/hyperlink" Target="https://littlebearsees.org/" TargetMode="External"/><Relationship Id="rId6" Type="http://schemas.openxmlformats.org/officeDocument/2006/relationships/hyperlink" Target="https://sites.ed.gov/idea/statuteregulations/" TargetMode="External"/><Relationship Id="rId7" Type="http://schemas.openxmlformats.org/officeDocument/2006/relationships/hyperlink" Target="https://www.nationaldb.org/national-initiatives/iqp/intervener-tools/discussion-guid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9.jpg"/><Relationship Id="rId5" Type="http://schemas.openxmlformats.org/officeDocument/2006/relationships/image" Target="../media/image3.jpg"/><Relationship Id="rId6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parentcenterhub.org/find-your-center/" TargetMode="External"/><Relationship Id="rId4" Type="http://schemas.openxmlformats.org/officeDocument/2006/relationships/hyperlink" Target="https://www.handsandvoices.org/" TargetMode="External"/><Relationship Id="rId5" Type="http://schemas.openxmlformats.org/officeDocument/2006/relationships/hyperlink" Target="https://familyvoices.org/" TargetMode="External"/><Relationship Id="rId6" Type="http://schemas.openxmlformats.org/officeDocument/2006/relationships/hyperlink" Target="https://www.nationaldb.org/state-deaf-blind-projects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nationaldb.org/state-deaf-blind-projects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ationaldb.org/media/doc/2023_National_Deafblind_Child_Count_Report_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528775" y="929350"/>
            <a:ext cx="8075700" cy="26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4200">
                <a:latin typeface="Montserrat ExtraBold"/>
                <a:ea typeface="Montserrat ExtraBold"/>
                <a:cs typeface="Montserrat ExtraBold"/>
                <a:sym typeface="Montserrat ExtraBold"/>
              </a:rPr>
              <a:t>Elevating Family Voice: Bridging the Transition from Early Intervention to Preschool</a:t>
            </a:r>
            <a:endParaRPr/>
          </a:p>
        </p:txBody>
      </p:sp>
      <p:sp>
        <p:nvSpPr>
          <p:cNvPr id="61" name="Google Shape;61;p11"/>
          <p:cNvSpPr txBox="1"/>
          <p:nvPr/>
        </p:nvSpPr>
        <p:spPr>
          <a:xfrm>
            <a:off x="573750" y="4458650"/>
            <a:ext cx="7386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Presenter Information</a:t>
            </a:r>
            <a:r>
              <a:rPr b="1" lang="en" sz="2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:</a:t>
            </a:r>
            <a:endParaRPr b="1" sz="2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Donna Carpenter, KY DeafBlind Project</a:t>
            </a:r>
            <a:endParaRPr b="1" sz="2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Danna Conn, TN DeafBlind Project</a:t>
            </a:r>
            <a:endParaRPr b="1" sz="2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Emma Fricke, National Center on Deafblindness</a:t>
            </a:r>
            <a:endParaRPr b="1" sz="2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Robert Hill, SC DeafBlind Project</a:t>
            </a:r>
            <a:endParaRPr b="1" sz="2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cxnSp>
        <p:nvCxnSpPr>
          <p:cNvPr id="62" name="Google Shape;62;p11"/>
          <p:cNvCxnSpPr/>
          <p:nvPr/>
        </p:nvCxnSpPr>
        <p:spPr>
          <a:xfrm>
            <a:off x="480625" y="4326300"/>
            <a:ext cx="8172000" cy="15900"/>
          </a:xfrm>
          <a:prstGeom prst="straightConnector1">
            <a:avLst/>
          </a:prstGeom>
          <a:noFill/>
          <a:ln cap="flat" cmpd="sng" w="76200">
            <a:solidFill>
              <a:srgbClr val="FACF5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Causes of Deafblindness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Unknown Etiology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Complications of Prematurity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Hereditary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CHARGE syndrome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Stickler syndrome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Dandy-Walker syndrome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Usher syndrome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Down syndrome</a:t>
            </a:r>
            <a:endParaRPr sz="2400"/>
          </a:p>
        </p:txBody>
      </p:sp>
      <p:sp>
        <p:nvSpPr>
          <p:cNvPr id="125" name="Google Shape;125;p20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Prenatal/Congenital Complications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Condensed Medium"/>
              <a:buChar char="●"/>
            </a:pPr>
            <a:r>
              <a:rPr lang="en" sz="2400"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rPr>
              <a:t>cCMV</a:t>
            </a:r>
            <a:endParaRPr sz="2400">
              <a:latin typeface="IBM Plex Sans Condensed Medium"/>
              <a:ea typeface="IBM Plex Sans Condensed Medium"/>
              <a:cs typeface="IBM Plex Sans Condensed Medium"/>
              <a:sym typeface="IBM Plex Sans Condensed Medium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Condensed Medium"/>
              <a:buChar char="●"/>
            </a:pPr>
            <a:r>
              <a:rPr lang="en" sz="2400"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rPr>
              <a:t>Microcephaly</a:t>
            </a:r>
            <a:endParaRPr sz="2400">
              <a:latin typeface="IBM Plex Sans Condensed Medium"/>
              <a:ea typeface="IBM Plex Sans Condensed Medium"/>
              <a:cs typeface="IBM Plex Sans Condensed Medium"/>
              <a:sym typeface="IBM Plex Sans Condensed Medium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Condensed Medium"/>
              <a:buChar char="●"/>
            </a:pPr>
            <a:r>
              <a:rPr lang="en" sz="2400"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rPr>
              <a:t>Hydrocephalus</a:t>
            </a:r>
            <a:endParaRPr sz="2400">
              <a:latin typeface="IBM Plex Sans Condensed Medium"/>
              <a:ea typeface="IBM Plex Sans Condensed Medium"/>
              <a:cs typeface="IBM Plex Sans Condensed Medium"/>
              <a:sym typeface="IBM Plex Sans Condensed Medium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Condensed Medium"/>
              <a:buChar char="●"/>
            </a:pPr>
            <a:r>
              <a:rPr lang="en" sz="2400"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rPr>
              <a:t>Prenatal exposure to drugs or alcohol</a:t>
            </a:r>
            <a:endParaRPr sz="2400">
              <a:latin typeface="IBM Plex Sans Condensed Medium"/>
              <a:ea typeface="IBM Plex Sans Condensed Medium"/>
              <a:cs typeface="IBM Plex Sans Condensed Medium"/>
              <a:sym typeface="IBM Plex Sans Condensed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Condensed Medium"/>
              <a:buChar char="●"/>
            </a:pPr>
            <a:r>
              <a:rPr lang="en"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rPr>
              <a:t>Postnatal/Non-Congenital</a:t>
            </a:r>
            <a:endParaRPr>
              <a:latin typeface="IBM Plex Sans Condensed Medium"/>
              <a:ea typeface="IBM Plex Sans Condensed Medium"/>
              <a:cs typeface="IBM Plex Sans Condensed Medium"/>
              <a:sym typeface="IBM Plex Sans Condensed Medium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Condensed Medium"/>
              <a:buChar char="●"/>
            </a:pPr>
            <a:r>
              <a:rPr lang="en" sz="2400"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rPr>
              <a:t>Lack of oxygen</a:t>
            </a:r>
            <a:endParaRPr sz="2400">
              <a:latin typeface="IBM Plex Sans Condensed Medium"/>
              <a:ea typeface="IBM Plex Sans Condensed Medium"/>
              <a:cs typeface="IBM Plex Sans Condensed Medium"/>
              <a:sym typeface="IBM Plex Sans Condensed Medium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Condensed Medium"/>
              <a:buChar char="●"/>
            </a:pPr>
            <a:r>
              <a:rPr lang="en" sz="2400"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rPr>
              <a:t>Birth Complications</a:t>
            </a:r>
            <a:endParaRPr sz="2400">
              <a:latin typeface="IBM Plex Sans Condensed Medium"/>
              <a:ea typeface="IBM Plex Sans Condensed Medium"/>
              <a:cs typeface="IBM Plex Sans Condensed Medium"/>
              <a:sym typeface="IBM Plex Sans Condensed Medium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Condensed Medium"/>
              <a:buChar char="●"/>
            </a:pPr>
            <a:r>
              <a:rPr lang="en" sz="2400"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rPr>
              <a:t>Meningitis</a:t>
            </a:r>
            <a:endParaRPr sz="2400">
              <a:latin typeface="IBM Plex Sans Condensed Medium"/>
              <a:ea typeface="IBM Plex Sans Condensed Medium"/>
              <a:cs typeface="IBM Plex Sans Condensed Medium"/>
              <a:sym typeface="IBM Plex Sans Condensed Medium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Condensed Medium"/>
              <a:buChar char="●"/>
            </a:pPr>
            <a:r>
              <a:rPr lang="en" sz="2400"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rPr>
              <a:t>Trauma to the brain</a:t>
            </a:r>
            <a:endParaRPr sz="2400">
              <a:latin typeface="IBM Plex Sans Condensed Medium"/>
              <a:ea typeface="IBM Plex Sans Condensed Medium"/>
              <a:cs typeface="IBM Plex Sans Condensed Medium"/>
              <a:sym typeface="IBM Plex Sans Condensed Medium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 with hearing status across the top and vision status down the side to illustrate who is considered DeafBlind"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5" y="174100"/>
            <a:ext cx="8976349" cy="658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Conditions Associated with CVI</a:t>
            </a:r>
            <a:endParaRPr/>
          </a:p>
        </p:txBody>
      </p:sp>
      <p:graphicFrame>
        <p:nvGraphicFramePr>
          <p:cNvPr id="136" name="Google Shape;136;p22"/>
          <p:cNvGraphicFramePr/>
          <p:nvPr/>
        </p:nvGraphicFramePr>
        <p:xfrm>
          <a:off x="716350" y="185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{2FC9E52E-A2A6-4544-BA27-F30717C4BB3A}</a:tableStyleId>
              </a:tblPr>
              <a:tblGrid>
                <a:gridCol w="3757250"/>
                <a:gridCol w="3757250"/>
              </a:tblGrid>
              <a:tr h="72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90% Microcephaly </a:t>
                      </a:r>
                      <a:endParaRPr b="1" sz="16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</a:rPr>
                        <a:t>15% Autism</a:t>
                      </a:r>
                      <a:endParaRPr b="1" sz="16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70% Cerebral Palsy</a:t>
                      </a:r>
                      <a:endParaRPr b="1" sz="16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</a:rPr>
                        <a:t>40% Prematurity </a:t>
                      </a:r>
                      <a:endParaRPr b="1" sz="16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</a:rPr>
                        <a:t>64% Epilepsy</a:t>
                      </a:r>
                      <a:endParaRPr b="1" sz="16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20% Genetic Anomalies</a:t>
                      </a:r>
                      <a:endParaRPr b="1" sz="16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</a:rPr>
                        <a:t>60% Optic Nerve Hypoplasia</a:t>
                      </a:r>
                      <a:endParaRPr b="1" sz="16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20% CMV</a:t>
                      </a:r>
                      <a:endParaRPr b="1" sz="16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</a:rPr>
                        <a:t>52% Delayed auditory response</a:t>
                      </a:r>
                      <a:endParaRPr b="1" sz="16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</a:rPr>
                        <a:t>15% Down Syndrome</a:t>
                      </a:r>
                      <a:endParaRPr b="1" sz="16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</a:rPr>
                        <a:t>50% Traumatic Brain Injury</a:t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15% Meningitis</a:t>
                      </a:r>
                      <a:endParaRPr b="1" sz="16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37" name="Google Shape;137;p22"/>
          <p:cNvSpPr txBox="1"/>
          <p:nvPr/>
        </p:nvSpPr>
        <p:spPr>
          <a:xfrm>
            <a:off x="6523475" y="6307000"/>
            <a:ext cx="349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Suzanne Dinwiddie, CTVI</a:t>
            </a:r>
            <a:endParaRPr sz="1000">
              <a:solidFill>
                <a:srgbClr val="408087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Vanderbilt CVI Clinic, 2025</a:t>
            </a:r>
            <a:endParaRPr sz="1000">
              <a:solidFill>
                <a:srgbClr val="408087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212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Importance of Deafblindness in the Transition to Preschool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Deafblindness and the impact on learning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</a:t>
            </a:r>
            <a:r>
              <a:rPr lang="en" sz="2400"/>
              <a:t>ccess to information </a:t>
            </a:r>
            <a:r>
              <a:rPr lang="en" sz="2400"/>
              <a:t> to learn  &amp; grow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</a:t>
            </a:r>
            <a:r>
              <a:rPr lang="en"/>
              <a:t>dentification and preparation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Growth and development of the child throughout the lifespan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Presume competence - from early intervention to school age to  graduation from high school.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Diversity of Deafblindness impacts transition</a:t>
            </a:r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7659175" y="817200"/>
            <a:ext cx="152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8087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descr="Young girl is lifted down into pool by an adult into the arms of  smiling sister. Girl has hands on sister's mouth and side of face."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5025" y="4941176"/>
            <a:ext cx="2615350" cy="183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Lachel’s Story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Diversity of Families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Kelsey &amp; Craig’s Story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- 15 min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Jake &amp; Hillary’s Story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Children who are DeafBlind require specialized teaching strategies to help access their environment &amp; learn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Referral to your state deafblind project can support children with deafblindness and their families across environments to learn these skills strategies</a:t>
            </a:r>
            <a:endParaRPr sz="24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descr="Two young adult boys standing proudly in an activity center with games behind them."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8950" y="3785525"/>
            <a:ext cx="3782675" cy="29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5171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Talk! (1 of 2)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Training &amp; resources can provide providers and families tools to: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Medium"/>
              <a:buChar char="●"/>
            </a:pPr>
            <a:r>
              <a:rPr lang="en" sz="2400">
                <a:latin typeface="IBM Plex Sans Medium"/>
                <a:ea typeface="IBM Plex Sans Medium"/>
                <a:cs typeface="IBM Plex Sans Medium"/>
                <a:sym typeface="IBM Plex Sans Medium"/>
              </a:rPr>
              <a:t>Help young children learn how to access residual vision and hearing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Medium"/>
              <a:buChar char="●"/>
            </a:pPr>
            <a:r>
              <a:rPr lang="en" sz="2400">
                <a:latin typeface="IBM Plex Sans Medium"/>
                <a:ea typeface="IBM Plex Sans Medium"/>
                <a:cs typeface="IBM Plex Sans Medium"/>
                <a:sym typeface="IBM Plex Sans Medium"/>
              </a:rPr>
              <a:t>Learn skills to support the child’s learning, communication, social emotional development, motor development and increase independence</a:t>
            </a:r>
            <a:endParaRPr sz="24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Talk! (2 of 2)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Paige’s Story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311700" y="212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Parenting Children with Complex Needs</a:t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Navigating Medical </a:t>
            </a:r>
            <a:r>
              <a:rPr lang="en"/>
              <a:t>Complexities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Learning and Growth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Comparison and Perspective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Grief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from the medical system to the educational system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Deafblind isn’t a diagnosis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Early intervention and advocacy (developmental reasons &amp; purposes for early ID)</a:t>
            </a:r>
            <a:endParaRPr/>
          </a:p>
        </p:txBody>
      </p:sp>
      <p:pic>
        <p:nvPicPr>
          <p:cNvPr descr="Young child with glasses and caregiver sitting across from each other on a rug playing with a slinky. Both of their left hands are on the slinky. "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6250" y="981350"/>
            <a:ext cx="2237950" cy="219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Natalie’s Story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Lissa’s Story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245525" y="284633"/>
            <a:ext cx="8520600" cy="12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3220">
                <a:latin typeface="Tahoma"/>
                <a:ea typeface="Tahoma"/>
                <a:cs typeface="Tahoma"/>
                <a:sym typeface="Tahoma"/>
              </a:rPr>
              <a:t>Family-Centered Approach and Meeting Families Where They Are</a:t>
            </a:r>
            <a:endParaRPr/>
          </a:p>
        </p:txBody>
      </p:sp>
      <p:pic>
        <p:nvPicPr>
          <p:cNvPr descr="Circle moving with arrows clockwise with each system at the end of the circular arrows: School, Medical, Financial, Law, and Social Network" id="216" name="Google Shape;216;p36" title="Our Families: System Navigati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475" y="1816176"/>
            <a:ext cx="5018001" cy="4151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mily signified in center of image by a blue triangle" id="217" name="Google Shape;217;p36" title="Our Families: system Navigation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8500" y="3031958"/>
            <a:ext cx="1667925" cy="1400368"/>
          </a:xfrm>
          <a:prstGeom prst="rect">
            <a:avLst/>
          </a:prstGeom>
          <a:noFill/>
          <a:ln>
            <a:noFill/>
          </a:ln>
        </p:spPr>
      </p:pic>
      <p:sp>
        <p:nvSpPr>
          <p:cNvPr descr="Arrow shaped as a curve" id="218" name="Google Shape;218;p36"/>
          <p:cNvSpPr/>
          <p:nvPr/>
        </p:nvSpPr>
        <p:spPr>
          <a:xfrm>
            <a:off x="6615900" y="4553092"/>
            <a:ext cx="506100" cy="618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Arrow shaped as a curve" id="219" name="Google Shape;219;p36"/>
          <p:cNvSpPr/>
          <p:nvPr/>
        </p:nvSpPr>
        <p:spPr>
          <a:xfrm>
            <a:off x="7353600" y="4607711"/>
            <a:ext cx="506100" cy="4881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6"/>
          <p:cNvSpPr txBox="1"/>
          <p:nvPr/>
        </p:nvSpPr>
        <p:spPr>
          <a:xfrm>
            <a:off x="6355850" y="2895133"/>
            <a:ext cx="2277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Factor in the ongoing and/or intermittent grief and trauma</a:t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61675" y="1536625"/>
            <a:ext cx="43911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Kentucky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IBM Plex Sans Medium"/>
                <a:ea typeface="IBM Plex Sans Medium"/>
                <a:cs typeface="IBM Plex Sans Medium"/>
                <a:sym typeface="IBM Plex Sans Medium"/>
              </a:rPr>
              <a:t>DB Project: </a:t>
            </a:r>
            <a:r>
              <a:rPr lang="en" sz="2400" u="sng">
                <a:hlinkClick r:id="rId3"/>
              </a:rPr>
              <a:t>Donna Carpenter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Jake and Hilary Warren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Craig and Kelsey Thomas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Paige Maynard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Lachel Barnett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South Carolina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Medium"/>
              <a:buChar char="●"/>
            </a:pPr>
            <a:r>
              <a:rPr lang="en" sz="2400">
                <a:latin typeface="IBM Plex Sans Medium"/>
                <a:ea typeface="IBM Plex Sans Medium"/>
                <a:cs typeface="IBM Plex Sans Medium"/>
                <a:sym typeface="IBM Plex Sans Medium"/>
              </a:rPr>
              <a:t>DB Project: </a:t>
            </a:r>
            <a:r>
              <a:rPr lang="en" sz="2400" u="sng">
                <a:hlinkClick r:id="rId4"/>
              </a:rPr>
              <a:t>Robert Hill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Amanda Campbell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Natalie Jones</a:t>
            </a:r>
            <a:endParaRPr sz="2400"/>
          </a:p>
        </p:txBody>
      </p:sp>
      <p:sp>
        <p:nvSpPr>
          <p:cNvPr id="227" name="Google Shape;227;p37"/>
          <p:cNvSpPr txBox="1"/>
          <p:nvPr>
            <p:ph idx="2" type="body"/>
          </p:nvPr>
        </p:nvSpPr>
        <p:spPr>
          <a:xfrm>
            <a:off x="4687125" y="1536625"/>
            <a:ext cx="44568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Tennessee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Medium"/>
              <a:buChar char="●"/>
            </a:pPr>
            <a:r>
              <a:rPr lang="en" sz="2400"/>
              <a:t>DB Project: </a:t>
            </a:r>
            <a:r>
              <a:rPr lang="en" sz="2400" u="sng">
                <a:hlinkClick r:id="rId5"/>
              </a:rPr>
              <a:t>Danna Conn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Medium"/>
              <a:buChar char="●"/>
            </a:pPr>
            <a:r>
              <a:rPr lang="en" sz="2400"/>
              <a:t>Lissa Elkins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National Center on Deafblindness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IBM Plex Sans Medium"/>
              <a:buChar char="●"/>
            </a:pPr>
            <a:r>
              <a:rPr lang="en" sz="2400" u="sng">
                <a:hlinkClick r:id="rId6"/>
              </a:rPr>
              <a:t>Emma Fricke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(</a:t>
            </a:r>
            <a:r>
              <a:rPr lang="en"/>
              <a:t>1 of 2)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Transition to Preschool: Helpful Tips for Families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Preschool Transition Planning Checklist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Key Topics for Families: Preparing for Transition to Preschool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Transitioning from Early Intervention to Preschool Webpage on National Center on Deafblindness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Teaching Children who are Deafblind: Professional Development for Educators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8"/>
              </a:rPr>
              <a:t>Lesson 4: Preparing for Transition to Preschool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(2 of 2)</a:t>
            </a:r>
            <a:endParaRPr/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Families!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Reach for the Stars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NEC Society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Little Bear Sees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IDEA Statute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IEP Team Discussion Guide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421650" y="76825"/>
            <a:ext cx="85206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Speakers = Families</a:t>
            </a:r>
            <a:endParaRPr/>
          </a:p>
        </p:txBody>
      </p:sp>
      <p:pic>
        <p:nvPicPr>
          <p:cNvPr descr="A photo of a family with a mom, dad two little boys in dad's lap, and an infant in mom's lap " id="73" name="Google Shape;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324" y="1155075"/>
            <a:ext cx="3225950" cy="2142462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hoto of a family with dad holding a young child, mom standing with three young children and daughter in stroller next to a big bell" id="74" name="Google Shape;7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887" y="3823575"/>
            <a:ext cx="2728821" cy="249985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hoto of a family standing with mom, dad, two boys and a girl all dressed up." id="75" name="Google Shape;7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8550" y="2279174"/>
            <a:ext cx="2260474" cy="3013975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hoto of a family that includes a pregnant woman, husband and three children&#10;" id="76" name="Google Shape;7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800" y="2070288"/>
            <a:ext cx="2260485" cy="3222875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" name="Google Shape;77;p13"/>
          <p:cNvSpPr txBox="1"/>
          <p:nvPr/>
        </p:nvSpPr>
        <p:spPr>
          <a:xfrm>
            <a:off x="3825863" y="3297525"/>
            <a:ext cx="1757100" cy="400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The Warren Family</a:t>
            </a:r>
            <a:endParaRPr>
              <a:solidFill>
                <a:schemeClr val="lt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6637188" y="5337450"/>
            <a:ext cx="2203200" cy="43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The Campbell Family</a:t>
            </a:r>
            <a:endParaRPr sz="1600">
              <a:solidFill>
                <a:schemeClr val="lt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3836088" y="6367525"/>
            <a:ext cx="18744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The Thomas Family</a:t>
            </a:r>
            <a:endParaRPr>
              <a:solidFill>
                <a:schemeClr val="lt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851188" y="5293150"/>
            <a:ext cx="16377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The Elkins Family</a:t>
            </a:r>
            <a:endParaRPr>
              <a:solidFill>
                <a:schemeClr val="lt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</a:t>
            </a:r>
            <a:endParaRPr/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Parent Training Information Centers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Hands &amp; Voices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Family Voices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Contact Your State Deafblind Project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idx="1" type="subTitle"/>
          </p:nvPr>
        </p:nvSpPr>
        <p:spPr>
          <a:xfrm>
            <a:off x="1348075" y="1689375"/>
            <a:ext cx="6390600" cy="30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Contact Information for Your State Deafblind Project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idx="4294967295" type="body"/>
          </p:nvPr>
        </p:nvSpPr>
        <p:spPr>
          <a:xfrm>
            <a:off x="1037400" y="4001150"/>
            <a:ext cx="6617700" cy="21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33142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contents of this presentation were developed under a grant from the U.S. Department of Education, #</a:t>
            </a:r>
            <a:r>
              <a:rPr lang="en" sz="1400">
                <a:solidFill>
                  <a:srgbClr val="233142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H326T230030, Project Officer, Rebecca Sheffield.</a:t>
            </a:r>
            <a:r>
              <a:rPr lang="en" sz="1400">
                <a:solidFill>
                  <a:srgbClr val="233142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However, those contents do not necessarily represent the policy of the U.S. Department of Education, and you should not assume endorsement by the Federal Government. </a:t>
            </a:r>
            <a:endParaRPr/>
          </a:p>
        </p:txBody>
      </p:sp>
      <p:pic>
        <p:nvPicPr>
          <p:cNvPr id="256" name="Google Shape;256;p42"/>
          <p:cNvPicPr preferRelativeResize="0"/>
          <p:nvPr/>
        </p:nvPicPr>
        <p:blipFill rotWithShape="1">
          <a:blip r:embed="rId3">
            <a:alphaModFix/>
          </a:blip>
          <a:srcRect b="3976" l="0" r="0" t="3976"/>
          <a:stretch/>
        </p:blipFill>
        <p:spPr>
          <a:xfrm>
            <a:off x="4967423" y="652051"/>
            <a:ext cx="3552584" cy="71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DEAS that Work Logo" id="257" name="Google Shape;25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5100" y="5172083"/>
            <a:ext cx="1135564" cy="962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42"/>
          <p:cNvCxnSpPr/>
          <p:nvPr/>
        </p:nvCxnSpPr>
        <p:spPr>
          <a:xfrm>
            <a:off x="-8550" y="6483933"/>
            <a:ext cx="9161100" cy="0"/>
          </a:xfrm>
          <a:prstGeom prst="straightConnector1">
            <a:avLst/>
          </a:prstGeom>
          <a:noFill/>
          <a:ln cap="flat" cmpd="sng" w="114300">
            <a:solidFill>
              <a:srgbClr val="FACF5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9" name="Google Shape;25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751" y="2296900"/>
            <a:ext cx="3705610" cy="9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1150" y="509875"/>
            <a:ext cx="2717203" cy="11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5049" y="2104037"/>
            <a:ext cx="2508365" cy="11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421650" y="2497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Speakers = </a:t>
            </a:r>
            <a:r>
              <a:rPr lang="en"/>
              <a:t>Practitioners</a:t>
            </a:r>
            <a:endParaRPr/>
          </a:p>
        </p:txBody>
      </p:sp>
      <p:pic>
        <p:nvPicPr>
          <p:cNvPr descr="A photo of a smiling young woman with glasses sitting on the floor with a young boy laughing between her legs"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75" y="1434350"/>
            <a:ext cx="2631125" cy="3508176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hoto of a smiling young mom sitting on her couch holding an infant in her arms looking at each other" id="87" name="Google Shape;8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1050" y="1438000"/>
            <a:ext cx="2281906" cy="3500874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hoto of a smiling preschool teacher sitting on the floor in the classroom with a young little girl on her lap." id="88" name="Google Shape;8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0725" y="1437998"/>
            <a:ext cx="2631125" cy="3500875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" name="Google Shape;89;p14"/>
          <p:cNvSpPr txBox="1"/>
          <p:nvPr/>
        </p:nvSpPr>
        <p:spPr>
          <a:xfrm>
            <a:off x="821075" y="5081875"/>
            <a:ext cx="13950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Paige Maynard</a:t>
            </a:r>
            <a:endParaRPr>
              <a:solidFill>
                <a:schemeClr val="lt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3973200" y="5081875"/>
            <a:ext cx="13032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Natalie Jones</a:t>
            </a:r>
            <a:endParaRPr>
              <a:solidFill>
                <a:schemeClr val="lt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6954925" y="5081875"/>
            <a:ext cx="13950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Lachel Barnett</a:t>
            </a:r>
            <a:endParaRPr>
              <a:solidFill>
                <a:schemeClr val="lt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209400" y="593375"/>
            <a:ext cx="87951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 b="1" sz="3600"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Participants</a:t>
            </a:r>
            <a:r>
              <a:rPr lang="en"/>
              <a:t> will:</a:t>
            </a:r>
            <a:endParaRPr/>
          </a:p>
          <a:p>
            <a:pPr indent="-368300" lvl="1" marL="9144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Recognize the diverse experiences during </a:t>
            </a:r>
            <a:r>
              <a:rPr lang="en"/>
              <a:t>transition</a:t>
            </a:r>
            <a:r>
              <a:rPr lang="en"/>
              <a:t> from early intervention to preschool of families who have children with vision and hearing differences</a:t>
            </a:r>
            <a:endParaRPr/>
          </a:p>
          <a:p>
            <a:pPr indent="-368300" lvl="1" marL="9144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Learning from the family stories and identify the key elements of challenges and successes in the transition process</a:t>
            </a:r>
            <a:endParaRPr/>
          </a:p>
          <a:p>
            <a:pPr indent="-368300" lvl="1" marL="914400" rtl="0" algn="l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/>
              <a:t>Utilize family-centered strategies, tools, and resources</a:t>
            </a:r>
            <a:endParaRPr sz="2000">
              <a:solidFill>
                <a:srgbClr val="408087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Amanda’s Story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we hear?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idx="1" type="subTitle"/>
          </p:nvPr>
        </p:nvSpPr>
        <p:spPr>
          <a:xfrm>
            <a:off x="1348075" y="1689375"/>
            <a:ext cx="6390600" cy="30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What is DeafBlind?</a:t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Activity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Deafblindness?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Combined Vision and Hearing Loss of any level</a:t>
            </a:r>
            <a:endParaRPr/>
          </a:p>
          <a:p>
            <a:pPr indent="-3810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Combination of distance senses = deaf TIMES blind</a:t>
            </a:r>
            <a:endParaRPr/>
          </a:p>
          <a:p>
            <a:pPr indent="-3810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Lowest of the low incidence disabilities</a:t>
            </a:r>
            <a:endParaRPr/>
          </a:p>
          <a:p>
            <a:pPr indent="-3810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Approximately 11,134 children birth - age 22 in the US</a:t>
            </a:r>
            <a:endParaRPr/>
          </a:p>
          <a:p>
            <a:pPr indent="-3810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Approximately 79% have additional disabilities</a:t>
            </a:r>
            <a:endParaRPr/>
          </a:p>
          <a:p>
            <a:pPr indent="-3810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Disability of access</a:t>
            </a:r>
            <a:endParaRPr/>
          </a:p>
          <a:p>
            <a:pPr indent="-3810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2023 National Deafblind Child Count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