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9"/>
  </p:notesMasterIdLst>
  <p:handoutMasterIdLst>
    <p:handoutMasterId r:id="rId10"/>
  </p:handoutMasterIdLst>
  <p:sldIdLst>
    <p:sldId id="1906" r:id="rId2"/>
    <p:sldId id="1911" r:id="rId3"/>
    <p:sldId id="1922" r:id="rId4"/>
    <p:sldId id="1915" r:id="rId5"/>
    <p:sldId id="1931" r:id="rId6"/>
    <p:sldId id="1909" r:id="rId7"/>
    <p:sldId id="193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6B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91474" autoAdjust="0"/>
  </p:normalViewPr>
  <p:slideViewPr>
    <p:cSldViewPr snapToGrid="0" snapToObjects="1">
      <p:cViewPr varScale="1">
        <p:scale>
          <a:sx n="86" d="100"/>
          <a:sy n="86" d="100"/>
        </p:scale>
        <p:origin x="216" y="6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0" d="100"/>
          <a:sy n="50" d="100"/>
        </p:scale>
        <p:origin x="185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1693CE-ECBB-FF47-B8A0-226F2A4D93F4}" type="datetimeFigureOut">
              <a:rPr lang="en-US" smtClean="0"/>
              <a:t>2/28/25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97C1C-105D-144E-B450-36E033CE9470}" type="slidenum">
              <a:rPr lang="en-US" smtClean="0"/>
              <a:t>‹#›</a:t>
            </a:fld>
            <a:endParaRPr lang="en-US"/>
          </a:p>
        </p:txBody>
      </p:sp>
    </p:spTree>
    <p:extLst>
      <p:ext uri="{BB962C8B-B14F-4D97-AF65-F5344CB8AC3E}">
        <p14:creationId xmlns:p14="http://schemas.microsoft.com/office/powerpoint/2010/main" val="122361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0A5AA-FD93-FC46-A8DF-81ACEC5630B5}" type="datetimeFigureOut">
              <a:rPr lang="en-US" smtClean="0"/>
              <a:t>2/28/25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265AA-4C2E-8C40-8DF8-26BE462E5A81}" type="slidenum">
              <a:rPr lang="en-US" smtClean="0"/>
              <a:t>‹#›</a:t>
            </a:fld>
            <a:endParaRPr lang="en-US"/>
          </a:p>
        </p:txBody>
      </p:sp>
    </p:spTree>
    <p:extLst>
      <p:ext uri="{BB962C8B-B14F-4D97-AF65-F5344CB8AC3E}">
        <p14:creationId xmlns:p14="http://schemas.microsoft.com/office/powerpoint/2010/main" val="22737079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ubmed.ncbi.nlm.nih.gov/36037854/#full-view-affiliation-3" TargetMode="External"/><Relationship Id="rId13" Type="http://schemas.openxmlformats.org/officeDocument/2006/relationships/hyperlink" Target="https://pubmed.ncbi.nlm.nih.gov/?term=Logan+N&amp;cauthor_id=36037854" TargetMode="External"/><Relationship Id="rId18" Type="http://schemas.openxmlformats.org/officeDocument/2006/relationships/hyperlink" Target="https://pubmed.ncbi.nlm.nih.gov/?term=Gaffney+M&amp;cauthor_id=36037854" TargetMode="External"/><Relationship Id="rId3" Type="http://schemas.openxmlformats.org/officeDocument/2006/relationships/hyperlink" Target="https://pubmed.ncbi.nlm.nih.gov/?term=Cree+RA&amp;cauthor_id=36037854" TargetMode="External"/><Relationship Id="rId7" Type="http://schemas.openxmlformats.org/officeDocument/2006/relationships/hyperlink" Target="https://pubmed.ncbi.nlm.nih.gov/?term=Grimm+C&amp;cauthor_id=36037854" TargetMode="External"/><Relationship Id="rId12" Type="http://schemas.openxmlformats.org/officeDocument/2006/relationships/hyperlink" Target="https://pubmed.ncbi.nlm.nih.gov/?term=Dunham+E&amp;cauthor_id=36037854" TargetMode="External"/><Relationship Id="rId17" Type="http://schemas.openxmlformats.org/officeDocument/2006/relationships/hyperlink" Target="https://pubmed.ncbi.nlm.nih.gov/?term=Martinez+DR&amp;cauthor_id=36037854" TargetMode="External"/><Relationship Id="rId2" Type="http://schemas.openxmlformats.org/officeDocument/2006/relationships/slide" Target="../slides/slide2.xml"/><Relationship Id="rId16" Type="http://schemas.openxmlformats.org/officeDocument/2006/relationships/hyperlink" Target="https://pubmed.ncbi.nlm.nih.gov/36037854/#full-view-affiliation-6" TargetMode="External"/><Relationship Id="rId1" Type="http://schemas.openxmlformats.org/officeDocument/2006/relationships/notesMaster" Target="../notesMasters/notesMaster1.xml"/><Relationship Id="rId6" Type="http://schemas.openxmlformats.org/officeDocument/2006/relationships/hyperlink" Target="https://pubmed.ncbi.nlm.nih.gov/?term=Bitsko+R&amp;cauthor_id=36037854" TargetMode="External"/><Relationship Id="rId11" Type="http://schemas.openxmlformats.org/officeDocument/2006/relationships/hyperlink" Target="https://pubmed.ncbi.nlm.nih.gov/?term=Cahill+ES&amp;cauthor_id=36037854" TargetMode="External"/><Relationship Id="rId5" Type="http://schemas.openxmlformats.org/officeDocument/2006/relationships/hyperlink" Target="https://pubmed.ncbi.nlm.nih.gov/36037854/#full-view-affiliation-2" TargetMode="External"/><Relationship Id="rId15" Type="http://schemas.openxmlformats.org/officeDocument/2006/relationships/hyperlink" Target="https://pubmed.ncbi.nlm.nih.gov/?term=McKay+SL&amp;cauthor_id=36037854" TargetMode="External"/><Relationship Id="rId10" Type="http://schemas.openxmlformats.org/officeDocument/2006/relationships/hyperlink" Target="https://pubmed.ncbi.nlm.nih.gov/36037854/#full-view-affiliation-4" TargetMode="External"/><Relationship Id="rId4" Type="http://schemas.openxmlformats.org/officeDocument/2006/relationships/hyperlink" Target="https://pubmed.ncbi.nlm.nih.gov/36037854/#full-view-affiliation-1" TargetMode="External"/><Relationship Id="rId9" Type="http://schemas.openxmlformats.org/officeDocument/2006/relationships/hyperlink" Target="https://pubmed.ncbi.nlm.nih.gov/?term=Nash+A&amp;cauthor_id=36037854" TargetMode="External"/><Relationship Id="rId14" Type="http://schemas.openxmlformats.org/officeDocument/2006/relationships/hyperlink" Target="https://pubmed.ncbi.nlm.nih.gov/36037854/#full-view-affiliation-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265AA-4C2E-8C40-8DF8-26BE462E5A81}" type="slidenum">
              <a:rPr lang="en-US" smtClean="0"/>
              <a:t>1</a:t>
            </a:fld>
            <a:endParaRPr lang="en-US"/>
          </a:p>
        </p:txBody>
      </p:sp>
    </p:spTree>
    <p:extLst>
      <p:ext uri="{BB962C8B-B14F-4D97-AF65-F5344CB8AC3E}">
        <p14:creationId xmlns:p14="http://schemas.microsoft.com/office/powerpoint/2010/main" val="196539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81A6E-C87C-923C-3906-699309A78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C8800-8B47-D956-94F9-205565074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9C8AF-5540-608F-570D-900AAD3B2917}"/>
              </a:ext>
            </a:extLst>
          </p:cNvPr>
          <p:cNvSpPr>
            <a:spLocks noGrp="1"/>
          </p:cNvSpPr>
          <p:nvPr>
            <p:ph type="body" idx="1"/>
          </p:nvPr>
        </p:nvSpPr>
        <p:spPr/>
        <p:txBody>
          <a:bodyPr/>
          <a:lstStyle/>
          <a:p>
            <a:endParaRPr lang="en-US" dirty="0"/>
          </a:p>
          <a:p>
            <a:endParaRPr lang="en-US" dirty="0"/>
          </a:p>
          <a:p>
            <a:r>
              <a:rPr lang="en-US" dirty="0"/>
              <a:t>Am J </a:t>
            </a:r>
            <a:r>
              <a:rPr lang="en-US" dirty="0" err="1"/>
              <a:t>Perinatol</a:t>
            </a:r>
            <a:r>
              <a:rPr lang="en-US" dirty="0"/>
              <a:t> </a:t>
            </a:r>
          </a:p>
          <a:p>
            <a:r>
              <a:rPr lang="en-US" dirty="0"/>
              <a:t>. 2022 Oct 28:10.1055/a-1932-9985. </a:t>
            </a:r>
          </a:p>
          <a:p>
            <a:r>
              <a:rPr lang="en-US" dirty="0" err="1"/>
              <a:t>doi</a:t>
            </a:r>
            <a:r>
              <a:rPr lang="en-US" dirty="0"/>
              <a:t>: 10.1055/a-1932-9985. Online ahead of print. </a:t>
            </a:r>
          </a:p>
          <a:p>
            <a:r>
              <a:rPr lang="en-US" b="1" dirty="0"/>
              <a:t>Provider Perspectives: Identification and Follow-up of Infants who Are Deaf or Hard of Hearing </a:t>
            </a:r>
          </a:p>
          <a:p>
            <a:r>
              <a:rPr lang="en-US" dirty="0">
                <a:hlinkClick r:id="rId3"/>
              </a:rPr>
              <a:t>Robyn A Cree</a:t>
            </a:r>
            <a:r>
              <a:rPr lang="en-US" baseline="30000" dirty="0"/>
              <a:t> </a:t>
            </a:r>
            <a:r>
              <a:rPr lang="en-US" baseline="30000" dirty="0">
                <a:hlinkClick r:id="rId4" tooltip="Epidemic Intelligence Service, U.S. Centers for Disease Control and Prevention, Atlanta, Georgia."/>
              </a:rPr>
              <a:t> 1 </a:t>
            </a:r>
            <a:r>
              <a:rPr lang="en-US" baseline="30000" dirty="0"/>
              <a:t> </a:t>
            </a:r>
            <a:r>
              <a:rPr lang="en-US" baseline="30000" dirty="0">
                <a:hlinkClick r:id="rId5" tooltip="Division of Human Development and Disability, National Center on Birth Defects and Developmental Disabilities (NCBDDD), U.S. Centers for Disease Control and Prevention (CDC), Atlanta, Georgia."/>
              </a:rPr>
              <a:t> 2 </a:t>
            </a:r>
            <a:r>
              <a:rPr lang="en-US" dirty="0"/>
              <a:t>, </a:t>
            </a:r>
            <a:r>
              <a:rPr lang="en-US" dirty="0">
                <a:hlinkClick r:id="rId6"/>
              </a:rPr>
              <a:t>Rebecca Bitsko</a:t>
            </a:r>
            <a:r>
              <a:rPr lang="en-US" baseline="30000" dirty="0"/>
              <a:t> </a:t>
            </a:r>
            <a:r>
              <a:rPr lang="en-US" baseline="30000" dirty="0">
                <a:hlinkClick r:id="rId5" tooltip="Division of Human Development and Disability, National Center on Birth Defects and Developmental Disabilities (NCBDDD), U.S. Centers for Disease Control and Prevention (CDC), Atlanta, Georgia."/>
              </a:rPr>
              <a:t> 2 </a:t>
            </a:r>
            <a:r>
              <a:rPr lang="en-US" dirty="0"/>
              <a:t>, </a:t>
            </a:r>
            <a:r>
              <a:rPr lang="en-US" dirty="0">
                <a:hlinkClick r:id="rId7"/>
              </a:rPr>
              <a:t>Cheri Grimm</a:t>
            </a:r>
            <a:r>
              <a:rPr lang="en-US" baseline="30000" dirty="0"/>
              <a:t> </a:t>
            </a:r>
            <a:r>
              <a:rPr lang="en-US" baseline="30000" dirty="0">
                <a:hlinkClick r:id="rId8" tooltip="Texas Early Hearing and Detection Intervention Program (TEHDI), Texas Department of State Health Services (TDSHS), Austin, Texas."/>
              </a:rPr>
              <a:t> 3 </a:t>
            </a:r>
            <a:r>
              <a:rPr lang="en-US" dirty="0"/>
              <a:t>, </a:t>
            </a:r>
            <a:r>
              <a:rPr lang="en-US" dirty="0">
                <a:hlinkClick r:id="rId9"/>
              </a:rPr>
              <a:t>Ashley Nash</a:t>
            </a:r>
            <a:r>
              <a:rPr lang="en-US" baseline="30000" dirty="0"/>
              <a:t> </a:t>
            </a:r>
            <a:r>
              <a:rPr lang="en-US" baseline="30000" dirty="0">
                <a:hlinkClick r:id="rId5" tooltip="Division of Human Development and Disability, National Center on Birth Defects and Developmental Disabilities (NCBDDD), U.S. Centers for Disease Control and Prevention (CDC), Atlanta, Georgia."/>
              </a:rPr>
              <a:t> 2 </a:t>
            </a:r>
            <a:r>
              <a:rPr lang="en-US" baseline="30000" dirty="0"/>
              <a:t> </a:t>
            </a:r>
            <a:r>
              <a:rPr lang="en-US" baseline="30000" dirty="0">
                <a:hlinkClick r:id="rId10" tooltip="Oak Ridge Institute for Science Education (ORISE), Oak Ridge, Tennessee."/>
              </a:rPr>
              <a:t> 4 </a:t>
            </a:r>
            <a:r>
              <a:rPr lang="en-US" dirty="0"/>
              <a:t>, </a:t>
            </a:r>
            <a:r>
              <a:rPr lang="en-US" dirty="0">
                <a:hlinkClick r:id="rId11"/>
              </a:rPr>
              <a:t>Eric S Cahill</a:t>
            </a:r>
            <a:r>
              <a:rPr lang="en-US" baseline="30000" dirty="0"/>
              <a:t> </a:t>
            </a:r>
            <a:r>
              <a:rPr lang="en-US" baseline="30000" dirty="0">
                <a:hlinkClick r:id="rId5" tooltip="Division of Human Development and Disability, National Center on Birth Defects and Developmental Disabilities (NCBDDD), U.S. Centers for Disease Control and Prevention (CDC), Atlanta, Georgia."/>
              </a:rPr>
              <a:t> 2 </a:t>
            </a:r>
            <a:r>
              <a:rPr lang="en-US" dirty="0"/>
              <a:t>, </a:t>
            </a:r>
            <a:r>
              <a:rPr lang="en-US" dirty="0">
                <a:hlinkClick r:id="rId12"/>
              </a:rPr>
              <a:t>Eugenia Dunham</a:t>
            </a:r>
            <a:r>
              <a:rPr lang="en-US" baseline="30000" dirty="0"/>
              <a:t> </a:t>
            </a:r>
            <a:r>
              <a:rPr lang="en-US" baseline="30000" dirty="0">
                <a:hlinkClick r:id="rId8" tooltip="Texas Early Hearing and Detection Intervention Program (TEHDI), Texas Department of State Health Services (TDSHS), Austin, Texas."/>
              </a:rPr>
              <a:t> 3 </a:t>
            </a:r>
            <a:r>
              <a:rPr lang="en-US" dirty="0"/>
              <a:t>, </a:t>
            </a:r>
            <a:r>
              <a:rPr lang="en-US" dirty="0">
                <a:hlinkClick r:id="rId13"/>
              </a:rPr>
              <a:t>Naeemah Logan</a:t>
            </a:r>
            <a:r>
              <a:rPr lang="en-US" baseline="30000" dirty="0"/>
              <a:t> </a:t>
            </a:r>
            <a:r>
              <a:rPr lang="en-US" baseline="30000" dirty="0">
                <a:hlinkClick r:id="rId4" tooltip="Epidemic Intelligence Service, U.S. Centers for Disease Control and Prevention, Atlanta, Georgia."/>
              </a:rPr>
              <a:t> 1 </a:t>
            </a:r>
            <a:r>
              <a:rPr lang="en-US" baseline="30000" dirty="0"/>
              <a:t> </a:t>
            </a:r>
            <a:r>
              <a:rPr lang="en-US" baseline="30000" dirty="0">
                <a:hlinkClick r:id="rId14" tooltip="Division of Global HIV and TB, National Center for Emerging and Zoonotic Infectious Diseases, U.S. Centers for Disease Control and Prevention, Atlanta, Georgia."/>
              </a:rPr>
              <a:t> 5 </a:t>
            </a:r>
            <a:r>
              <a:rPr lang="en-US" dirty="0"/>
              <a:t>, </a:t>
            </a:r>
            <a:r>
              <a:rPr lang="en-US" dirty="0">
                <a:hlinkClick r:id="rId15"/>
              </a:rPr>
              <a:t>Susannah L McKay</a:t>
            </a:r>
            <a:r>
              <a:rPr lang="en-US" baseline="30000" dirty="0"/>
              <a:t> </a:t>
            </a:r>
            <a:r>
              <a:rPr lang="en-US" baseline="30000" dirty="0">
                <a:hlinkClick r:id="rId4" tooltip="Epidemic Intelligence Service, U.S. Centers for Disease Control and Prevention, Atlanta, Georgia."/>
              </a:rPr>
              <a:t> 1 </a:t>
            </a:r>
            <a:r>
              <a:rPr lang="en-US" baseline="30000" dirty="0"/>
              <a:t> </a:t>
            </a:r>
            <a:r>
              <a:rPr lang="en-US" baseline="30000" dirty="0">
                <a:hlinkClick r:id="rId16" tooltip="Division of Viral Diseases, National Center for Emerging and Zoonotic Infectious Diseases, U.S. Centers for Disease Control and Prevention, Atlanta, Georgia."/>
              </a:rPr>
              <a:t> 6 </a:t>
            </a:r>
            <a:r>
              <a:rPr lang="en-US" dirty="0"/>
              <a:t>, </a:t>
            </a:r>
            <a:r>
              <a:rPr lang="en-US" dirty="0">
                <a:hlinkClick r:id="rId17"/>
              </a:rPr>
              <a:t>David R Martinez</a:t>
            </a:r>
            <a:r>
              <a:rPr lang="en-US" baseline="30000" dirty="0"/>
              <a:t> </a:t>
            </a:r>
            <a:r>
              <a:rPr lang="en-US" baseline="30000" dirty="0">
                <a:hlinkClick r:id="rId8" tooltip="Texas Early Hearing and Detection Intervention Program (TEHDI), Texas Department of State Health Services (TDSHS), Austin, Texas."/>
              </a:rPr>
              <a:t> 3 </a:t>
            </a:r>
            <a:r>
              <a:rPr lang="en-US" dirty="0"/>
              <a:t>, </a:t>
            </a:r>
            <a:r>
              <a:rPr lang="en-US" dirty="0">
                <a:hlinkClick r:id="rId18"/>
              </a:rPr>
              <a:t>Marcus Gaffney</a:t>
            </a:r>
            <a:r>
              <a:rPr lang="en-US" baseline="30000" dirty="0"/>
              <a:t> </a:t>
            </a:r>
            <a:r>
              <a:rPr lang="en-US" baseline="30000" dirty="0">
                <a:hlinkClick r:id="rId5" tooltip="Division of Human Development and Disability, National Center on Birth Defects and Developmental Disabilities (NCBDDD), U.S. Centers for Disease Control and Prevention (CDC), Atlanta, Georgia."/>
              </a:rPr>
              <a:t> 2 </a:t>
            </a:r>
            <a:endParaRPr lang="en-US" dirty="0"/>
          </a:p>
          <a:p>
            <a:r>
              <a:rPr lang="en-US" dirty="0"/>
              <a:t>Texas had much higher rates of failure to confirm: 73%</a:t>
            </a:r>
          </a:p>
          <a:p>
            <a:r>
              <a:rPr lang="en-US" b="1" dirty="0"/>
              <a:t>Results: </a:t>
            </a:r>
            <a:r>
              <a:rPr lang="en-US" dirty="0"/>
              <a:t>Frequently cited barriers included problems with family access to care, difficulty contacting patients, problems with communication between providers and referrals, lack of knowledge among providers and parents, and problems using the online reporting system. Providers in rural areas more often mentioned problems with family access to care and contacting families compared to providers in urban areas. </a:t>
            </a:r>
          </a:p>
        </p:txBody>
      </p:sp>
      <p:sp>
        <p:nvSpPr>
          <p:cNvPr id="4" name="Slide Number Placeholder 3">
            <a:extLst>
              <a:ext uri="{FF2B5EF4-FFF2-40B4-BE49-F238E27FC236}">
                <a16:creationId xmlns:a16="http://schemas.microsoft.com/office/drawing/2014/main" id="{5A68FBF8-3222-F79F-41D6-E324B7C67A0C}"/>
              </a:ext>
            </a:extLst>
          </p:cNvPr>
          <p:cNvSpPr>
            <a:spLocks noGrp="1"/>
          </p:cNvSpPr>
          <p:nvPr>
            <p:ph type="sldNum" sz="quarter" idx="5"/>
          </p:nvPr>
        </p:nvSpPr>
        <p:spPr/>
        <p:txBody>
          <a:bodyPr/>
          <a:lstStyle/>
          <a:p>
            <a:fld id="{968892DF-CEA0-624F-9EF2-CCB8422EBB0C}" type="slidenum">
              <a:rPr lang="en-US" smtClean="0"/>
              <a:t>2</a:t>
            </a:fld>
            <a:endParaRPr lang="en-US"/>
          </a:p>
        </p:txBody>
      </p:sp>
    </p:spTree>
    <p:extLst>
      <p:ext uri="{BB962C8B-B14F-4D97-AF65-F5344CB8AC3E}">
        <p14:creationId xmlns:p14="http://schemas.microsoft.com/office/powerpoint/2010/main" val="212067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ptos" panose="020B0004020202020204" pitchFamily="34" charset="0"/>
              </a:rPr>
              <a:t>For all US children, it was 47% in 2024. Higher for children with disabilities or healthcare issues </a:t>
            </a:r>
            <a:endParaRPr lang="en-US" dirty="0"/>
          </a:p>
        </p:txBody>
      </p:sp>
      <p:sp>
        <p:nvSpPr>
          <p:cNvPr id="4" name="Slide Number Placeholder 3"/>
          <p:cNvSpPr>
            <a:spLocks noGrp="1"/>
          </p:cNvSpPr>
          <p:nvPr>
            <p:ph type="sldNum" sz="quarter" idx="5"/>
          </p:nvPr>
        </p:nvSpPr>
        <p:spPr/>
        <p:txBody>
          <a:bodyPr/>
          <a:lstStyle/>
          <a:p>
            <a:fld id="{61B265AA-4C2E-8C40-8DF8-26BE462E5A81}" type="slidenum">
              <a:rPr lang="en-US" smtClean="0"/>
              <a:t>3</a:t>
            </a:fld>
            <a:endParaRPr lang="en-US"/>
          </a:p>
        </p:txBody>
      </p:sp>
    </p:spTree>
    <p:extLst>
      <p:ext uri="{BB962C8B-B14F-4D97-AF65-F5344CB8AC3E}">
        <p14:creationId xmlns:p14="http://schemas.microsoft.com/office/powerpoint/2010/main" val="80747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0C817-694F-F3DA-F41A-B5F38449C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60E8F-DF22-106B-ABF5-77494A9B7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C8706-ACE2-81C4-3CDB-D5E0753E141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3. </a:t>
            </a:r>
            <a:r>
              <a:rPr lang="en-US" sz="2000" b="0" i="0" u="none" strike="noStrike" dirty="0">
                <a:solidFill>
                  <a:srgbClr val="000000"/>
                </a:solidFill>
                <a:effectLst/>
              </a:rPr>
              <a:t>If not, are they more restrictive than straight Medicaid or private insurance?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rPr>
              <a:t>How does enrollment challenge in the state?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i="0" u="none" strike="noStrike" dirty="0">
              <a:solidFill>
                <a:srgbClr val="000000"/>
              </a:solidFill>
              <a:effectLst/>
            </a:endParaRPr>
          </a:p>
          <a:p>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4. </a:t>
            </a:r>
            <a:r>
              <a:rPr lang="en-US" sz="2000" b="0" i="0" u="none" strike="noStrike" dirty="0">
                <a:solidFill>
                  <a:srgbClr val="000000"/>
                </a:solidFill>
                <a:effectLst/>
              </a:rPr>
              <a:t>If no, skip this questions.  If yes, how long does it typically take to get a child enrolled?</a:t>
            </a:r>
          </a:p>
          <a:p>
            <a:endParaRPr lang="en-US" dirty="0"/>
          </a:p>
        </p:txBody>
      </p:sp>
      <p:sp>
        <p:nvSpPr>
          <p:cNvPr id="4" name="Slide Number Placeholder 3">
            <a:extLst>
              <a:ext uri="{FF2B5EF4-FFF2-40B4-BE49-F238E27FC236}">
                <a16:creationId xmlns:a16="http://schemas.microsoft.com/office/drawing/2014/main" id="{398E0C60-9EA1-F4EE-A6F6-DFF76E9FA2A4}"/>
              </a:ext>
            </a:extLst>
          </p:cNvPr>
          <p:cNvSpPr>
            <a:spLocks noGrp="1"/>
          </p:cNvSpPr>
          <p:nvPr>
            <p:ph type="sldNum" sz="quarter" idx="5"/>
          </p:nvPr>
        </p:nvSpPr>
        <p:spPr/>
        <p:txBody>
          <a:bodyPr/>
          <a:lstStyle/>
          <a:p>
            <a:fld id="{61B265AA-4C2E-8C40-8DF8-26BE462E5A81}" type="slidenum">
              <a:rPr lang="en-US" smtClean="0"/>
              <a:t>4</a:t>
            </a:fld>
            <a:endParaRPr lang="en-US"/>
          </a:p>
        </p:txBody>
      </p:sp>
    </p:spTree>
    <p:extLst>
      <p:ext uri="{BB962C8B-B14F-4D97-AF65-F5344CB8AC3E}">
        <p14:creationId xmlns:p14="http://schemas.microsoft.com/office/powerpoint/2010/main" val="346169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3. </a:t>
            </a:r>
            <a:r>
              <a:rPr lang="en-US" sz="2000" b="0" i="0" u="none" strike="noStrike" dirty="0">
                <a:solidFill>
                  <a:srgbClr val="000000"/>
                </a:solidFill>
                <a:effectLst/>
              </a:rPr>
              <a:t>If not, are they more restrictive than straight Medicaid or private insurance?</a:t>
            </a:r>
          </a:p>
          <a:p>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4. </a:t>
            </a:r>
            <a:r>
              <a:rPr lang="en-US" sz="2000" b="0" i="0" u="none" strike="noStrike" dirty="0">
                <a:solidFill>
                  <a:srgbClr val="000000"/>
                </a:solidFill>
                <a:effectLst/>
              </a:rPr>
              <a:t>If no, skip this questions.  If yes, how long does it typically take to get a child enrolled?</a:t>
            </a:r>
          </a:p>
          <a:p>
            <a:endParaRPr lang="en-US" dirty="0"/>
          </a:p>
        </p:txBody>
      </p:sp>
      <p:sp>
        <p:nvSpPr>
          <p:cNvPr id="4" name="Slide Number Placeholder 3"/>
          <p:cNvSpPr>
            <a:spLocks noGrp="1"/>
          </p:cNvSpPr>
          <p:nvPr>
            <p:ph type="sldNum" sz="quarter" idx="5"/>
          </p:nvPr>
        </p:nvSpPr>
        <p:spPr/>
        <p:txBody>
          <a:bodyPr/>
          <a:lstStyle/>
          <a:p>
            <a:fld id="{61B265AA-4C2E-8C40-8DF8-26BE462E5A81}" type="slidenum">
              <a:rPr lang="en-US" smtClean="0"/>
              <a:t>6</a:t>
            </a:fld>
            <a:endParaRPr lang="en-US"/>
          </a:p>
        </p:txBody>
      </p:sp>
    </p:spTree>
    <p:extLst>
      <p:ext uri="{BB962C8B-B14F-4D97-AF65-F5344CB8AC3E}">
        <p14:creationId xmlns:p14="http://schemas.microsoft.com/office/powerpoint/2010/main" val="30074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4C3A-D0A6-5F4A-97D8-85DE4EAD1A94}" type="slidenum">
              <a:rPr lang="en-US" smtClean="0"/>
              <a:pPr/>
              <a:t>‹#›</a:t>
            </a:fld>
            <a:endParaRPr lang="en-US"/>
          </a:p>
        </p:txBody>
      </p:sp>
    </p:spTree>
    <p:extLst>
      <p:ext uri="{BB962C8B-B14F-4D97-AF65-F5344CB8AC3E}">
        <p14:creationId xmlns:p14="http://schemas.microsoft.com/office/powerpoint/2010/main" val="345350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4C3A-D0A6-5F4A-97D8-85DE4EAD1A94}" type="slidenum">
              <a:rPr lang="en-US" smtClean="0"/>
              <a:pPr/>
              <a:t>‹#›</a:t>
            </a:fld>
            <a:endParaRPr lang="en-US"/>
          </a:p>
        </p:txBody>
      </p:sp>
    </p:spTree>
    <p:extLst>
      <p:ext uri="{BB962C8B-B14F-4D97-AF65-F5344CB8AC3E}">
        <p14:creationId xmlns:p14="http://schemas.microsoft.com/office/powerpoint/2010/main" val="144566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 y="-16452"/>
            <a:ext cx="9231569" cy="6896100"/>
          </a:xfrm>
          <a:prstGeom prst="rect">
            <a:avLst/>
          </a:prstGeom>
          <a:solidFill>
            <a:srgbClr val="0070C0"/>
          </a:solidFill>
        </p:spPr>
      </p:pic>
      <p:sp>
        <p:nvSpPr>
          <p:cNvPr id="3" name="Content Placeholder 2"/>
          <p:cNvSpPr>
            <a:spLocks noGrp="1"/>
          </p:cNvSpPr>
          <p:nvPr>
            <p:ph idx="1"/>
          </p:nvPr>
        </p:nvSpPr>
        <p:spPr/>
        <p:txBody>
          <a:bodyPr/>
          <a:lstStyle>
            <a:lvl1pPr>
              <a:defRPr sz="2100">
                <a:latin typeface="Arial"/>
                <a:cs typeface="Arial"/>
              </a:defRPr>
            </a:lvl1pPr>
            <a:lvl2pPr>
              <a:defRPr sz="1800">
                <a:latin typeface="Arial"/>
                <a:cs typeface="Arial"/>
              </a:defRPr>
            </a:lvl2pPr>
            <a:lvl3pPr>
              <a:defRPr sz="1650">
                <a:latin typeface="Arial"/>
                <a:cs typeface="Arial"/>
              </a:defRPr>
            </a:lvl3pPr>
            <a:lvl4pPr>
              <a:defRPr>
                <a:latin typeface="Arial"/>
                <a:cs typeface="Arial"/>
              </a:defRPr>
            </a:lvl4pPr>
            <a:lvl5pPr>
              <a:defRPr sz="135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477520"/>
            <a:ext cx="8229600" cy="940118"/>
          </a:xfrm>
        </p:spPr>
        <p:txBody>
          <a:bodyPr>
            <a:normAutofit/>
          </a:bodyPr>
          <a:lstStyle>
            <a:lvl1pPr algn="l">
              <a:defRPr sz="2700"/>
            </a:lvl1pPr>
          </a:lstStyle>
          <a:p>
            <a:r>
              <a:rPr lang="en-US" dirty="0"/>
              <a:t>Click to edit Master title style</a:t>
            </a:r>
          </a:p>
        </p:txBody>
      </p:sp>
      <p:sp>
        <p:nvSpPr>
          <p:cNvPr id="4" name="Rectangle 3">
            <a:extLst>
              <a:ext uri="{FF2B5EF4-FFF2-40B4-BE49-F238E27FC236}">
                <a16:creationId xmlns:a16="http://schemas.microsoft.com/office/drawing/2014/main" id="{CAAD6BB1-E436-136C-1469-B68CD8CC5E33}"/>
              </a:ext>
            </a:extLst>
          </p:cNvPr>
          <p:cNvSpPr/>
          <p:nvPr userDrawn="1"/>
        </p:nvSpPr>
        <p:spPr>
          <a:xfrm>
            <a:off x="457200" y="6380481"/>
            <a:ext cx="2200275" cy="428625"/>
          </a:xfrm>
          <a:prstGeom prst="rect">
            <a:avLst/>
          </a:prstGeom>
          <a:solidFill>
            <a:srgbClr val="1576BC"/>
          </a:solidFill>
          <a:ln>
            <a:solidFill>
              <a:srgbClr val="1576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576BC"/>
                </a:solidFill>
              </a:ln>
            </a:endParaRPr>
          </a:p>
        </p:txBody>
      </p:sp>
    </p:spTree>
    <p:extLst>
      <p:ext uri="{BB962C8B-B14F-4D97-AF65-F5344CB8AC3E}">
        <p14:creationId xmlns:p14="http://schemas.microsoft.com/office/powerpoint/2010/main" val="317380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717AA72-4455-88EC-2C49-406D50805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 y="-16452"/>
            <a:ext cx="9231569" cy="6896100"/>
          </a:xfrm>
          <a:prstGeom prst="rect">
            <a:avLst/>
          </a:prstGeom>
          <a:solidFill>
            <a:srgbClr val="0070C0"/>
          </a:solidFill>
        </p:spPr>
      </p:pic>
      <p:sp>
        <p:nvSpPr>
          <p:cNvPr id="8" name="Rectangle 7">
            <a:extLst>
              <a:ext uri="{FF2B5EF4-FFF2-40B4-BE49-F238E27FC236}">
                <a16:creationId xmlns:a16="http://schemas.microsoft.com/office/drawing/2014/main" id="{E69BBDE3-A250-E3BB-A29E-42F7EB406F4D}"/>
              </a:ext>
            </a:extLst>
          </p:cNvPr>
          <p:cNvSpPr/>
          <p:nvPr userDrawn="1"/>
        </p:nvSpPr>
        <p:spPr>
          <a:xfrm>
            <a:off x="457200" y="6380481"/>
            <a:ext cx="2200275" cy="428625"/>
          </a:xfrm>
          <a:prstGeom prst="rect">
            <a:avLst/>
          </a:prstGeom>
          <a:solidFill>
            <a:srgbClr val="1576BC"/>
          </a:solidFill>
          <a:ln>
            <a:solidFill>
              <a:srgbClr val="1576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576BC"/>
                </a:solidFill>
              </a:ln>
            </a:endParaRPr>
          </a:p>
        </p:txBody>
      </p:sp>
    </p:spTree>
    <p:extLst>
      <p:ext uri="{BB962C8B-B14F-4D97-AF65-F5344CB8AC3E}">
        <p14:creationId xmlns:p14="http://schemas.microsoft.com/office/powerpoint/2010/main" val="319243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A4C3A-D0A6-5F4A-97D8-85DE4EAD1A9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54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A4C3A-D0A6-5F4A-97D8-85DE4EAD1A94}" type="slidenum">
              <a:rPr lang="en-US" smtClean="0"/>
              <a:pPr/>
              <a:t>‹#›</a:t>
            </a:fld>
            <a:endParaRPr lang="en-US"/>
          </a:p>
        </p:txBody>
      </p:sp>
    </p:spTree>
    <p:extLst>
      <p:ext uri="{BB962C8B-B14F-4D97-AF65-F5344CB8AC3E}">
        <p14:creationId xmlns:p14="http://schemas.microsoft.com/office/powerpoint/2010/main" val="231071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A4C3A-D0A6-5F4A-97D8-85DE4EAD1A94}" type="slidenum">
              <a:rPr lang="en-US" smtClean="0"/>
              <a:pPr/>
              <a:t>‹#›</a:t>
            </a:fld>
            <a:endParaRPr lang="en-US"/>
          </a:p>
        </p:txBody>
      </p:sp>
    </p:spTree>
    <p:extLst>
      <p:ext uri="{BB962C8B-B14F-4D97-AF65-F5344CB8AC3E}">
        <p14:creationId xmlns:p14="http://schemas.microsoft.com/office/powerpoint/2010/main" val="397409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A4C3A-D0A6-5F4A-97D8-85DE4EAD1A94}" type="slidenum">
              <a:rPr lang="en-US" smtClean="0"/>
              <a:pPr/>
              <a:t>‹#›</a:t>
            </a:fld>
            <a:endParaRPr lang="en-US"/>
          </a:p>
        </p:txBody>
      </p:sp>
    </p:spTree>
    <p:extLst>
      <p:ext uri="{BB962C8B-B14F-4D97-AF65-F5344CB8AC3E}">
        <p14:creationId xmlns:p14="http://schemas.microsoft.com/office/powerpoint/2010/main" val="325047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9DA4C3A-D0A6-5F4A-97D8-85DE4EAD1A94}" type="slidenum">
              <a:rPr lang="en-US" smtClean="0"/>
              <a:pPr/>
              <a:t>‹#›</a:t>
            </a:fld>
            <a:endParaRPr lang="en-US"/>
          </a:p>
        </p:txBody>
      </p:sp>
    </p:spTree>
    <p:extLst>
      <p:ext uri="{BB962C8B-B14F-4D97-AF65-F5344CB8AC3E}">
        <p14:creationId xmlns:p14="http://schemas.microsoft.com/office/powerpoint/2010/main" val="74741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1BE4BF0-FA93-A94C-AB48-AAC161159FF6}" type="datetimeFigureOut">
              <a:rPr lang="en-US" smtClean="0"/>
              <a:pPr/>
              <a:t>2/28/25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DA4C3A-D0A6-5F4A-97D8-85DE4EAD1A94}" type="slidenum">
              <a:rPr lang="en-US" smtClean="0"/>
              <a:pPr/>
              <a:t>‹#›</a:t>
            </a:fld>
            <a:endParaRPr lang="en-US"/>
          </a:p>
        </p:txBody>
      </p:sp>
    </p:spTree>
    <p:extLst>
      <p:ext uri="{BB962C8B-B14F-4D97-AF65-F5344CB8AC3E}">
        <p14:creationId xmlns:p14="http://schemas.microsoft.com/office/powerpoint/2010/main" val="69911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1BE4BF0-FA93-A94C-AB48-AAC161159FF6}" type="datetimeFigureOut">
              <a:rPr lang="en-US" smtClean="0"/>
              <a:pPr/>
              <a:t>2/28/25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A4C3A-D0A6-5F4A-97D8-85DE4EAD1A94}" type="slidenum">
              <a:rPr lang="en-US" smtClean="0"/>
              <a:pPr/>
              <a:t>‹#›</a:t>
            </a:fld>
            <a:endParaRPr lang="en-US"/>
          </a:p>
        </p:txBody>
      </p:sp>
    </p:spTree>
    <p:extLst>
      <p:ext uri="{BB962C8B-B14F-4D97-AF65-F5344CB8AC3E}">
        <p14:creationId xmlns:p14="http://schemas.microsoft.com/office/powerpoint/2010/main" val="409063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A1BE4BF0-FA93-A94C-AB48-AAC161159FF6}" type="datetimeFigureOut">
              <a:rPr lang="en-US" smtClean="0"/>
              <a:pPr/>
              <a:t>2/28/25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D9DA4C3A-D0A6-5F4A-97D8-85DE4EAD1A9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4835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2"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sorkin@acialliance.org"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acialliance.org/" TargetMode="External"/><Relationship Id="rId4" Type="http://schemas.openxmlformats.org/officeDocument/2006/relationships/hyperlink" Target="mailto:nwestin@aciallianc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ialliance.org/page/EarlyIntervention" TargetMode="External"/><Relationship Id="rId2" Type="http://schemas.openxmlformats.org/officeDocument/2006/relationships/hyperlink" Target="https://www.acialliance.org/page/MedicaidMedicare" TargetMode="External"/><Relationship Id="rId1" Type="http://schemas.openxmlformats.org/officeDocument/2006/relationships/slideLayout" Target="../slideLayouts/slideLayout2.xml"/><Relationship Id="rId5" Type="http://schemas.openxmlformats.org/officeDocument/2006/relationships/hyperlink" Target="https://www.medicaid.gov/federal-policy-guidance/downloads/sho24005.pdf" TargetMode="External"/><Relationship Id="rId4" Type="http://schemas.openxmlformats.org/officeDocument/2006/relationships/hyperlink" Target="https://journals.lww.com/otology-neurotology/toc/2019/030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B676-9BEC-63CA-B0C3-D41BAABE13C4}"/>
              </a:ext>
            </a:extLst>
          </p:cNvPr>
          <p:cNvSpPr>
            <a:spLocks noGrp="1"/>
          </p:cNvSpPr>
          <p:nvPr>
            <p:ph type="ctrTitle"/>
          </p:nvPr>
        </p:nvSpPr>
        <p:spPr>
          <a:xfrm>
            <a:off x="344384" y="304800"/>
            <a:ext cx="8365862" cy="1583304"/>
          </a:xfrm>
        </p:spPr>
        <p:txBody>
          <a:bodyPr>
            <a:normAutofit/>
          </a:bodyPr>
          <a:lstStyle/>
          <a:p>
            <a:pPr algn="ctr"/>
            <a:r>
              <a:rPr lang="en-US" sz="4400" b="1" dirty="0"/>
              <a:t>Medicaid, EPSDT, and Access to EHDI Services: Overcoming Barriers</a:t>
            </a:r>
          </a:p>
        </p:txBody>
      </p:sp>
      <p:sp>
        <p:nvSpPr>
          <p:cNvPr id="3" name="Subtitle 2">
            <a:extLst>
              <a:ext uri="{FF2B5EF4-FFF2-40B4-BE49-F238E27FC236}">
                <a16:creationId xmlns:a16="http://schemas.microsoft.com/office/drawing/2014/main" id="{3B03A1C6-E6D0-8399-A762-FA3444CC1505}"/>
              </a:ext>
            </a:extLst>
          </p:cNvPr>
          <p:cNvSpPr>
            <a:spLocks noGrp="1"/>
          </p:cNvSpPr>
          <p:nvPr>
            <p:ph type="subTitle" idx="1"/>
          </p:nvPr>
        </p:nvSpPr>
        <p:spPr>
          <a:xfrm>
            <a:off x="344384" y="4595749"/>
            <a:ext cx="8604744" cy="1791727"/>
          </a:xfrm>
        </p:spPr>
        <p:txBody>
          <a:bodyPr>
            <a:normAutofit lnSpcReduction="10000"/>
          </a:bodyPr>
          <a:lstStyle/>
          <a:p>
            <a:r>
              <a:rPr lang="en-US" b="1" dirty="0">
                <a:latin typeface="+mn-lt"/>
              </a:rPr>
              <a:t>Donna Sorkin MA			Nichole </a:t>
            </a:r>
            <a:r>
              <a:rPr lang="en-US" b="1" dirty="0" err="1">
                <a:latin typeface="+mn-lt"/>
              </a:rPr>
              <a:t>westin</a:t>
            </a:r>
            <a:r>
              <a:rPr lang="en-US" b="1" dirty="0">
                <a:latin typeface="+mn-lt"/>
              </a:rPr>
              <a:t> ma</a:t>
            </a:r>
          </a:p>
          <a:p>
            <a:r>
              <a:rPr lang="en-US" dirty="0">
                <a:latin typeface="+mn-lt"/>
              </a:rPr>
              <a:t>Executive Director			Director of governmental affairs</a:t>
            </a:r>
          </a:p>
          <a:p>
            <a:r>
              <a:rPr lang="en-US" sz="1400" dirty="0">
                <a:latin typeface="+mn-lt"/>
                <a:hlinkClick r:id="rId3"/>
              </a:rPr>
              <a:t>dsorkin@acialliance.org</a:t>
            </a:r>
            <a:r>
              <a:rPr lang="en-US" sz="1400" dirty="0">
                <a:latin typeface="+mn-lt"/>
              </a:rPr>
              <a:t>			</a:t>
            </a:r>
            <a:r>
              <a:rPr lang="en-US" sz="1400" dirty="0">
                <a:latin typeface="+mn-lt"/>
                <a:hlinkClick r:id="rId4"/>
              </a:rPr>
              <a:t>nwestin@acialliance.org</a:t>
            </a:r>
            <a:endParaRPr lang="en-US" sz="1400">
              <a:latin typeface="+mn-lt"/>
            </a:endParaRPr>
          </a:p>
          <a:p>
            <a:endParaRPr lang="en-US" sz="1400" dirty="0">
              <a:latin typeface="+mn-lt"/>
            </a:endParaRPr>
          </a:p>
          <a:p>
            <a:pPr algn="ctr"/>
            <a:r>
              <a:rPr lang="en-US" dirty="0">
                <a:latin typeface="+mn-lt"/>
              </a:rPr>
              <a:t>American Cochlear Implant Alliance /</a:t>
            </a:r>
            <a:r>
              <a:rPr lang="en-US" sz="1600" dirty="0">
                <a:latin typeface="+mn-lt"/>
                <a:hlinkClick r:id="rId5"/>
              </a:rPr>
              <a:t>www.acialliance.org</a:t>
            </a:r>
            <a:endParaRPr lang="en-US" sz="1600" dirty="0">
              <a:latin typeface="+mn-lt"/>
            </a:endParaRPr>
          </a:p>
          <a:p>
            <a:pPr algn="ctr"/>
            <a:endParaRPr lang="en-US" dirty="0">
              <a:latin typeface="+mn-lt"/>
            </a:endParaRPr>
          </a:p>
        </p:txBody>
      </p:sp>
      <p:pic>
        <p:nvPicPr>
          <p:cNvPr id="4" name="Picture 3" descr="ACIBannerImage_r1[1].jpeg">
            <a:extLst>
              <a:ext uri="{FF2B5EF4-FFF2-40B4-BE49-F238E27FC236}">
                <a16:creationId xmlns:a16="http://schemas.microsoft.com/office/drawing/2014/main" id="{D86EEB8D-B64D-5F0B-E95D-042E2E756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0575" y="2778369"/>
            <a:ext cx="2131324" cy="1416590"/>
          </a:xfrm>
          <a:prstGeom prst="rect">
            <a:avLst/>
          </a:prstGeom>
        </p:spPr>
      </p:pic>
      <p:pic>
        <p:nvPicPr>
          <p:cNvPr id="7" name="Picture 6" descr="A logo for an american cochlear implant alliance&#10;&#10;Description automatically generated">
            <a:extLst>
              <a:ext uri="{FF2B5EF4-FFF2-40B4-BE49-F238E27FC236}">
                <a16:creationId xmlns:a16="http://schemas.microsoft.com/office/drawing/2014/main" id="{2BBC48B2-1AB5-F2A5-8493-2EC4C33E5660}"/>
              </a:ext>
            </a:extLst>
          </p:cNvPr>
          <p:cNvPicPr>
            <a:picLocks noChangeAspect="1"/>
          </p:cNvPicPr>
          <p:nvPr/>
        </p:nvPicPr>
        <p:blipFill>
          <a:blip r:embed="rId7"/>
          <a:stretch>
            <a:fillRect/>
          </a:stretch>
        </p:blipFill>
        <p:spPr>
          <a:xfrm>
            <a:off x="1486641" y="2403231"/>
            <a:ext cx="2295651" cy="1791728"/>
          </a:xfrm>
          <a:prstGeom prst="rect">
            <a:avLst/>
          </a:prstGeom>
        </p:spPr>
      </p:pic>
    </p:spTree>
    <p:extLst>
      <p:ext uri="{BB962C8B-B14F-4D97-AF65-F5344CB8AC3E}">
        <p14:creationId xmlns:p14="http://schemas.microsoft.com/office/powerpoint/2010/main" val="327172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599E-CC40-30F4-E7F8-ED55157903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9A11E7-A2CB-F574-EB7E-272D9A7EA07E}"/>
              </a:ext>
            </a:extLst>
          </p:cNvPr>
          <p:cNvSpPr>
            <a:spLocks noGrp="1"/>
          </p:cNvSpPr>
          <p:nvPr>
            <p:ph idx="1"/>
          </p:nvPr>
        </p:nvSpPr>
        <p:spPr>
          <a:xfrm>
            <a:off x="164122" y="1746739"/>
            <a:ext cx="8869041" cy="3892062"/>
          </a:xfrm>
        </p:spPr>
        <p:txBody>
          <a:bodyPr>
            <a:normAutofit fontScale="92500" lnSpcReduction="20000"/>
          </a:bodyPr>
          <a:lstStyle/>
          <a:p>
            <a:pPr>
              <a:buFont typeface="Wingdings" pitchFamily="2" charset="2"/>
              <a:buChar char="§"/>
            </a:pPr>
            <a:r>
              <a:rPr lang="en-US" sz="2900" dirty="0"/>
              <a:t>   Established 1967 by Congress to ensure children received appropriate healthcare services / EPSDT added later to ensure states were responding across board</a:t>
            </a:r>
          </a:p>
          <a:p>
            <a:pPr>
              <a:buFont typeface="Wingdings" pitchFamily="2" charset="2"/>
              <a:buChar char="§"/>
            </a:pPr>
            <a:r>
              <a:rPr lang="en-US" sz="2900" dirty="0"/>
              <a:t>    Covered 37% of US children aged 19 and under in 2023*</a:t>
            </a:r>
          </a:p>
          <a:p>
            <a:pPr>
              <a:buFont typeface="Wingdings" pitchFamily="2" charset="2"/>
              <a:buChar char="§"/>
            </a:pPr>
            <a:r>
              <a:rPr lang="en-US" sz="2900" dirty="0"/>
              <a:t>     CMS guidance on EPSDT (9/26/2024) significant</a:t>
            </a:r>
          </a:p>
          <a:p>
            <a:pPr lvl="3">
              <a:buFont typeface="Wingdings" pitchFamily="2" charset="2"/>
              <a:buChar char="§"/>
            </a:pPr>
            <a:r>
              <a:rPr lang="en-US" sz="2900" dirty="0"/>
              <a:t>Improve outcomes by identifying and addressing health care in children—specifically mentions hearing</a:t>
            </a:r>
          </a:p>
          <a:p>
            <a:pPr lvl="3">
              <a:buFont typeface="Wingdings" pitchFamily="2" charset="2"/>
              <a:buChar char="§"/>
            </a:pPr>
            <a:r>
              <a:rPr lang="en-US" sz="2900" dirty="0"/>
              <a:t>Acknowledges impact of poverty on health during childhood and beyond EPSDT intended to guarantee services needed </a:t>
            </a:r>
          </a:p>
          <a:p>
            <a:pPr lvl="3">
              <a:buFont typeface="Wingdings" pitchFamily="2" charset="2"/>
              <a:buChar char="§"/>
            </a:pPr>
            <a:r>
              <a:rPr lang="en-US" sz="2900" dirty="0"/>
              <a:t>Clarifies rules apply to all states</a:t>
            </a:r>
          </a:p>
          <a:p>
            <a:pPr>
              <a:buFont typeface="Wingdings" pitchFamily="2" charset="2"/>
              <a:buChar char="§"/>
            </a:pPr>
            <a:endParaRPr lang="en-US" sz="2400" dirty="0"/>
          </a:p>
        </p:txBody>
      </p:sp>
      <p:sp>
        <p:nvSpPr>
          <p:cNvPr id="3" name="Title 2">
            <a:extLst>
              <a:ext uri="{FF2B5EF4-FFF2-40B4-BE49-F238E27FC236}">
                <a16:creationId xmlns:a16="http://schemas.microsoft.com/office/drawing/2014/main" id="{1376DE14-CD74-0AE0-3BA4-528F4BB70DE5}"/>
              </a:ext>
            </a:extLst>
          </p:cNvPr>
          <p:cNvSpPr>
            <a:spLocks noGrp="1"/>
          </p:cNvSpPr>
          <p:nvPr>
            <p:ph type="title"/>
          </p:nvPr>
        </p:nvSpPr>
        <p:spPr>
          <a:xfrm>
            <a:off x="457200" y="300625"/>
            <a:ext cx="8311662" cy="1317160"/>
          </a:xfrm>
        </p:spPr>
        <p:txBody>
          <a:bodyPr>
            <a:normAutofit/>
          </a:bodyPr>
          <a:lstStyle/>
          <a:p>
            <a:r>
              <a:rPr lang="en-US" b="1" dirty="0">
                <a:latin typeface="+mn-lt"/>
              </a:rPr>
              <a:t>Medicaid Role in Serving Deaf &amp; Hard of Hearing Children</a:t>
            </a:r>
          </a:p>
        </p:txBody>
      </p:sp>
      <p:sp>
        <p:nvSpPr>
          <p:cNvPr id="6" name="TextBox 5">
            <a:extLst>
              <a:ext uri="{FF2B5EF4-FFF2-40B4-BE49-F238E27FC236}">
                <a16:creationId xmlns:a16="http://schemas.microsoft.com/office/drawing/2014/main" id="{985F9C08-9FB9-CAA5-4878-00F077742866}"/>
              </a:ext>
            </a:extLst>
          </p:cNvPr>
          <p:cNvSpPr txBox="1"/>
          <p:nvPr/>
        </p:nvSpPr>
        <p:spPr>
          <a:xfrm>
            <a:off x="338203" y="5458691"/>
            <a:ext cx="4427761" cy="646331"/>
          </a:xfrm>
          <a:prstGeom prst="rect">
            <a:avLst/>
          </a:prstGeom>
          <a:noFill/>
        </p:spPr>
        <p:txBody>
          <a:bodyPr wrap="square" rtlCol="0">
            <a:spAutoFit/>
          </a:bodyPr>
          <a:lstStyle/>
          <a:p>
            <a:endParaRPr lang="en-US" dirty="0"/>
          </a:p>
          <a:p>
            <a:r>
              <a:rPr lang="en-US" dirty="0"/>
              <a:t>*</a:t>
            </a:r>
            <a:r>
              <a:rPr lang="en-US" dirty="0" err="1"/>
              <a:t>Statista.com</a:t>
            </a:r>
            <a:endParaRPr lang="en-US" dirty="0"/>
          </a:p>
        </p:txBody>
      </p:sp>
    </p:spTree>
    <p:extLst>
      <p:ext uri="{BB962C8B-B14F-4D97-AF65-F5344CB8AC3E}">
        <p14:creationId xmlns:p14="http://schemas.microsoft.com/office/powerpoint/2010/main" val="12555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2458-FD84-8EAC-720F-B74E8391FC9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2DF9D53-4A58-CF57-0271-8393AEDCE6E4}"/>
              </a:ext>
            </a:extLst>
          </p:cNvPr>
          <p:cNvPicPr>
            <a:picLocks noChangeAspect="1"/>
          </p:cNvPicPr>
          <p:nvPr/>
        </p:nvPicPr>
        <p:blipFill>
          <a:blip r:embed="rId3"/>
          <a:stretch>
            <a:fillRect/>
          </a:stretch>
        </p:blipFill>
        <p:spPr>
          <a:xfrm>
            <a:off x="60319" y="854439"/>
            <a:ext cx="9083681" cy="5166141"/>
          </a:xfrm>
          <a:prstGeom prst="rect">
            <a:avLst/>
          </a:prstGeom>
        </p:spPr>
      </p:pic>
    </p:spTree>
    <p:extLst>
      <p:ext uri="{BB962C8B-B14F-4D97-AF65-F5344CB8AC3E}">
        <p14:creationId xmlns:p14="http://schemas.microsoft.com/office/powerpoint/2010/main" val="265224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72112-A164-4C4C-0756-EE9D1F496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2AFAA-0764-872A-562A-F61265913928}"/>
              </a:ext>
            </a:extLst>
          </p:cNvPr>
          <p:cNvSpPr>
            <a:spLocks noGrp="1"/>
          </p:cNvSpPr>
          <p:nvPr>
            <p:ph type="title"/>
          </p:nvPr>
        </p:nvSpPr>
        <p:spPr>
          <a:xfrm>
            <a:off x="617517" y="320635"/>
            <a:ext cx="7825839" cy="807522"/>
          </a:xfrm>
        </p:spPr>
        <p:txBody>
          <a:bodyPr>
            <a:normAutofit/>
          </a:bodyPr>
          <a:lstStyle/>
          <a:p>
            <a:pPr algn="ctr"/>
            <a:r>
              <a:rPr lang="en-US" sz="4000" b="1" dirty="0">
                <a:latin typeface="+mn-lt"/>
              </a:rPr>
              <a:t>Medicaid Impacts on Access to EHDI</a:t>
            </a:r>
          </a:p>
        </p:txBody>
      </p:sp>
      <p:sp>
        <p:nvSpPr>
          <p:cNvPr id="3" name="Content Placeholder 2">
            <a:extLst>
              <a:ext uri="{FF2B5EF4-FFF2-40B4-BE49-F238E27FC236}">
                <a16:creationId xmlns:a16="http://schemas.microsoft.com/office/drawing/2014/main" id="{122109E5-9CFE-5078-20AF-E684ACE4FF35}"/>
              </a:ext>
            </a:extLst>
          </p:cNvPr>
          <p:cNvSpPr>
            <a:spLocks noGrp="1"/>
          </p:cNvSpPr>
          <p:nvPr>
            <p:ph idx="1"/>
          </p:nvPr>
        </p:nvSpPr>
        <p:spPr>
          <a:xfrm>
            <a:off x="256478" y="1628078"/>
            <a:ext cx="8753707" cy="4449336"/>
          </a:xfrm>
        </p:spPr>
        <p:txBody>
          <a:bodyPr>
            <a:normAutofit fontScale="92500" lnSpcReduction="10000"/>
          </a:bodyPr>
          <a:lstStyle/>
          <a:p>
            <a:pPr marL="219456" lvl="2" indent="0">
              <a:spcBef>
                <a:spcPts val="0"/>
              </a:spcBef>
              <a:spcAft>
                <a:spcPts val="0"/>
              </a:spcAft>
              <a:buNone/>
            </a:pPr>
            <a:r>
              <a:rPr lang="en-US" sz="3000" dirty="0">
                <a:solidFill>
                  <a:srgbClr val="FF0000"/>
                </a:solidFill>
              </a:rPr>
              <a:t>1. </a:t>
            </a:r>
            <a:r>
              <a:rPr lang="en-US" sz="3000" dirty="0"/>
              <a:t>50+% D/</a:t>
            </a:r>
            <a:r>
              <a:rPr lang="en-US" sz="3000" dirty="0" err="1"/>
              <a:t>HoH</a:t>
            </a:r>
            <a:r>
              <a:rPr lang="en-US" sz="3000" dirty="0"/>
              <a:t> children covered by Medicaid </a:t>
            </a:r>
          </a:p>
          <a:p>
            <a:pPr marL="733806" lvl="2" indent="-514350">
              <a:spcBef>
                <a:spcPts val="0"/>
              </a:spcBef>
              <a:spcAft>
                <a:spcPts val="0"/>
              </a:spcAft>
              <a:buAutoNum type="arabicPeriod"/>
            </a:pPr>
            <a:endParaRPr lang="en-US" sz="3000" dirty="0"/>
          </a:p>
          <a:p>
            <a:pPr marL="219456" lvl="2" indent="0">
              <a:spcBef>
                <a:spcPts val="0"/>
              </a:spcBef>
              <a:spcAft>
                <a:spcPts val="0"/>
              </a:spcAft>
              <a:buNone/>
            </a:pPr>
            <a:r>
              <a:rPr lang="en-US" sz="3000" dirty="0">
                <a:solidFill>
                  <a:srgbClr val="FF0000"/>
                </a:solidFill>
              </a:rPr>
              <a:t>2. </a:t>
            </a:r>
            <a:r>
              <a:rPr lang="en-US" sz="3000" dirty="0"/>
              <a:t>Variable payment &amp; rules across states</a:t>
            </a:r>
          </a:p>
          <a:p>
            <a:pPr marL="733806" lvl="2" indent="-514350">
              <a:spcBef>
                <a:spcPts val="0"/>
              </a:spcBef>
              <a:spcAft>
                <a:spcPts val="0"/>
              </a:spcAft>
              <a:buAutoNum type="arabicPeriod" startAt="2"/>
            </a:pPr>
            <a:endParaRPr lang="en-US" sz="3000" dirty="0"/>
          </a:p>
          <a:p>
            <a:pPr marL="219456" lvl="2" indent="0">
              <a:spcBef>
                <a:spcPts val="0"/>
              </a:spcBef>
              <a:buNone/>
            </a:pPr>
            <a:r>
              <a:rPr lang="en-US" sz="3000" dirty="0">
                <a:solidFill>
                  <a:srgbClr val="FF0000"/>
                </a:solidFill>
              </a:rPr>
              <a:t>3. </a:t>
            </a:r>
            <a:r>
              <a:rPr lang="en-US" sz="3000" dirty="0">
                <a:solidFill>
                  <a:srgbClr val="000000"/>
                </a:solidFill>
              </a:rPr>
              <a:t>L</a:t>
            </a:r>
            <a:r>
              <a:rPr lang="en-US" sz="3000" dirty="0"/>
              <a:t>ow </a:t>
            </a:r>
            <a:r>
              <a:rPr lang="en-US" sz="3000" dirty="0">
                <a:solidFill>
                  <a:srgbClr val="000000"/>
                </a:solidFill>
              </a:rPr>
              <a:t>r</a:t>
            </a:r>
            <a:r>
              <a:rPr lang="en-US" sz="3000" i="0" u="none" strike="noStrike" dirty="0">
                <a:solidFill>
                  <a:srgbClr val="000000"/>
                </a:solidFill>
                <a:effectLst/>
              </a:rPr>
              <a:t>eimbursement </a:t>
            </a:r>
            <a:r>
              <a:rPr lang="en-US" altLang="en-US" sz="3200" dirty="0">
                <a:latin typeface="+mn-lt"/>
                <a:ea typeface="ＭＳ Ｐゴシック" panose="020B0600070205080204" pitchFamily="34" charset="-128"/>
                <a:sym typeface="Wingdings" pitchFamily="2" charset="2"/>
              </a:rPr>
              <a:t> </a:t>
            </a:r>
            <a:r>
              <a:rPr lang="en-US" sz="3000" b="0" i="0" u="none" strike="noStrike" dirty="0">
                <a:solidFill>
                  <a:srgbClr val="000000"/>
                </a:solidFill>
                <a:effectLst/>
              </a:rPr>
              <a:t>provider pool (</a:t>
            </a:r>
            <a:r>
              <a:rPr lang="en-US" sz="3000" b="0" i="0" u="none" strike="noStrike" dirty="0" err="1">
                <a:solidFill>
                  <a:srgbClr val="000000"/>
                </a:solidFill>
                <a:effectLst/>
              </a:rPr>
              <a:t>esp</a:t>
            </a:r>
            <a:r>
              <a:rPr lang="en-US" sz="3000" b="0" i="0" u="none" strike="noStrike" dirty="0">
                <a:solidFill>
                  <a:srgbClr val="000000"/>
                </a:solidFill>
                <a:effectLst/>
              </a:rPr>
              <a:t> rural)</a:t>
            </a:r>
          </a:p>
          <a:p>
            <a:pPr marL="219456" lvl="2" indent="0">
              <a:spcBef>
                <a:spcPts val="0"/>
              </a:spcBef>
              <a:buNone/>
            </a:pPr>
            <a:r>
              <a:rPr lang="en-US" sz="3000" b="0" i="0" u="none" strike="noStrike" dirty="0">
                <a:solidFill>
                  <a:srgbClr val="000000"/>
                </a:solidFill>
                <a:effectLst/>
              </a:rPr>
              <a:t>			</a:t>
            </a:r>
            <a:endParaRPr lang="en-US" sz="3000" dirty="0">
              <a:solidFill>
                <a:srgbClr val="000000"/>
              </a:solidFill>
            </a:endParaRPr>
          </a:p>
          <a:p>
            <a:pPr marL="219456" lvl="2" indent="0">
              <a:spcBef>
                <a:spcPts val="0"/>
              </a:spcBef>
              <a:spcAft>
                <a:spcPts val="0"/>
              </a:spcAft>
              <a:buNone/>
            </a:pPr>
            <a:r>
              <a:rPr lang="en-US" sz="3000" b="0" i="0" u="none" strike="noStrike" dirty="0">
                <a:solidFill>
                  <a:srgbClr val="FF0000"/>
                </a:solidFill>
                <a:effectLst/>
              </a:rPr>
              <a:t>4. </a:t>
            </a:r>
            <a:r>
              <a:rPr lang="en-US" sz="3000" dirty="0">
                <a:solidFill>
                  <a:srgbClr val="000000"/>
                </a:solidFill>
              </a:rPr>
              <a:t>D</a:t>
            </a:r>
            <a:r>
              <a:rPr lang="en-US" sz="3000" b="0" i="0" u="none" strike="noStrike" dirty="0">
                <a:solidFill>
                  <a:srgbClr val="000000"/>
                </a:solidFill>
                <a:effectLst/>
              </a:rPr>
              <a:t>elay for pre-authorization</a:t>
            </a:r>
          </a:p>
          <a:p>
            <a:pPr marL="219456" lvl="2" indent="0">
              <a:spcBef>
                <a:spcPts val="0"/>
              </a:spcBef>
              <a:spcAft>
                <a:spcPts val="0"/>
              </a:spcAft>
              <a:buNone/>
            </a:pPr>
            <a:endParaRPr lang="en-US" sz="3000" dirty="0">
              <a:solidFill>
                <a:srgbClr val="000000"/>
              </a:solidFill>
            </a:endParaRPr>
          </a:p>
          <a:p>
            <a:pPr marL="219456" lvl="2" indent="0">
              <a:spcBef>
                <a:spcPts val="0"/>
              </a:spcBef>
              <a:spcAft>
                <a:spcPts val="0"/>
              </a:spcAft>
              <a:buNone/>
            </a:pPr>
            <a:r>
              <a:rPr lang="en-US" sz="3000" i="0" u="none" strike="noStrike" dirty="0">
                <a:solidFill>
                  <a:srgbClr val="FF0000"/>
                </a:solidFill>
                <a:effectLst/>
              </a:rPr>
              <a:t>5.</a:t>
            </a:r>
            <a:r>
              <a:rPr lang="en-US" sz="3000" i="0" u="none" strike="noStrike" dirty="0">
                <a:solidFill>
                  <a:srgbClr val="000000"/>
                </a:solidFill>
                <a:effectLst/>
              </a:rPr>
              <a:t> </a:t>
            </a:r>
            <a:r>
              <a:rPr lang="en-US" sz="3000" dirty="0">
                <a:solidFill>
                  <a:srgbClr val="000000"/>
                </a:solidFill>
              </a:rPr>
              <a:t>M</a:t>
            </a:r>
            <a:r>
              <a:rPr lang="en-US" sz="3000" b="0" i="0" u="none" strike="noStrike" dirty="0">
                <a:solidFill>
                  <a:srgbClr val="000000"/>
                </a:solidFill>
                <a:effectLst/>
              </a:rPr>
              <a:t>anaged Care </a:t>
            </a:r>
            <a:r>
              <a:rPr lang="en-US" sz="3000" dirty="0">
                <a:solidFill>
                  <a:srgbClr val="000000"/>
                </a:solidFill>
              </a:rPr>
              <a:t>P</a:t>
            </a:r>
            <a:r>
              <a:rPr lang="en-US" sz="3000" b="0" i="0" u="none" strike="noStrike" dirty="0">
                <a:solidFill>
                  <a:srgbClr val="000000"/>
                </a:solidFill>
                <a:effectLst/>
              </a:rPr>
              <a:t>lans may not track Medicaid guidelines</a:t>
            </a:r>
          </a:p>
          <a:p>
            <a:pPr marL="219456" lvl="2" indent="0">
              <a:spcBef>
                <a:spcPts val="0"/>
              </a:spcBef>
              <a:spcAft>
                <a:spcPts val="0"/>
              </a:spcAft>
              <a:buNone/>
            </a:pPr>
            <a:endParaRPr lang="en-US" sz="3000" dirty="0">
              <a:solidFill>
                <a:srgbClr val="000000"/>
              </a:solidFill>
            </a:endParaRPr>
          </a:p>
          <a:p>
            <a:pPr marL="219456" lvl="2" indent="0">
              <a:spcBef>
                <a:spcPts val="0"/>
              </a:spcBef>
              <a:spcAft>
                <a:spcPts val="0"/>
              </a:spcAft>
              <a:buNone/>
            </a:pPr>
            <a:r>
              <a:rPr lang="en-US" sz="3000" b="0" i="0" u="none" strike="noStrike" dirty="0">
                <a:solidFill>
                  <a:srgbClr val="FF0000"/>
                </a:solidFill>
                <a:effectLst/>
              </a:rPr>
              <a:t>6. </a:t>
            </a:r>
            <a:r>
              <a:rPr lang="en-US" sz="3000" dirty="0">
                <a:solidFill>
                  <a:srgbClr val="000000"/>
                </a:solidFill>
              </a:rPr>
              <a:t>Difficult/complex </a:t>
            </a:r>
            <a:r>
              <a:rPr lang="en-US" sz="3000" b="0" i="0" u="none" strike="noStrike" dirty="0">
                <a:solidFill>
                  <a:srgbClr val="000000"/>
                </a:solidFill>
                <a:effectLst/>
              </a:rPr>
              <a:t>enrollment process can be overwhelming </a:t>
            </a:r>
            <a:r>
              <a:rPr lang="en-US" altLang="en-US" sz="3200" dirty="0">
                <a:latin typeface="+mn-lt"/>
                <a:ea typeface="ＭＳ Ｐゴシック" panose="020B0600070205080204" pitchFamily="34" charset="-128"/>
                <a:sym typeface="Wingdings" pitchFamily="2" charset="2"/>
              </a:rPr>
              <a:t> </a:t>
            </a:r>
            <a:r>
              <a:rPr lang="en-US" sz="3000" b="0" i="0" u="none" strike="noStrike" dirty="0">
                <a:solidFill>
                  <a:srgbClr val="000000"/>
                </a:solidFill>
                <a:effectLst/>
              </a:rPr>
              <a:t>delays care</a:t>
            </a:r>
            <a:endParaRPr lang="en-US" sz="3000" dirty="0"/>
          </a:p>
        </p:txBody>
      </p:sp>
    </p:spTree>
    <p:extLst>
      <p:ext uri="{BB962C8B-B14F-4D97-AF65-F5344CB8AC3E}">
        <p14:creationId xmlns:p14="http://schemas.microsoft.com/office/powerpoint/2010/main" val="378713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35773C-046E-27CB-EBBB-9FE37BC3A66F}"/>
              </a:ext>
            </a:extLst>
          </p:cNvPr>
          <p:cNvPicPr>
            <a:picLocks noGrp="1" noChangeAspect="1"/>
          </p:cNvPicPr>
          <p:nvPr>
            <p:ph idx="1"/>
          </p:nvPr>
        </p:nvPicPr>
        <p:blipFill>
          <a:blip r:embed="rId2"/>
          <a:stretch>
            <a:fillRect/>
          </a:stretch>
        </p:blipFill>
        <p:spPr>
          <a:xfrm>
            <a:off x="80842" y="600529"/>
            <a:ext cx="9063158" cy="5178947"/>
          </a:xfrm>
        </p:spPr>
      </p:pic>
    </p:spTree>
    <p:extLst>
      <p:ext uri="{BB962C8B-B14F-4D97-AF65-F5344CB8AC3E}">
        <p14:creationId xmlns:p14="http://schemas.microsoft.com/office/powerpoint/2010/main" val="389412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0C781B-6AFF-B6DB-78D6-3B4CA36F252F}"/>
              </a:ext>
            </a:extLst>
          </p:cNvPr>
          <p:cNvSpPr>
            <a:spLocks noGrp="1"/>
          </p:cNvSpPr>
          <p:nvPr>
            <p:ph type="title"/>
          </p:nvPr>
        </p:nvSpPr>
        <p:spPr>
          <a:xfrm>
            <a:off x="3224619" y="193964"/>
            <a:ext cx="5766981" cy="1211178"/>
          </a:xfrm>
        </p:spPr>
        <p:txBody>
          <a:bodyPr>
            <a:normAutofit/>
          </a:bodyPr>
          <a:lstStyle/>
          <a:p>
            <a:r>
              <a:rPr lang="en-US" b="1" dirty="0">
                <a:latin typeface="+mn-lt"/>
              </a:rPr>
              <a:t>Typical Medicaid Complexities </a:t>
            </a:r>
          </a:p>
        </p:txBody>
      </p:sp>
      <p:pic>
        <p:nvPicPr>
          <p:cNvPr id="5" name="Picture 4" descr="A brain made of gears&#10;&#10;Description automatically generated">
            <a:extLst>
              <a:ext uri="{FF2B5EF4-FFF2-40B4-BE49-F238E27FC236}">
                <a16:creationId xmlns:a16="http://schemas.microsoft.com/office/drawing/2014/main" id="{334B119A-EE0C-5141-658E-9D8FC5F1ED44}"/>
              </a:ext>
            </a:extLst>
          </p:cNvPr>
          <p:cNvPicPr>
            <a:picLocks noChangeAspect="1"/>
          </p:cNvPicPr>
          <p:nvPr/>
        </p:nvPicPr>
        <p:blipFill>
          <a:blip r:embed="rId3"/>
          <a:srcRect l="25933" r="23257"/>
          <a:stretch/>
        </p:blipFill>
        <p:spPr>
          <a:xfrm>
            <a:off x="0" y="371284"/>
            <a:ext cx="3224619" cy="6346443"/>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F1E7F8-1201-6040-B7AB-6F4DB32D222E}"/>
              </a:ext>
            </a:extLst>
          </p:cNvPr>
          <p:cNvSpPr>
            <a:spLocks noGrp="1"/>
          </p:cNvSpPr>
          <p:nvPr>
            <p:ph idx="1"/>
          </p:nvPr>
        </p:nvSpPr>
        <p:spPr>
          <a:xfrm>
            <a:off x="3588327" y="1405143"/>
            <a:ext cx="5237017" cy="4929174"/>
          </a:xfrm>
        </p:spPr>
        <p:txBody>
          <a:bodyPr>
            <a:noAutofit/>
          </a:bodyPr>
          <a:lstStyle/>
          <a:p>
            <a:pPr marL="219456" lvl="2" indent="0">
              <a:spcBef>
                <a:spcPts val="0"/>
              </a:spcBef>
              <a:spcAft>
                <a:spcPts val="600"/>
              </a:spcAft>
              <a:buNone/>
            </a:pPr>
            <a:endParaRPr lang="en-US" sz="2800" dirty="0"/>
          </a:p>
          <a:p>
            <a:pPr marL="219456" lvl="2" indent="0">
              <a:spcBef>
                <a:spcPts val="0"/>
              </a:spcBef>
              <a:spcAft>
                <a:spcPts val="600"/>
              </a:spcAft>
              <a:buNone/>
            </a:pPr>
            <a:r>
              <a:rPr lang="en-US" sz="2800" dirty="0"/>
              <a:t>1. R</a:t>
            </a:r>
            <a:r>
              <a:rPr lang="en-US" sz="2800" b="0" i="0" u="none" strike="noStrike" dirty="0">
                <a:effectLst/>
              </a:rPr>
              <a:t>eimbursement </a:t>
            </a:r>
            <a:r>
              <a:rPr lang="en-US" sz="2800" dirty="0"/>
              <a:t>so low that it impacts access</a:t>
            </a:r>
          </a:p>
          <a:p>
            <a:pPr marL="219456" lvl="2" indent="0">
              <a:spcBef>
                <a:spcPts val="0"/>
              </a:spcBef>
              <a:spcAft>
                <a:spcPts val="600"/>
              </a:spcAft>
              <a:buNone/>
            </a:pPr>
            <a:endParaRPr lang="en-US" sz="2800" dirty="0"/>
          </a:p>
          <a:p>
            <a:pPr marL="219456" lvl="2" indent="0">
              <a:spcBef>
                <a:spcPts val="0"/>
              </a:spcBef>
              <a:spcAft>
                <a:spcPts val="600"/>
              </a:spcAft>
              <a:buNone/>
            </a:pPr>
            <a:r>
              <a:rPr lang="en-US" sz="2800" b="0" i="0" u="none" strike="noStrike" dirty="0">
                <a:effectLst/>
              </a:rPr>
              <a:t>2.  </a:t>
            </a:r>
            <a:r>
              <a:rPr lang="en-US" sz="2800" dirty="0"/>
              <a:t>D</a:t>
            </a:r>
            <a:r>
              <a:rPr lang="en-US" sz="2800" b="0" i="0" u="none" strike="noStrike" dirty="0">
                <a:effectLst/>
              </a:rPr>
              <a:t>elays for pre-authorization</a:t>
            </a:r>
          </a:p>
          <a:p>
            <a:pPr marL="219456" lvl="2" indent="0">
              <a:spcBef>
                <a:spcPts val="0"/>
              </a:spcBef>
              <a:spcAft>
                <a:spcPts val="600"/>
              </a:spcAft>
              <a:buNone/>
            </a:pPr>
            <a:endParaRPr lang="en-US" sz="2800" dirty="0"/>
          </a:p>
          <a:p>
            <a:pPr marL="219456" lvl="2" indent="0">
              <a:spcBef>
                <a:spcPts val="0"/>
              </a:spcBef>
              <a:spcAft>
                <a:spcPts val="600"/>
              </a:spcAft>
              <a:buNone/>
            </a:pPr>
            <a:r>
              <a:rPr lang="en-US" sz="2800" b="0" i="0" u="none" strike="noStrike" dirty="0">
                <a:effectLst/>
              </a:rPr>
              <a:t>3. </a:t>
            </a:r>
            <a:r>
              <a:rPr lang="en-US" sz="2800" dirty="0"/>
              <a:t>M</a:t>
            </a:r>
            <a:r>
              <a:rPr lang="en-US" sz="2800" b="0" i="0" u="none" strike="noStrike" dirty="0">
                <a:effectLst/>
              </a:rPr>
              <a:t>anaged care plans have their own rules</a:t>
            </a:r>
          </a:p>
          <a:p>
            <a:pPr marL="219456" lvl="2" indent="0">
              <a:spcBef>
                <a:spcPts val="0"/>
              </a:spcBef>
              <a:spcAft>
                <a:spcPts val="600"/>
              </a:spcAft>
              <a:buNone/>
            </a:pPr>
            <a:endParaRPr lang="en-US" sz="2800" dirty="0"/>
          </a:p>
          <a:p>
            <a:pPr marL="219456" lvl="2" indent="0">
              <a:spcBef>
                <a:spcPts val="0"/>
              </a:spcBef>
              <a:spcAft>
                <a:spcPts val="600"/>
              </a:spcAft>
              <a:buNone/>
            </a:pPr>
            <a:r>
              <a:rPr lang="en-US" sz="2800" b="0" i="0" u="none" strike="noStrike" dirty="0">
                <a:effectLst/>
              </a:rPr>
              <a:t>4. </a:t>
            </a:r>
            <a:r>
              <a:rPr lang="en-US" sz="2800" dirty="0"/>
              <a:t>E</a:t>
            </a:r>
            <a:r>
              <a:rPr lang="en-US" sz="2800" b="0" i="0" u="none" strike="noStrike" dirty="0">
                <a:effectLst/>
              </a:rPr>
              <a:t>nrollment of babies into Medicaid </a:t>
            </a:r>
            <a:r>
              <a:rPr lang="en-US" sz="2800" dirty="0"/>
              <a:t>can be overwhelming </a:t>
            </a:r>
          </a:p>
        </p:txBody>
      </p:sp>
    </p:spTree>
    <p:extLst>
      <p:ext uri="{BB962C8B-B14F-4D97-AF65-F5344CB8AC3E}">
        <p14:creationId xmlns:p14="http://schemas.microsoft.com/office/powerpoint/2010/main" val="373607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1F02-1302-A81A-74B4-401263852E52}"/>
              </a:ext>
            </a:extLst>
          </p:cNvPr>
          <p:cNvSpPr>
            <a:spLocks noGrp="1"/>
          </p:cNvSpPr>
          <p:nvPr>
            <p:ph type="title"/>
          </p:nvPr>
        </p:nvSpPr>
        <p:spPr>
          <a:xfrm>
            <a:off x="822960" y="286605"/>
            <a:ext cx="7543800" cy="1029578"/>
          </a:xfrm>
        </p:spPr>
        <p:txBody>
          <a:bodyPr>
            <a:normAutofit/>
          </a:bodyPr>
          <a:lstStyle/>
          <a:p>
            <a:r>
              <a:rPr lang="en-US" sz="4000" b="1" dirty="0"/>
              <a:t>Resources</a:t>
            </a:r>
          </a:p>
        </p:txBody>
      </p:sp>
      <p:sp>
        <p:nvSpPr>
          <p:cNvPr id="3" name="Content Placeholder 2">
            <a:extLst>
              <a:ext uri="{FF2B5EF4-FFF2-40B4-BE49-F238E27FC236}">
                <a16:creationId xmlns:a16="http://schemas.microsoft.com/office/drawing/2014/main" id="{276C1664-EE7D-5D4A-F88F-EC3DEE21383C}"/>
              </a:ext>
            </a:extLst>
          </p:cNvPr>
          <p:cNvSpPr>
            <a:spLocks noGrp="1"/>
          </p:cNvSpPr>
          <p:nvPr>
            <p:ph idx="1"/>
          </p:nvPr>
        </p:nvSpPr>
        <p:spPr>
          <a:xfrm>
            <a:off x="374073" y="1565564"/>
            <a:ext cx="8645236" cy="4475018"/>
          </a:xfrm>
        </p:spPr>
        <p:txBody>
          <a:bodyPr>
            <a:normAutofit lnSpcReduction="10000"/>
          </a:bodyPr>
          <a:lstStyle/>
          <a:p>
            <a:pPr>
              <a:buFont typeface="Wingdings" pitchFamily="2" charset="2"/>
              <a:buChar char="§"/>
            </a:pPr>
            <a:r>
              <a:rPr lang="en-US" sz="2800" dirty="0"/>
              <a:t>Medicaid Background related to hearing health </a:t>
            </a:r>
            <a:r>
              <a:rPr lang="en-US" sz="2800" b="0" i="0" u="sng" dirty="0">
                <a:solidFill>
                  <a:srgbClr val="467886"/>
                </a:solidFill>
                <a:effectLst/>
                <a:latin typeface="Aptos" panose="020B0004020202020204" pitchFamily="34" charset="0"/>
                <a:hlinkClick r:id="rId2" tooltip="https://www.acialliance.org/page/MedicaidMedicare"/>
              </a:rPr>
              <a:t>https://www.acialliance.org/page/MedicaidMedicare</a:t>
            </a:r>
            <a:endParaRPr lang="en-US" sz="2400" dirty="0"/>
          </a:p>
          <a:p>
            <a:pPr>
              <a:buFont typeface="Wingdings" pitchFamily="2" charset="2"/>
              <a:buChar char="§"/>
            </a:pPr>
            <a:r>
              <a:rPr lang="en-US" sz="2800" dirty="0"/>
              <a:t>Barriers Graphic</a:t>
            </a:r>
            <a:r>
              <a:rPr lang="en-US" sz="2400" dirty="0"/>
              <a:t> </a:t>
            </a:r>
            <a:r>
              <a:rPr lang="en-US" sz="2400" dirty="0">
                <a:hlinkClick r:id="rId3"/>
              </a:rPr>
              <a:t>https://www.acialliance.org/page/EarlyIntervention</a:t>
            </a:r>
            <a:endParaRPr lang="en-US" sz="2400" dirty="0"/>
          </a:p>
          <a:p>
            <a:pPr>
              <a:buFont typeface="Wingdings" pitchFamily="2" charset="2"/>
              <a:buChar char="§"/>
            </a:pPr>
            <a:r>
              <a:rPr lang="en-US" sz="2800" dirty="0"/>
              <a:t>Impact of Medicaid on Cochlear Implant Access  </a:t>
            </a:r>
          </a:p>
          <a:p>
            <a:pPr lvl="1">
              <a:buFont typeface="Wingdings" pitchFamily="2" charset="2"/>
              <a:buChar char="§"/>
            </a:pPr>
            <a:r>
              <a:rPr lang="en-US" sz="2250" b="0" i="1" u="none" strike="noStrike" dirty="0">
                <a:solidFill>
                  <a:srgbClr val="3B3030"/>
                </a:solidFill>
                <a:effectLst/>
                <a:latin typeface="Fira Sans" panose="020B0503050000020004" pitchFamily="34" charset="0"/>
              </a:rPr>
              <a:t>Otology &amp; Neurotology </a:t>
            </a:r>
            <a:r>
              <a:rPr lang="en-US" sz="2250" b="0" i="0" u="none" strike="noStrike" dirty="0">
                <a:solidFill>
                  <a:srgbClr val="005B92"/>
                </a:solidFill>
                <a:effectLst/>
                <a:latin typeface="Fira Sans" panose="020B0503050000020004" pitchFamily="34" charset="0"/>
                <a:hlinkClick r:id="rId4"/>
              </a:rPr>
              <a:t>40(3):p e336-e341, March 2019.</a:t>
            </a:r>
            <a:r>
              <a:rPr lang="en-US" sz="2250" b="0" i="0" u="none" strike="noStrike" dirty="0">
                <a:solidFill>
                  <a:srgbClr val="3B3030"/>
                </a:solidFill>
                <a:effectLst/>
                <a:latin typeface="Fira Sans" panose="020B0503050000020004" pitchFamily="34" charset="0"/>
              </a:rPr>
              <a:t> | </a:t>
            </a:r>
            <a:r>
              <a:rPr lang="en-US" sz="2250" b="0" i="1" u="none" strike="noStrike" dirty="0">
                <a:solidFill>
                  <a:srgbClr val="3B3030"/>
                </a:solidFill>
                <a:effectLst/>
                <a:latin typeface="Fira Sans" panose="020B0503050000020004" pitchFamily="34" charset="0"/>
              </a:rPr>
              <a:t>DOI: </a:t>
            </a:r>
            <a:r>
              <a:rPr lang="en-US" sz="2250" b="0" i="0" u="none" strike="noStrike" dirty="0">
                <a:solidFill>
                  <a:srgbClr val="3B3030"/>
                </a:solidFill>
                <a:effectLst/>
                <a:latin typeface="Fira Sans" panose="020B0503050000020004" pitchFamily="34" charset="0"/>
              </a:rPr>
              <a:t>10.1097/MAO.0000000000002142</a:t>
            </a:r>
            <a:endParaRPr lang="en-US" dirty="0"/>
          </a:p>
          <a:p>
            <a:pPr>
              <a:buFont typeface="Wingdings" pitchFamily="2" charset="2"/>
              <a:buChar char="§"/>
            </a:pPr>
            <a:r>
              <a:rPr lang="en-US" sz="2800" dirty="0"/>
              <a:t>Guidance from Medicaid and CHIP on best practices for adhering to EPSDT Requirements 9/26/2024 </a:t>
            </a:r>
            <a:r>
              <a:rPr lang="en-US" sz="2400" dirty="0">
                <a:hlinkClick r:id="rId5"/>
              </a:rPr>
              <a:t>https://www.medicaid.gov/federal-policy-guidance/downloads/sho24005.pdf</a:t>
            </a:r>
            <a:endParaRPr lang="en-US" sz="2400" dirty="0"/>
          </a:p>
          <a:p>
            <a:pPr>
              <a:buFont typeface="Wingdings" pitchFamily="2" charset="2"/>
              <a:buChar char="§"/>
            </a:pPr>
            <a:endParaRPr lang="en-US" sz="2400" dirty="0"/>
          </a:p>
          <a:p>
            <a:pPr>
              <a:buFont typeface="Wingdings" pitchFamily="2" charset="2"/>
              <a:buChar char="§"/>
            </a:pPr>
            <a:endParaRPr lang="en-US" sz="2400" dirty="0"/>
          </a:p>
        </p:txBody>
      </p:sp>
    </p:spTree>
    <p:extLst>
      <p:ext uri="{BB962C8B-B14F-4D97-AF65-F5344CB8AC3E}">
        <p14:creationId xmlns:p14="http://schemas.microsoft.com/office/powerpoint/2010/main" val="1538295326"/>
      </p:ext>
    </p:extLst>
  </p:cSld>
  <p:clrMapOvr>
    <a:masterClrMapping/>
  </p:clrMapOvr>
</p:sld>
</file>

<file path=ppt/theme/theme1.xml><?xml version="1.0" encoding="utf-8"?>
<a:theme xmlns:a="http://schemas.openxmlformats.org/drawingml/2006/main" name="Retrospect">
  <a:themeElements>
    <a:clrScheme name="Custom 4">
      <a:dk1>
        <a:srgbClr val="000000"/>
      </a:dk1>
      <a:lt1>
        <a:sysClr val="window" lastClr="FFFFFF"/>
      </a:lt1>
      <a:dk2>
        <a:srgbClr val="637052"/>
      </a:dk2>
      <a:lt2>
        <a:srgbClr val="CCDDEA"/>
      </a:lt2>
      <a:accent1>
        <a:srgbClr val="E48312"/>
      </a:accent1>
      <a:accent2>
        <a:srgbClr val="00B0F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38377</TotalTime>
  <Words>610</Words>
  <Application>Microsoft Macintosh PowerPoint</Application>
  <PresentationFormat>On-screen Show (4:3)</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Calibri</vt:lpstr>
      <vt:lpstr>Calibri Light</vt:lpstr>
      <vt:lpstr>Fira Sans</vt:lpstr>
      <vt:lpstr>Wingdings</vt:lpstr>
      <vt:lpstr>Retrospect</vt:lpstr>
      <vt:lpstr>Medicaid, EPSDT, and Access to EHDI Services: Overcoming Barriers</vt:lpstr>
      <vt:lpstr>Medicaid Role in Serving Deaf &amp; Hard of Hearing Children</vt:lpstr>
      <vt:lpstr>PowerPoint Presentation</vt:lpstr>
      <vt:lpstr>Medicaid Impacts on Access to EHDI</vt:lpstr>
      <vt:lpstr>PowerPoint Presentation</vt:lpstr>
      <vt:lpstr>Typical Medicaid Complexities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Ressler</dc:creator>
  <cp:lastModifiedBy>Donna Sorkin</cp:lastModifiedBy>
  <cp:revision>809</cp:revision>
  <cp:lastPrinted>2024-06-30T15:45:49Z</cp:lastPrinted>
  <dcterms:created xsi:type="dcterms:W3CDTF">2012-12-03T15:04:36Z</dcterms:created>
  <dcterms:modified xsi:type="dcterms:W3CDTF">2025-02-28T13:47:45Z</dcterms:modified>
</cp:coreProperties>
</file>