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Lst>
  <p:sldSz cx="18288000" cy="10287000"/>
  <p:notesSz cx="6858000" cy="9144000"/>
  <p:embeddedFontLst>
    <p:embeddedFont>
      <p:font typeface="Glacial Indifference" panose="020B0604020202020204" charset="0"/>
      <p:regular r:id="rId8"/>
    </p:embeddedFont>
    <p:embeddedFont>
      <p:font typeface="Glacial Indifference Bold" panose="020B0604020202020204" charset="0"/>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7" d="100"/>
          <a:sy n="47" d="100"/>
        </p:scale>
        <p:origin x="50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2.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8288000" cy="10287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a:stretch>
          </a:blipFill>
        </p:spPr>
      </p:sp>
      <p:sp>
        <p:nvSpPr>
          <p:cNvPr id="3" name="TextBox 3"/>
          <p:cNvSpPr txBox="1"/>
          <p:nvPr/>
        </p:nvSpPr>
        <p:spPr>
          <a:xfrm>
            <a:off x="2603221" y="1450509"/>
            <a:ext cx="13081557" cy="3692991"/>
          </a:xfrm>
          <a:prstGeom prst="rect">
            <a:avLst/>
          </a:prstGeom>
        </p:spPr>
        <p:txBody>
          <a:bodyPr lIns="0" tIns="0" rIns="0" bIns="0" rtlCol="0" anchor="t">
            <a:spAutoFit/>
          </a:bodyPr>
          <a:lstStyle/>
          <a:p>
            <a:pPr algn="ctr">
              <a:lnSpc>
                <a:spcPts val="10744"/>
              </a:lnSpc>
            </a:pPr>
            <a:r>
              <a:rPr lang="en-US" sz="9679">
                <a:solidFill>
                  <a:srgbClr val="0D0F68"/>
                </a:solidFill>
                <a:latin typeface="Glacial Indifference"/>
                <a:ea typeface="Glacial Indifference"/>
                <a:cs typeface="Glacial Indifference"/>
                <a:sym typeface="Glacial Indifference"/>
              </a:rPr>
              <a:t>A </a:t>
            </a:r>
            <a:r>
              <a:rPr lang="en-US" sz="9679" b="1">
                <a:solidFill>
                  <a:srgbClr val="0D0F68"/>
                </a:solidFill>
                <a:latin typeface="Glacial Indifference Bold"/>
                <a:ea typeface="Glacial Indifference Bold"/>
                <a:cs typeface="Glacial Indifference Bold"/>
                <a:sym typeface="Glacial Indifference Bold"/>
              </a:rPr>
              <a:t>CLOSER</a:t>
            </a:r>
            <a:r>
              <a:rPr lang="en-US" sz="9679">
                <a:solidFill>
                  <a:srgbClr val="0D0F68"/>
                </a:solidFill>
                <a:latin typeface="Glacial Indifference"/>
                <a:ea typeface="Glacial Indifference"/>
                <a:cs typeface="Glacial Indifference"/>
                <a:sym typeface="Glacial Indifference"/>
              </a:rPr>
              <a:t> LOOK </a:t>
            </a:r>
          </a:p>
          <a:p>
            <a:pPr algn="ctr">
              <a:lnSpc>
                <a:spcPts val="9079"/>
              </a:lnSpc>
            </a:pPr>
            <a:r>
              <a:rPr lang="en-US" sz="8179">
                <a:solidFill>
                  <a:srgbClr val="0D0F68"/>
                </a:solidFill>
                <a:latin typeface="Glacial Indifference"/>
                <a:ea typeface="Glacial Indifference"/>
                <a:cs typeface="Glacial Indifference"/>
                <a:sym typeface="Glacial Indifference"/>
              </a:rPr>
              <a:t>at the Prevalence of </a:t>
            </a:r>
          </a:p>
          <a:p>
            <a:pPr algn="ctr">
              <a:lnSpc>
                <a:spcPts val="9079"/>
              </a:lnSpc>
            </a:pPr>
            <a:r>
              <a:rPr lang="en-US" sz="8179">
                <a:solidFill>
                  <a:srgbClr val="0D0F68"/>
                </a:solidFill>
                <a:latin typeface="Glacial Indifference"/>
                <a:ea typeface="Glacial Indifference"/>
                <a:cs typeface="Glacial Indifference"/>
                <a:sym typeface="Glacial Indifference"/>
              </a:rPr>
              <a:t>Late-Identified Hearing Loss</a:t>
            </a:r>
          </a:p>
        </p:txBody>
      </p:sp>
      <p:sp>
        <p:nvSpPr>
          <p:cNvPr id="4" name="TextBox 4"/>
          <p:cNvSpPr txBox="1"/>
          <p:nvPr/>
        </p:nvSpPr>
        <p:spPr>
          <a:xfrm>
            <a:off x="2964257" y="5542113"/>
            <a:ext cx="12720521" cy="4321174"/>
          </a:xfrm>
          <a:prstGeom prst="rect">
            <a:avLst/>
          </a:prstGeom>
        </p:spPr>
        <p:txBody>
          <a:bodyPr lIns="0" tIns="0" rIns="0" bIns="0" rtlCol="0" anchor="t">
            <a:spAutoFit/>
          </a:bodyPr>
          <a:lstStyle/>
          <a:p>
            <a:pPr algn="ctr">
              <a:lnSpc>
                <a:spcPts val="4900"/>
              </a:lnSpc>
            </a:pPr>
            <a:r>
              <a:rPr lang="en-US" sz="3500">
                <a:solidFill>
                  <a:srgbClr val="000000"/>
                </a:solidFill>
                <a:latin typeface="Glacial Indifference"/>
                <a:ea typeface="Glacial Indifference"/>
                <a:cs typeface="Glacial Indifference"/>
                <a:sym typeface="Glacial Indifference"/>
              </a:rPr>
              <a:t>With Valerie James Abbott (parent) </a:t>
            </a:r>
          </a:p>
          <a:p>
            <a:pPr algn="ctr">
              <a:lnSpc>
                <a:spcPts val="4900"/>
              </a:lnSpc>
            </a:pPr>
            <a:r>
              <a:rPr lang="en-US" sz="3500">
                <a:solidFill>
                  <a:srgbClr val="000000"/>
                </a:solidFill>
                <a:latin typeface="Glacial Indifference"/>
                <a:ea typeface="Glacial Indifference"/>
                <a:cs typeface="Glacial Indifference"/>
                <a:sym typeface="Glacial Indifference"/>
              </a:rPr>
              <a:t>Donald M. Goldberg, PhD. </a:t>
            </a:r>
          </a:p>
          <a:p>
            <a:pPr algn="ctr">
              <a:lnSpc>
                <a:spcPts val="4900"/>
              </a:lnSpc>
            </a:pPr>
            <a:r>
              <a:rPr lang="en-US" sz="3500">
                <a:solidFill>
                  <a:srgbClr val="000000"/>
                </a:solidFill>
                <a:latin typeface="Glacial Indifference"/>
                <a:ea typeface="Glacial Indifference"/>
                <a:cs typeface="Glacial Indifference"/>
                <a:sym typeface="Glacial Indifference"/>
              </a:rPr>
              <a:t>Karl R. White, PhD. </a:t>
            </a:r>
          </a:p>
          <a:p>
            <a:pPr algn="ctr">
              <a:lnSpc>
                <a:spcPts val="4900"/>
              </a:lnSpc>
            </a:pPr>
            <a:endParaRPr lang="en-US" sz="3500">
              <a:solidFill>
                <a:srgbClr val="000000"/>
              </a:solidFill>
              <a:latin typeface="Glacial Indifference"/>
              <a:ea typeface="Glacial Indifference"/>
              <a:cs typeface="Glacial Indifference"/>
              <a:sym typeface="Glacial Indifference"/>
            </a:endParaRPr>
          </a:p>
          <a:p>
            <a:pPr algn="ctr">
              <a:lnSpc>
                <a:spcPts val="4900"/>
              </a:lnSpc>
            </a:pPr>
            <a:endParaRPr lang="en-US" sz="3500">
              <a:solidFill>
                <a:srgbClr val="000000"/>
              </a:solidFill>
              <a:latin typeface="Glacial Indifference"/>
              <a:ea typeface="Glacial Indifference"/>
              <a:cs typeface="Glacial Indifference"/>
              <a:sym typeface="Glacial Indifference"/>
            </a:endParaRPr>
          </a:p>
          <a:p>
            <a:pPr algn="ctr">
              <a:lnSpc>
                <a:spcPts val="4900"/>
              </a:lnSpc>
            </a:pPr>
            <a:endParaRPr lang="en-US" sz="3500">
              <a:solidFill>
                <a:srgbClr val="000000"/>
              </a:solidFill>
              <a:latin typeface="Glacial Indifference"/>
              <a:ea typeface="Glacial Indifference"/>
              <a:cs typeface="Glacial Indifference"/>
              <a:sym typeface="Glacial Indifference"/>
            </a:endParaRPr>
          </a:p>
          <a:p>
            <a:pPr algn="ctr">
              <a:lnSpc>
                <a:spcPts val="4900"/>
              </a:lnSpc>
            </a:pPr>
            <a:r>
              <a:rPr lang="en-US" sz="3500">
                <a:solidFill>
                  <a:srgbClr val="000000"/>
                </a:solidFill>
                <a:latin typeface="Glacial Indifference"/>
                <a:ea typeface="Glacial Indifference"/>
                <a:cs typeface="Glacial Indifference"/>
                <a:sym typeface="Glacial Indifference"/>
              </a:rPr>
              <a:t>March 10, 2025  -  2025 EHDI Conference  -  Pittsburgh, PA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8288000" cy="10287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a:stretch>
          </a:blipFill>
        </p:spPr>
      </p:sp>
      <p:grpSp>
        <p:nvGrpSpPr>
          <p:cNvPr id="3" name="Group 3"/>
          <p:cNvGrpSpPr/>
          <p:nvPr/>
        </p:nvGrpSpPr>
        <p:grpSpPr>
          <a:xfrm>
            <a:off x="1028700" y="1028700"/>
            <a:ext cx="16230600" cy="8229600"/>
            <a:chOff x="0" y="0"/>
            <a:chExt cx="4274726" cy="2167467"/>
          </a:xfrm>
        </p:grpSpPr>
        <p:sp>
          <p:nvSpPr>
            <p:cNvPr id="4" name="Freeform 4"/>
            <p:cNvSpPr/>
            <p:nvPr/>
          </p:nvSpPr>
          <p:spPr>
            <a:xfrm>
              <a:off x="0" y="0"/>
              <a:ext cx="4274726" cy="2167467"/>
            </a:xfrm>
            <a:custGeom>
              <a:avLst/>
              <a:gdLst/>
              <a:ahLst/>
              <a:cxnLst/>
              <a:rect l="l" t="t" r="r" b="b"/>
              <a:pathLst>
                <a:path w="4274726" h="2167467">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E7EBEE">
                <a:alpha val="89804"/>
              </a:srgbClr>
            </a:solidFill>
          </p:spPr>
        </p:sp>
        <p:sp>
          <p:nvSpPr>
            <p:cNvPr id="5" name="TextBox 5"/>
            <p:cNvSpPr txBox="1"/>
            <p:nvPr/>
          </p:nvSpPr>
          <p:spPr>
            <a:xfrm>
              <a:off x="0" y="-38100"/>
              <a:ext cx="4274726" cy="2205567"/>
            </a:xfrm>
            <a:prstGeom prst="rect">
              <a:avLst/>
            </a:prstGeom>
          </p:spPr>
          <p:txBody>
            <a:bodyPr lIns="50800" tIns="50800" rIns="50800" bIns="50800" rtlCol="0" anchor="ctr"/>
            <a:lstStyle/>
            <a:p>
              <a:pPr algn="ctr">
                <a:lnSpc>
                  <a:spcPts val="2659"/>
                </a:lnSpc>
              </a:pPr>
              <a:endParaRPr/>
            </a:p>
          </p:txBody>
        </p:sp>
      </p:grpSp>
      <p:sp>
        <p:nvSpPr>
          <p:cNvPr id="6" name="TextBox 6"/>
          <p:cNvSpPr txBox="1"/>
          <p:nvPr/>
        </p:nvSpPr>
        <p:spPr>
          <a:xfrm>
            <a:off x="5841455" y="1879737"/>
            <a:ext cx="6605090" cy="1047750"/>
          </a:xfrm>
          <a:prstGeom prst="rect">
            <a:avLst/>
          </a:prstGeom>
        </p:spPr>
        <p:txBody>
          <a:bodyPr lIns="0" tIns="0" rIns="0" bIns="0" rtlCol="0" anchor="t">
            <a:spAutoFit/>
          </a:bodyPr>
          <a:lstStyle/>
          <a:p>
            <a:pPr algn="ctr">
              <a:lnSpc>
                <a:spcPts val="8400"/>
              </a:lnSpc>
            </a:pPr>
            <a:r>
              <a:rPr lang="en-US" sz="6000" b="1">
                <a:solidFill>
                  <a:srgbClr val="0D0F68"/>
                </a:solidFill>
                <a:latin typeface="Glacial Indifference Bold"/>
                <a:ea typeface="Glacial Indifference Bold"/>
                <a:cs typeface="Glacial Indifference Bold"/>
                <a:sym typeface="Glacial Indifference Bold"/>
              </a:rPr>
              <a:t>Background</a:t>
            </a:r>
          </a:p>
        </p:txBody>
      </p:sp>
      <p:sp>
        <p:nvSpPr>
          <p:cNvPr id="7" name="TextBox 7"/>
          <p:cNvSpPr txBox="1"/>
          <p:nvPr/>
        </p:nvSpPr>
        <p:spPr>
          <a:xfrm>
            <a:off x="2236121" y="3330347"/>
            <a:ext cx="13815758" cy="5549901"/>
          </a:xfrm>
          <a:prstGeom prst="rect">
            <a:avLst/>
          </a:prstGeom>
        </p:spPr>
        <p:txBody>
          <a:bodyPr lIns="0" tIns="0" rIns="0" bIns="0" rtlCol="0" anchor="t">
            <a:spAutoFit/>
          </a:bodyPr>
          <a:lstStyle/>
          <a:p>
            <a:pPr algn="ctr">
              <a:lnSpc>
                <a:spcPts val="4899"/>
              </a:lnSpc>
            </a:pPr>
            <a:r>
              <a:rPr lang="en-US" sz="3499">
                <a:solidFill>
                  <a:srgbClr val="000000"/>
                </a:solidFill>
                <a:latin typeface="Glacial Indifference"/>
                <a:ea typeface="Glacial Indifference"/>
                <a:cs typeface="Glacial Indifference"/>
                <a:sym typeface="Glacial Indifference"/>
              </a:rPr>
              <a:t>Following the 2022 Annual EHDI Conference, the Joint Committee on Infant Hearing (JCIH) assembled a workgroup of EHDI leaders, led by Karen Munoz and Dylan Chan, to discuss the issue of late identified hearing loss and the barriers contributing to identification delays. </a:t>
            </a:r>
          </a:p>
          <a:p>
            <a:pPr algn="ctr">
              <a:lnSpc>
                <a:spcPts val="4899"/>
              </a:lnSpc>
            </a:pPr>
            <a:endParaRPr lang="en-US" sz="3499">
              <a:solidFill>
                <a:srgbClr val="000000"/>
              </a:solidFill>
              <a:latin typeface="Glacial Indifference"/>
              <a:ea typeface="Glacial Indifference"/>
              <a:cs typeface="Glacial Indifference"/>
              <a:sym typeface="Glacial Indifference"/>
            </a:endParaRPr>
          </a:p>
          <a:p>
            <a:pPr algn="ctr">
              <a:lnSpc>
                <a:spcPts val="4899"/>
              </a:lnSpc>
            </a:pPr>
            <a:r>
              <a:rPr lang="en-US" sz="3499">
                <a:solidFill>
                  <a:srgbClr val="000000"/>
                </a:solidFill>
                <a:latin typeface="Glacial Indifference"/>
                <a:ea typeface="Glacial Indifference"/>
                <a:cs typeface="Glacial Indifference"/>
                <a:sym typeface="Glacial Indifference"/>
              </a:rPr>
              <a:t>These questions ultimately led to the publication of “A Systematic Review of the Prevalence of Late Identified Hearing Loss in Childhood,” in the August 2024 issue of the International Journal of Audiology.</a:t>
            </a:r>
          </a:p>
          <a:p>
            <a:pPr algn="ctr">
              <a:lnSpc>
                <a:spcPts val="4899"/>
              </a:lnSpc>
            </a:pPr>
            <a:endParaRPr lang="en-US" sz="3499">
              <a:solidFill>
                <a:srgbClr val="000000"/>
              </a:solidFill>
              <a:latin typeface="Glacial Indifference"/>
              <a:ea typeface="Glacial Indifference"/>
              <a:cs typeface="Glacial Indifference"/>
              <a:sym typeface="Glacial Indifferenc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blipFill>
            <a:blip r:embed="rId2"/>
            <a:stretch>
              <a:fillRect/>
            </a:stretch>
          </a:blipFill>
        </p:spPr>
      </p:sp>
      <p:grpSp>
        <p:nvGrpSpPr>
          <p:cNvPr id="3" name="Group 3"/>
          <p:cNvGrpSpPr/>
          <p:nvPr/>
        </p:nvGrpSpPr>
        <p:grpSpPr>
          <a:xfrm>
            <a:off x="1028700" y="1028700"/>
            <a:ext cx="16230600" cy="8229600"/>
            <a:chOff x="0" y="0"/>
            <a:chExt cx="4274726" cy="2167467"/>
          </a:xfrm>
        </p:grpSpPr>
        <p:sp>
          <p:nvSpPr>
            <p:cNvPr id="4" name="Freeform 4"/>
            <p:cNvSpPr/>
            <p:nvPr/>
          </p:nvSpPr>
          <p:spPr>
            <a:xfrm>
              <a:off x="0" y="0"/>
              <a:ext cx="4274726" cy="2167467"/>
            </a:xfrm>
            <a:custGeom>
              <a:avLst/>
              <a:gdLst/>
              <a:ahLst/>
              <a:cxnLst/>
              <a:rect l="l" t="t" r="r" b="b"/>
              <a:pathLst>
                <a:path w="4274726" h="2167467">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E7EBEE">
                <a:alpha val="89804"/>
              </a:srgbClr>
            </a:solidFill>
          </p:spPr>
        </p:sp>
        <p:sp>
          <p:nvSpPr>
            <p:cNvPr id="5" name="TextBox 5"/>
            <p:cNvSpPr txBox="1"/>
            <p:nvPr/>
          </p:nvSpPr>
          <p:spPr>
            <a:xfrm>
              <a:off x="0" y="-38100"/>
              <a:ext cx="4274726" cy="2205567"/>
            </a:xfrm>
            <a:prstGeom prst="rect">
              <a:avLst/>
            </a:prstGeom>
          </p:spPr>
          <p:txBody>
            <a:bodyPr lIns="50800" tIns="50800" rIns="50800" bIns="50800" rtlCol="0" anchor="ctr"/>
            <a:lstStyle/>
            <a:p>
              <a:pPr algn="ctr">
                <a:lnSpc>
                  <a:spcPts val="2659"/>
                </a:lnSpc>
              </a:pPr>
              <a:endParaRPr/>
            </a:p>
          </p:txBody>
        </p:sp>
      </p:grpSp>
      <p:sp>
        <p:nvSpPr>
          <p:cNvPr id="6" name="TextBox 6"/>
          <p:cNvSpPr txBox="1"/>
          <p:nvPr/>
        </p:nvSpPr>
        <p:spPr>
          <a:xfrm>
            <a:off x="4124893" y="1879737"/>
            <a:ext cx="10038214" cy="1047750"/>
          </a:xfrm>
          <a:prstGeom prst="rect">
            <a:avLst/>
          </a:prstGeom>
        </p:spPr>
        <p:txBody>
          <a:bodyPr lIns="0" tIns="0" rIns="0" bIns="0" rtlCol="0" anchor="t">
            <a:spAutoFit/>
          </a:bodyPr>
          <a:lstStyle/>
          <a:p>
            <a:pPr algn="ctr">
              <a:lnSpc>
                <a:spcPts val="8400"/>
              </a:lnSpc>
            </a:pPr>
            <a:r>
              <a:rPr lang="en-US" sz="6000" b="1">
                <a:solidFill>
                  <a:srgbClr val="0D0F68"/>
                </a:solidFill>
                <a:latin typeface="Glacial Indifference Bold"/>
                <a:ea typeface="Glacial Indifference Bold"/>
                <a:cs typeface="Glacial Indifference Bold"/>
                <a:sym typeface="Glacial Indifference Bold"/>
              </a:rPr>
              <a:t>Disclosures</a:t>
            </a:r>
          </a:p>
        </p:txBody>
      </p:sp>
      <p:sp>
        <p:nvSpPr>
          <p:cNvPr id="7" name="TextBox 7"/>
          <p:cNvSpPr txBox="1"/>
          <p:nvPr/>
        </p:nvSpPr>
        <p:spPr>
          <a:xfrm>
            <a:off x="2323720" y="3210951"/>
            <a:ext cx="3940920" cy="688975"/>
          </a:xfrm>
          <a:prstGeom prst="rect">
            <a:avLst/>
          </a:prstGeom>
        </p:spPr>
        <p:txBody>
          <a:bodyPr lIns="0" tIns="0" rIns="0" bIns="0" rtlCol="0" anchor="t">
            <a:spAutoFit/>
          </a:bodyPr>
          <a:lstStyle/>
          <a:p>
            <a:pPr algn="l">
              <a:lnSpc>
                <a:spcPts val="5599"/>
              </a:lnSpc>
            </a:pPr>
            <a:r>
              <a:rPr lang="en-US" sz="3999" b="1">
                <a:solidFill>
                  <a:srgbClr val="0D0F68"/>
                </a:solidFill>
                <a:latin typeface="Glacial Indifference Bold"/>
                <a:ea typeface="Glacial Indifference Bold"/>
                <a:cs typeface="Glacial Indifference Bold"/>
                <a:sym typeface="Glacial Indifference Bold"/>
              </a:rPr>
              <a:t>Karl White</a:t>
            </a:r>
          </a:p>
        </p:txBody>
      </p:sp>
      <p:sp>
        <p:nvSpPr>
          <p:cNvPr id="8" name="TextBox 8"/>
          <p:cNvSpPr txBox="1"/>
          <p:nvPr/>
        </p:nvSpPr>
        <p:spPr>
          <a:xfrm>
            <a:off x="2323720" y="3861826"/>
            <a:ext cx="14935580" cy="622935"/>
          </a:xfrm>
          <a:prstGeom prst="rect">
            <a:avLst/>
          </a:prstGeom>
        </p:spPr>
        <p:txBody>
          <a:bodyPr lIns="0" tIns="0" rIns="0" bIns="0" rtlCol="0" anchor="t">
            <a:spAutoFit/>
          </a:bodyPr>
          <a:lstStyle/>
          <a:p>
            <a:pPr algn="l">
              <a:lnSpc>
                <a:spcPts val="5039"/>
              </a:lnSpc>
            </a:pPr>
            <a:r>
              <a:rPr lang="en-US" sz="3599">
                <a:solidFill>
                  <a:srgbClr val="000000"/>
                </a:solidFill>
                <a:latin typeface="Glacial Indifference"/>
                <a:ea typeface="Glacial Indifference"/>
                <a:cs typeface="Glacial Indifference"/>
                <a:sym typeface="Glacial Indifference"/>
              </a:rPr>
              <a:t>No relevant financial or non-financial disclosures</a:t>
            </a:r>
          </a:p>
        </p:txBody>
      </p:sp>
      <p:sp>
        <p:nvSpPr>
          <p:cNvPr id="9" name="TextBox 9"/>
          <p:cNvSpPr txBox="1"/>
          <p:nvPr/>
        </p:nvSpPr>
        <p:spPr>
          <a:xfrm>
            <a:off x="2323720" y="4894331"/>
            <a:ext cx="3940920" cy="688975"/>
          </a:xfrm>
          <a:prstGeom prst="rect">
            <a:avLst/>
          </a:prstGeom>
        </p:spPr>
        <p:txBody>
          <a:bodyPr lIns="0" tIns="0" rIns="0" bIns="0" rtlCol="0" anchor="t">
            <a:spAutoFit/>
          </a:bodyPr>
          <a:lstStyle/>
          <a:p>
            <a:pPr algn="l">
              <a:lnSpc>
                <a:spcPts val="5599"/>
              </a:lnSpc>
            </a:pPr>
            <a:r>
              <a:rPr lang="en-US" sz="3999" b="1">
                <a:solidFill>
                  <a:srgbClr val="0D0F68"/>
                </a:solidFill>
                <a:latin typeface="Glacial Indifference Bold"/>
                <a:ea typeface="Glacial Indifference Bold"/>
                <a:cs typeface="Glacial Indifference Bold"/>
                <a:sym typeface="Glacial Indifference Bold"/>
              </a:rPr>
              <a:t>Don Goldberg</a:t>
            </a:r>
          </a:p>
        </p:txBody>
      </p:sp>
      <p:sp>
        <p:nvSpPr>
          <p:cNvPr id="10" name="TextBox 10"/>
          <p:cNvSpPr txBox="1"/>
          <p:nvPr/>
        </p:nvSpPr>
        <p:spPr>
          <a:xfrm>
            <a:off x="2323720" y="5545206"/>
            <a:ext cx="14935580" cy="622935"/>
          </a:xfrm>
          <a:prstGeom prst="rect">
            <a:avLst/>
          </a:prstGeom>
        </p:spPr>
        <p:txBody>
          <a:bodyPr lIns="0" tIns="0" rIns="0" bIns="0" rtlCol="0" anchor="t">
            <a:spAutoFit/>
          </a:bodyPr>
          <a:lstStyle/>
          <a:p>
            <a:pPr algn="l">
              <a:lnSpc>
                <a:spcPts val="5039"/>
              </a:lnSpc>
            </a:pPr>
            <a:r>
              <a:rPr lang="en-US" sz="3599">
                <a:solidFill>
                  <a:srgbClr val="000000"/>
                </a:solidFill>
                <a:latin typeface="Glacial Indifference"/>
                <a:ea typeface="Glacial Indifference"/>
                <a:cs typeface="Glacial Indifference"/>
                <a:sym typeface="Glacial Indifference"/>
              </a:rPr>
              <a:t>No relevant financial or non-financial disclosures</a:t>
            </a:r>
          </a:p>
        </p:txBody>
      </p:sp>
      <p:sp>
        <p:nvSpPr>
          <p:cNvPr id="11" name="TextBox 11"/>
          <p:cNvSpPr txBox="1"/>
          <p:nvPr/>
        </p:nvSpPr>
        <p:spPr>
          <a:xfrm>
            <a:off x="2323720" y="6577716"/>
            <a:ext cx="3940920" cy="688975"/>
          </a:xfrm>
          <a:prstGeom prst="rect">
            <a:avLst/>
          </a:prstGeom>
        </p:spPr>
        <p:txBody>
          <a:bodyPr lIns="0" tIns="0" rIns="0" bIns="0" rtlCol="0" anchor="t">
            <a:spAutoFit/>
          </a:bodyPr>
          <a:lstStyle/>
          <a:p>
            <a:pPr algn="l">
              <a:lnSpc>
                <a:spcPts val="5599"/>
              </a:lnSpc>
            </a:pPr>
            <a:r>
              <a:rPr lang="en-US" sz="3999" b="1">
                <a:solidFill>
                  <a:srgbClr val="0D0F68"/>
                </a:solidFill>
                <a:latin typeface="Glacial Indifference Bold"/>
                <a:ea typeface="Glacial Indifference Bold"/>
                <a:cs typeface="Glacial Indifference Bold"/>
                <a:sym typeface="Glacial Indifference Bold"/>
              </a:rPr>
              <a:t>Valerie Abbott</a:t>
            </a:r>
          </a:p>
        </p:txBody>
      </p:sp>
      <p:sp>
        <p:nvSpPr>
          <p:cNvPr id="12" name="TextBox 12"/>
          <p:cNvSpPr txBox="1"/>
          <p:nvPr/>
        </p:nvSpPr>
        <p:spPr>
          <a:xfrm>
            <a:off x="2323720" y="7238116"/>
            <a:ext cx="14935580" cy="596900"/>
          </a:xfrm>
          <a:prstGeom prst="rect">
            <a:avLst/>
          </a:prstGeom>
        </p:spPr>
        <p:txBody>
          <a:bodyPr lIns="0" tIns="0" rIns="0" bIns="0" rtlCol="0" anchor="t">
            <a:spAutoFit/>
          </a:bodyPr>
          <a:lstStyle/>
          <a:p>
            <a:pPr algn="l">
              <a:lnSpc>
                <a:spcPts val="4899"/>
              </a:lnSpc>
            </a:pPr>
            <a:r>
              <a:rPr lang="en-US" sz="3499">
                <a:solidFill>
                  <a:srgbClr val="000000"/>
                </a:solidFill>
                <a:latin typeface="Glacial Indifference"/>
                <a:ea typeface="Glacial Indifference"/>
                <a:cs typeface="Glacial Indifference"/>
                <a:sym typeface="Glacial Indifference"/>
              </a:rPr>
              <a:t>No relevant financial or non-financial disclosures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flipH="1">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blipFill>
            <a:blip r:embed="rId2"/>
            <a:stretch>
              <a:fillRect/>
            </a:stretch>
          </a:blipFill>
        </p:spPr>
      </p:sp>
      <p:sp>
        <p:nvSpPr>
          <p:cNvPr id="3" name="TextBox 3"/>
          <p:cNvSpPr txBox="1"/>
          <p:nvPr/>
        </p:nvSpPr>
        <p:spPr>
          <a:xfrm>
            <a:off x="3084950" y="1935950"/>
            <a:ext cx="12118100" cy="1047750"/>
          </a:xfrm>
          <a:prstGeom prst="rect">
            <a:avLst/>
          </a:prstGeom>
        </p:spPr>
        <p:txBody>
          <a:bodyPr lIns="0" tIns="0" rIns="0" bIns="0" rtlCol="0" anchor="t">
            <a:spAutoFit/>
          </a:bodyPr>
          <a:lstStyle/>
          <a:p>
            <a:pPr algn="ctr">
              <a:lnSpc>
                <a:spcPts val="8400"/>
              </a:lnSpc>
            </a:pPr>
            <a:r>
              <a:rPr lang="en-US" sz="6000" b="1">
                <a:solidFill>
                  <a:srgbClr val="0D0F68"/>
                </a:solidFill>
                <a:latin typeface="Glacial Indifference Bold"/>
                <a:ea typeface="Glacial Indifference Bold"/>
                <a:cs typeface="Glacial Indifference Bold"/>
                <a:sym typeface="Glacial Indifference Bold"/>
              </a:rPr>
              <a:t>Primary Goal of Today’s Session</a:t>
            </a:r>
          </a:p>
        </p:txBody>
      </p:sp>
      <p:sp>
        <p:nvSpPr>
          <p:cNvPr id="4" name="TextBox 4"/>
          <p:cNvSpPr txBox="1"/>
          <p:nvPr/>
        </p:nvSpPr>
        <p:spPr>
          <a:xfrm>
            <a:off x="3084950" y="3472591"/>
            <a:ext cx="12321671" cy="3949700"/>
          </a:xfrm>
          <a:prstGeom prst="rect">
            <a:avLst/>
          </a:prstGeom>
        </p:spPr>
        <p:txBody>
          <a:bodyPr lIns="0" tIns="0" rIns="0" bIns="0" rtlCol="0" anchor="t">
            <a:spAutoFit/>
          </a:bodyPr>
          <a:lstStyle/>
          <a:p>
            <a:pPr algn="l">
              <a:lnSpc>
                <a:spcPts val="4899"/>
              </a:lnSpc>
            </a:pPr>
            <a:endParaRPr/>
          </a:p>
          <a:p>
            <a:pPr algn="ctr">
              <a:lnSpc>
                <a:spcPts val="5599"/>
              </a:lnSpc>
            </a:pPr>
            <a:r>
              <a:rPr lang="en-US" sz="3999">
                <a:solidFill>
                  <a:srgbClr val="000000"/>
                </a:solidFill>
                <a:latin typeface="Glacial Indifference"/>
                <a:ea typeface="Glacial Indifference"/>
                <a:cs typeface="Glacial Indifference"/>
                <a:sym typeface="Glacial Indifference"/>
              </a:rPr>
              <a:t>Engage in a hearty discussion that illuminates </a:t>
            </a:r>
          </a:p>
          <a:p>
            <a:pPr algn="ctr">
              <a:lnSpc>
                <a:spcPts val="5599"/>
              </a:lnSpc>
            </a:pPr>
            <a:r>
              <a:rPr lang="en-US" sz="3999">
                <a:solidFill>
                  <a:srgbClr val="000000"/>
                </a:solidFill>
                <a:latin typeface="Glacial Indifference"/>
                <a:ea typeface="Glacial Indifference"/>
                <a:cs typeface="Glacial Indifference"/>
                <a:sym typeface="Glacial Indifference"/>
              </a:rPr>
              <a:t>areas of opportunity, encourages fresh ideas,</a:t>
            </a:r>
          </a:p>
          <a:p>
            <a:pPr algn="ctr">
              <a:lnSpc>
                <a:spcPts val="5599"/>
              </a:lnSpc>
            </a:pPr>
            <a:r>
              <a:rPr lang="en-US" sz="3999">
                <a:solidFill>
                  <a:srgbClr val="000000"/>
                </a:solidFill>
                <a:latin typeface="Glacial Indifference"/>
                <a:ea typeface="Glacial Indifference"/>
                <a:cs typeface="Glacial Indifference"/>
                <a:sym typeface="Glacial Indifference"/>
              </a:rPr>
              <a:t> and cultivates topic curiosity. </a:t>
            </a:r>
          </a:p>
          <a:p>
            <a:pPr algn="l">
              <a:lnSpc>
                <a:spcPts val="4899"/>
              </a:lnSpc>
            </a:pPr>
            <a:endParaRPr lang="en-US" sz="3999">
              <a:solidFill>
                <a:srgbClr val="000000"/>
              </a:solidFill>
              <a:latin typeface="Glacial Indifference"/>
              <a:ea typeface="Glacial Indifference"/>
              <a:cs typeface="Glacial Indifference"/>
              <a:sym typeface="Glacial Indifference"/>
            </a:endParaRPr>
          </a:p>
          <a:p>
            <a:pPr algn="l">
              <a:lnSpc>
                <a:spcPts val="4899"/>
              </a:lnSpc>
            </a:pPr>
            <a:endParaRPr lang="en-US" sz="3999">
              <a:solidFill>
                <a:srgbClr val="000000"/>
              </a:solidFill>
              <a:latin typeface="Glacial Indifference"/>
              <a:ea typeface="Glacial Indifference"/>
              <a:cs typeface="Glacial Indifference"/>
              <a:sym typeface="Glacial Indifferenc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8288000" cy="10287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a:stretch>
          </a:blipFill>
        </p:spPr>
      </p:sp>
      <p:grpSp>
        <p:nvGrpSpPr>
          <p:cNvPr id="3" name="Group 3"/>
          <p:cNvGrpSpPr/>
          <p:nvPr/>
        </p:nvGrpSpPr>
        <p:grpSpPr>
          <a:xfrm>
            <a:off x="1028700" y="1028700"/>
            <a:ext cx="16230600" cy="8229600"/>
            <a:chOff x="0" y="0"/>
            <a:chExt cx="4274726" cy="2167467"/>
          </a:xfrm>
        </p:grpSpPr>
        <p:sp>
          <p:nvSpPr>
            <p:cNvPr id="4" name="Freeform 4"/>
            <p:cNvSpPr/>
            <p:nvPr/>
          </p:nvSpPr>
          <p:spPr>
            <a:xfrm>
              <a:off x="0" y="0"/>
              <a:ext cx="4274726" cy="2167467"/>
            </a:xfrm>
            <a:custGeom>
              <a:avLst/>
              <a:gdLst/>
              <a:ahLst/>
              <a:cxnLst/>
              <a:rect l="l" t="t" r="r" b="b"/>
              <a:pathLst>
                <a:path w="4274726" h="2167467">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E7EBEE">
                <a:alpha val="89804"/>
              </a:srgbClr>
            </a:solidFill>
          </p:spPr>
        </p:sp>
        <p:sp>
          <p:nvSpPr>
            <p:cNvPr id="5" name="TextBox 5"/>
            <p:cNvSpPr txBox="1"/>
            <p:nvPr/>
          </p:nvSpPr>
          <p:spPr>
            <a:xfrm>
              <a:off x="0" y="-38100"/>
              <a:ext cx="4274726" cy="2205567"/>
            </a:xfrm>
            <a:prstGeom prst="rect">
              <a:avLst/>
            </a:prstGeom>
          </p:spPr>
          <p:txBody>
            <a:bodyPr lIns="50800" tIns="50800" rIns="50800" bIns="50800" rtlCol="0" anchor="ctr"/>
            <a:lstStyle/>
            <a:p>
              <a:pPr algn="ctr">
                <a:lnSpc>
                  <a:spcPts val="2659"/>
                </a:lnSpc>
              </a:pPr>
              <a:endParaRPr/>
            </a:p>
          </p:txBody>
        </p:sp>
      </p:grpSp>
      <p:sp>
        <p:nvSpPr>
          <p:cNvPr id="6" name="Freeform 6"/>
          <p:cNvSpPr/>
          <p:nvPr/>
        </p:nvSpPr>
        <p:spPr>
          <a:xfrm>
            <a:off x="7945609" y="3357070"/>
            <a:ext cx="2103316" cy="1624811"/>
          </a:xfrm>
          <a:custGeom>
            <a:avLst/>
            <a:gdLst/>
            <a:ahLst/>
            <a:cxnLst/>
            <a:rect l="l" t="t" r="r" b="b"/>
            <a:pathLst>
              <a:path w="2103316" h="1624811">
                <a:moveTo>
                  <a:pt x="0" y="0"/>
                </a:moveTo>
                <a:lnTo>
                  <a:pt x="2103316" y="0"/>
                </a:lnTo>
                <a:lnTo>
                  <a:pt x="2103316" y="1624811"/>
                </a:lnTo>
                <a:lnTo>
                  <a:pt x="0" y="162481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7" name="TextBox 7"/>
          <p:cNvSpPr txBox="1"/>
          <p:nvPr/>
        </p:nvSpPr>
        <p:spPr>
          <a:xfrm>
            <a:off x="4271626" y="5440508"/>
            <a:ext cx="9744749" cy="2750606"/>
          </a:xfrm>
          <a:prstGeom prst="rect">
            <a:avLst/>
          </a:prstGeom>
        </p:spPr>
        <p:txBody>
          <a:bodyPr lIns="0" tIns="0" rIns="0" bIns="0" rtlCol="0" anchor="t">
            <a:spAutoFit/>
          </a:bodyPr>
          <a:lstStyle/>
          <a:p>
            <a:pPr algn="ctr">
              <a:lnSpc>
                <a:spcPts val="8003"/>
              </a:lnSpc>
            </a:pPr>
            <a:r>
              <a:rPr lang="en-US" sz="7210">
                <a:solidFill>
                  <a:srgbClr val="0D0F68"/>
                </a:solidFill>
                <a:latin typeface="Glacial Indifference"/>
                <a:ea typeface="Glacial Indifference"/>
                <a:cs typeface="Glacial Indifference"/>
                <a:sym typeface="Glacial Indifference"/>
              </a:rPr>
              <a:t>A </a:t>
            </a:r>
            <a:r>
              <a:rPr lang="en-US" sz="7210" b="1">
                <a:solidFill>
                  <a:srgbClr val="0D0F68"/>
                </a:solidFill>
                <a:latin typeface="Glacial Indifference Bold"/>
                <a:ea typeface="Glacial Indifference Bold"/>
                <a:cs typeface="Glacial Indifference Bold"/>
                <a:sym typeface="Glacial Indifference Bold"/>
              </a:rPr>
              <a:t>CLOSER</a:t>
            </a:r>
            <a:r>
              <a:rPr lang="en-US" sz="7210">
                <a:solidFill>
                  <a:srgbClr val="0D0F68"/>
                </a:solidFill>
                <a:latin typeface="Glacial Indifference"/>
                <a:ea typeface="Glacial Indifference"/>
                <a:cs typeface="Glacial Indifference"/>
                <a:sym typeface="Glacial Indifference"/>
              </a:rPr>
              <a:t> LOOK </a:t>
            </a:r>
          </a:p>
          <a:p>
            <a:pPr algn="ctr">
              <a:lnSpc>
                <a:spcPts val="6763"/>
              </a:lnSpc>
            </a:pPr>
            <a:r>
              <a:rPr lang="en-US" sz="6093">
                <a:solidFill>
                  <a:srgbClr val="0D0F68"/>
                </a:solidFill>
                <a:latin typeface="Glacial Indifference"/>
                <a:ea typeface="Glacial Indifference"/>
                <a:cs typeface="Glacial Indifference"/>
                <a:sym typeface="Glacial Indifference"/>
              </a:rPr>
              <a:t>at the Prevalence of </a:t>
            </a:r>
          </a:p>
          <a:p>
            <a:pPr algn="ctr">
              <a:lnSpc>
                <a:spcPts val="6763"/>
              </a:lnSpc>
            </a:pPr>
            <a:r>
              <a:rPr lang="en-US" sz="6093">
                <a:solidFill>
                  <a:srgbClr val="0D0F68"/>
                </a:solidFill>
                <a:latin typeface="Glacial Indifference"/>
                <a:ea typeface="Glacial Indifference"/>
                <a:cs typeface="Glacial Indifference"/>
                <a:sym typeface="Glacial Indifference"/>
              </a:rPr>
              <a:t>Late-Identified Hearing Loss</a:t>
            </a:r>
          </a:p>
        </p:txBody>
      </p:sp>
      <p:sp>
        <p:nvSpPr>
          <p:cNvPr id="8" name="TextBox 8"/>
          <p:cNvSpPr txBox="1"/>
          <p:nvPr/>
        </p:nvSpPr>
        <p:spPr>
          <a:xfrm>
            <a:off x="3978160" y="1907843"/>
            <a:ext cx="10038214" cy="1047750"/>
          </a:xfrm>
          <a:prstGeom prst="rect">
            <a:avLst/>
          </a:prstGeom>
        </p:spPr>
        <p:txBody>
          <a:bodyPr lIns="0" tIns="0" rIns="0" bIns="0" rtlCol="0" anchor="t">
            <a:spAutoFit/>
          </a:bodyPr>
          <a:lstStyle/>
          <a:p>
            <a:pPr algn="ctr">
              <a:lnSpc>
                <a:spcPts val="8400"/>
              </a:lnSpc>
            </a:pPr>
            <a:r>
              <a:rPr lang="en-US" sz="6000" b="1">
                <a:solidFill>
                  <a:srgbClr val="0D0F68"/>
                </a:solidFill>
                <a:latin typeface="Glacial Indifference Bold"/>
                <a:ea typeface="Glacial Indifference Bold"/>
                <a:cs typeface="Glacial Indifference Bold"/>
                <a:sym typeface="Glacial Indifference Bold"/>
              </a:rPr>
              <a:t>Discussion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8288000" cy="10287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a:stretch>
          </a:blipFill>
        </p:spPr>
      </p:sp>
      <p:grpSp>
        <p:nvGrpSpPr>
          <p:cNvPr id="3" name="Group 3"/>
          <p:cNvGrpSpPr/>
          <p:nvPr/>
        </p:nvGrpSpPr>
        <p:grpSpPr>
          <a:xfrm>
            <a:off x="1028700" y="1028700"/>
            <a:ext cx="16230600" cy="8229600"/>
            <a:chOff x="0" y="0"/>
            <a:chExt cx="4274726" cy="2167467"/>
          </a:xfrm>
        </p:grpSpPr>
        <p:sp>
          <p:nvSpPr>
            <p:cNvPr id="4" name="Freeform 4"/>
            <p:cNvSpPr/>
            <p:nvPr/>
          </p:nvSpPr>
          <p:spPr>
            <a:xfrm>
              <a:off x="0" y="0"/>
              <a:ext cx="4274726" cy="2167467"/>
            </a:xfrm>
            <a:custGeom>
              <a:avLst/>
              <a:gdLst/>
              <a:ahLst/>
              <a:cxnLst/>
              <a:rect l="l" t="t" r="r" b="b"/>
              <a:pathLst>
                <a:path w="4274726" h="2167467">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E7EBEE">
                <a:alpha val="89804"/>
              </a:srgbClr>
            </a:solidFill>
          </p:spPr>
        </p:sp>
        <p:sp>
          <p:nvSpPr>
            <p:cNvPr id="5" name="TextBox 5"/>
            <p:cNvSpPr txBox="1"/>
            <p:nvPr/>
          </p:nvSpPr>
          <p:spPr>
            <a:xfrm>
              <a:off x="0" y="-38100"/>
              <a:ext cx="4274726" cy="2205567"/>
            </a:xfrm>
            <a:prstGeom prst="rect">
              <a:avLst/>
            </a:prstGeom>
          </p:spPr>
          <p:txBody>
            <a:bodyPr lIns="50800" tIns="50800" rIns="50800" bIns="50800" rtlCol="0" anchor="ctr"/>
            <a:lstStyle/>
            <a:p>
              <a:pPr algn="ctr">
                <a:lnSpc>
                  <a:spcPts val="2659"/>
                </a:lnSpc>
              </a:pPr>
              <a:endParaRPr/>
            </a:p>
          </p:txBody>
        </p:sp>
      </p:grpSp>
      <p:sp>
        <p:nvSpPr>
          <p:cNvPr id="6" name="Freeform 6"/>
          <p:cNvSpPr/>
          <p:nvPr/>
        </p:nvSpPr>
        <p:spPr>
          <a:xfrm>
            <a:off x="6357533" y="4631961"/>
            <a:ext cx="1462185" cy="3705642"/>
          </a:xfrm>
          <a:custGeom>
            <a:avLst/>
            <a:gdLst/>
            <a:ahLst/>
            <a:cxnLst/>
            <a:rect l="l" t="t" r="r" b="b"/>
            <a:pathLst>
              <a:path w="1462185" h="3705642">
                <a:moveTo>
                  <a:pt x="0" y="0"/>
                </a:moveTo>
                <a:lnTo>
                  <a:pt x="1462184" y="0"/>
                </a:lnTo>
                <a:lnTo>
                  <a:pt x="1462184" y="3705642"/>
                </a:lnTo>
                <a:lnTo>
                  <a:pt x="0" y="3705642"/>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sp>
      <p:sp>
        <p:nvSpPr>
          <p:cNvPr id="7" name="TextBox 7"/>
          <p:cNvSpPr txBox="1"/>
          <p:nvPr/>
        </p:nvSpPr>
        <p:spPr>
          <a:xfrm>
            <a:off x="3978160" y="1907843"/>
            <a:ext cx="10038214" cy="1047750"/>
          </a:xfrm>
          <a:prstGeom prst="rect">
            <a:avLst/>
          </a:prstGeom>
        </p:spPr>
        <p:txBody>
          <a:bodyPr lIns="0" tIns="0" rIns="0" bIns="0" rtlCol="0" anchor="t">
            <a:spAutoFit/>
          </a:bodyPr>
          <a:lstStyle/>
          <a:p>
            <a:pPr algn="ctr">
              <a:lnSpc>
                <a:spcPts val="8400"/>
              </a:lnSpc>
            </a:pPr>
            <a:r>
              <a:rPr lang="en-US" sz="6000" b="1">
                <a:solidFill>
                  <a:srgbClr val="0D0F68"/>
                </a:solidFill>
                <a:latin typeface="Glacial Indifference Bold"/>
                <a:ea typeface="Glacial Indifference Bold"/>
                <a:cs typeface="Glacial Indifference Bold"/>
                <a:sym typeface="Glacial Indifference Bold"/>
              </a:rPr>
              <a:t>Check Out the Article! </a:t>
            </a:r>
          </a:p>
        </p:txBody>
      </p:sp>
      <p:sp>
        <p:nvSpPr>
          <p:cNvPr id="8" name="TextBox 8"/>
          <p:cNvSpPr txBox="1"/>
          <p:nvPr/>
        </p:nvSpPr>
        <p:spPr>
          <a:xfrm>
            <a:off x="1028700" y="2888918"/>
            <a:ext cx="16230600" cy="1216026"/>
          </a:xfrm>
          <a:prstGeom prst="rect">
            <a:avLst/>
          </a:prstGeom>
        </p:spPr>
        <p:txBody>
          <a:bodyPr lIns="0" tIns="0" rIns="0" bIns="0" rtlCol="0" anchor="t">
            <a:spAutoFit/>
          </a:bodyPr>
          <a:lstStyle/>
          <a:p>
            <a:pPr algn="ctr">
              <a:lnSpc>
                <a:spcPts val="4899"/>
              </a:lnSpc>
              <a:spcBef>
                <a:spcPct val="0"/>
              </a:spcBef>
            </a:pPr>
            <a:r>
              <a:rPr lang="en-US" sz="3499">
                <a:solidFill>
                  <a:srgbClr val="0D0F68"/>
                </a:solidFill>
                <a:latin typeface="Glacial Indifference"/>
                <a:ea typeface="Glacial Indifference"/>
                <a:cs typeface="Glacial Indifference"/>
                <a:sym typeface="Glacial Indifference"/>
              </a:rPr>
              <a:t>“A Systematic Review of the Prevalence of Late Identified Hearing Loss in Childhood,” in the August 2024 issue of the International Journal of Audiology.</a:t>
            </a:r>
          </a:p>
        </p:txBody>
      </p:sp>
      <p:grpSp>
        <p:nvGrpSpPr>
          <p:cNvPr id="9" name="Group 9"/>
          <p:cNvGrpSpPr/>
          <p:nvPr/>
        </p:nvGrpSpPr>
        <p:grpSpPr>
          <a:xfrm>
            <a:off x="8555974" y="4631961"/>
            <a:ext cx="3705642" cy="3705642"/>
            <a:chOff x="0" y="0"/>
            <a:chExt cx="4940856" cy="4940856"/>
          </a:xfrm>
        </p:grpSpPr>
        <p:sp>
          <p:nvSpPr>
            <p:cNvPr id="10" name="Freeform 10"/>
            <p:cNvSpPr/>
            <p:nvPr/>
          </p:nvSpPr>
          <p:spPr>
            <a:xfrm>
              <a:off x="0" y="0"/>
              <a:ext cx="4940856" cy="4940856"/>
            </a:xfrm>
            <a:custGeom>
              <a:avLst/>
              <a:gdLst/>
              <a:ahLst/>
              <a:cxnLst/>
              <a:rect l="l" t="t" r="r" b="b"/>
              <a:pathLst>
                <a:path w="4940856" h="4940856">
                  <a:moveTo>
                    <a:pt x="0" y="0"/>
                  </a:moveTo>
                  <a:lnTo>
                    <a:pt x="4940856" y="0"/>
                  </a:lnTo>
                  <a:lnTo>
                    <a:pt x="4940856" y="4940856"/>
                  </a:lnTo>
                  <a:lnTo>
                    <a:pt x="0" y="4940856"/>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221</Words>
  <Application>Microsoft Office PowerPoint</Application>
  <PresentationFormat>Custom</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Glacial Indifference</vt:lpstr>
      <vt:lpstr>Glacial Indifference Bold</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Closer Look EHDI 2025</dc:title>
  <dc:creator>Valerie Abbott</dc:creator>
  <cp:lastModifiedBy>Valerie Abbott</cp:lastModifiedBy>
  <cp:revision>1</cp:revision>
  <dcterms:created xsi:type="dcterms:W3CDTF">2006-08-16T00:00:00Z</dcterms:created>
  <dcterms:modified xsi:type="dcterms:W3CDTF">2025-03-01T01:24:02Z</dcterms:modified>
  <dc:identifier>DAGga-ZHeLA</dc:identifier>
</cp:coreProperties>
</file>