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10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ca99116dac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ca99116dac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011def57d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b011def57d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b011def57d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b011def57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b011def57d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b011def57d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ca99116d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ca99116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011def57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b011def57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011def57d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b011def57d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011def57d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b011def57d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b011def57d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b011def57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011def57d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b011def57d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ca99116dac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ca99116da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ww.edu/coeps/college-resources/communication-sciences-disorders#vision"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drive.google.com/file/d/1I0gxM_PEuvIUFcTl0PuHozi0qGGbQ8CK/view?usp=sharing" TargetMode="External"/><Relationship Id="rId5" Type="http://schemas.openxmlformats.org/officeDocument/2006/relationships/hyperlink" Target="https://drive.google.com/file/d/1wXdqPJUzd7aiRL0UsbM9Y-C7cozRXZmZ/view?usp=drive_link"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296925"/>
            <a:ext cx="8520600" cy="1610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800"/>
              </a:spcAft>
              <a:buClr>
                <a:schemeClr val="dk1"/>
              </a:buClr>
              <a:buSzPts val="1100"/>
              <a:buFont typeface="Arial"/>
              <a:buNone/>
            </a:pPr>
            <a:r>
              <a:rPr lang="en" sz="3600" b="1">
                <a:solidFill>
                  <a:schemeClr val="lt1"/>
                </a:solidFill>
                <a:latin typeface="Calibri"/>
                <a:ea typeface="Calibri"/>
                <a:cs typeface="Calibri"/>
                <a:sym typeface="Calibri"/>
              </a:rPr>
              <a:t>Opportunities in partnering EHDI with an institution of higher education</a:t>
            </a:r>
            <a:endParaRPr sz="3600" b="1">
              <a:solidFill>
                <a:schemeClr val="lt1"/>
              </a:solidFill>
              <a:latin typeface="Calibri"/>
              <a:ea typeface="Calibri"/>
              <a:cs typeface="Calibri"/>
              <a:sym typeface="Calibri"/>
            </a:endParaRPr>
          </a:p>
        </p:txBody>
      </p:sp>
      <p:sp>
        <p:nvSpPr>
          <p:cNvPr id="100" name="Google Shape;100;p25"/>
          <p:cNvSpPr txBox="1">
            <a:spLocks noGrp="1"/>
          </p:cNvSpPr>
          <p:nvPr>
            <p:ph type="subTitle" idx="1"/>
          </p:nvPr>
        </p:nvSpPr>
        <p:spPr>
          <a:xfrm>
            <a:off x="311700" y="3439175"/>
            <a:ext cx="8520600" cy="1440000"/>
          </a:xfrm>
          <a:prstGeom prst="rect">
            <a:avLst/>
          </a:prstGeom>
        </p:spPr>
        <p:txBody>
          <a:bodyPr spcFirstLastPara="1" wrap="square" lIns="91425" tIns="91425" rIns="91425" bIns="91425" anchor="t" anchorCtr="0">
            <a:normAutofit lnSpcReduction="20000"/>
          </a:bodyPr>
          <a:lstStyle/>
          <a:p>
            <a:pPr marL="0" lvl="0" indent="0" algn="ctr" rtl="0">
              <a:lnSpc>
                <a:spcPct val="100000"/>
              </a:lnSpc>
              <a:spcBef>
                <a:spcPts val="0"/>
              </a:spcBef>
              <a:spcAft>
                <a:spcPts val="0"/>
              </a:spcAft>
              <a:buNone/>
            </a:pPr>
            <a:r>
              <a:rPr lang="en" sz="2400">
                <a:solidFill>
                  <a:schemeClr val="lt1"/>
                </a:solidFill>
                <a:latin typeface="Calibri"/>
                <a:ea typeface="Calibri"/>
                <a:cs typeface="Calibri"/>
                <a:sym typeface="Calibri"/>
              </a:rPr>
              <a:t>Chris Kometer M.Ed, LSLS Cert AVEd &amp; Lynn Gilbertson, PhD</a:t>
            </a:r>
            <a:endParaRPr sz="2400" baseline="30000">
              <a:solidFill>
                <a:schemeClr val="lt1"/>
              </a:solidFill>
              <a:latin typeface="Calibri"/>
              <a:ea typeface="Calibri"/>
              <a:cs typeface="Calibri"/>
              <a:sym typeface="Calibri"/>
            </a:endParaRPr>
          </a:p>
          <a:p>
            <a:pPr marL="0" lvl="0" indent="0" algn="ctr" rtl="0">
              <a:lnSpc>
                <a:spcPct val="100000"/>
              </a:lnSpc>
              <a:spcBef>
                <a:spcPts val="0"/>
              </a:spcBef>
              <a:spcAft>
                <a:spcPts val="0"/>
              </a:spcAft>
              <a:buNone/>
            </a:pPr>
            <a:endParaRPr sz="2400" baseline="30000">
              <a:solidFill>
                <a:schemeClr val="lt1"/>
              </a:solidFill>
              <a:latin typeface="Calibri"/>
              <a:ea typeface="Calibri"/>
              <a:cs typeface="Calibri"/>
              <a:sym typeface="Calibri"/>
            </a:endParaRPr>
          </a:p>
          <a:p>
            <a:pPr marL="0" lvl="0" indent="0" algn="ctr" rtl="0">
              <a:lnSpc>
                <a:spcPct val="100000"/>
              </a:lnSpc>
              <a:spcBef>
                <a:spcPts val="0"/>
              </a:spcBef>
              <a:spcAft>
                <a:spcPts val="0"/>
              </a:spcAft>
              <a:buNone/>
            </a:pPr>
            <a:r>
              <a:rPr lang="en" sz="2400">
                <a:solidFill>
                  <a:schemeClr val="lt1"/>
                </a:solidFill>
                <a:latin typeface="Calibri"/>
                <a:ea typeface="Calibri"/>
                <a:cs typeface="Calibri"/>
                <a:sym typeface="Calibri"/>
              </a:rPr>
              <a:t>Wisconsin Sound Beginnings</a:t>
            </a:r>
            <a:r>
              <a:rPr lang="en" sz="2400" baseline="300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 sz="2400">
                <a:solidFill>
                  <a:schemeClr val="lt1"/>
                </a:solidFill>
                <a:latin typeface="Calibri"/>
                <a:ea typeface="Calibri"/>
                <a:cs typeface="Calibri"/>
                <a:sym typeface="Calibri"/>
              </a:rPr>
              <a:t> University of Wisconsin-Whitewater</a:t>
            </a:r>
            <a:endParaRPr sz="2400">
              <a:solidFill>
                <a:schemeClr val="lt1"/>
              </a:solidFill>
              <a:latin typeface="Calibri"/>
              <a:ea typeface="Calibri"/>
              <a:cs typeface="Calibri"/>
              <a:sym typeface="Calibri"/>
            </a:endParaRPr>
          </a:p>
        </p:txBody>
      </p:sp>
      <p:pic>
        <p:nvPicPr>
          <p:cNvPr id="101" name="Google Shape;101;p25" descr="Icon of two individuals in side profile placing puzzle pieces together. The individual on the left is blue and holding a blue puzzle piece. The individual on the right is yellow and holding an orange puzzle piece. There are three short green lines above the puzzle pieces to note a click or connection. "/>
          <p:cNvPicPr preferRelativeResize="0"/>
          <p:nvPr/>
        </p:nvPicPr>
        <p:blipFill>
          <a:blip r:embed="rId3">
            <a:alphaModFix/>
          </a:blip>
          <a:stretch>
            <a:fillRect/>
          </a:stretch>
        </p:blipFill>
        <p:spPr>
          <a:xfrm>
            <a:off x="3440701" y="1513176"/>
            <a:ext cx="2262600" cy="2262600"/>
          </a:xfrm>
          <a:prstGeom prst="rect">
            <a:avLst/>
          </a:prstGeom>
          <a:noFill/>
          <a:ln>
            <a:noFill/>
          </a:ln>
        </p:spPr>
      </p:pic>
      <p:sp>
        <p:nvSpPr>
          <p:cNvPr id="102" name="Google Shape;1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r>
              <a:rPr lang="en"/>
              <a:t>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4"/>
          <p:cNvSpPr txBox="1"/>
          <p:nvPr/>
        </p:nvSpPr>
        <p:spPr>
          <a:xfrm>
            <a:off x="1901600" y="1145025"/>
            <a:ext cx="6382200" cy="3590100"/>
          </a:xfrm>
          <a:prstGeom prst="rect">
            <a:avLst/>
          </a:prstGeom>
          <a:solidFill>
            <a:srgbClr val="CC0000"/>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217" name="Google Shape;217;p34"/>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Shared Mission</a:t>
            </a:r>
            <a:endParaRPr sz="3600" b="1">
              <a:latin typeface="Calibri"/>
              <a:ea typeface="Calibri"/>
              <a:cs typeface="Calibri"/>
              <a:sym typeface="Calibri"/>
            </a:endParaRPr>
          </a:p>
        </p:txBody>
      </p:sp>
      <p:sp>
        <p:nvSpPr>
          <p:cNvPr id="218" name="Google Shape;21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r>
              <a:rPr lang="en"/>
              <a:t>C</a:t>
            </a:r>
            <a:endParaRPr/>
          </a:p>
        </p:txBody>
      </p:sp>
      <p:sp>
        <p:nvSpPr>
          <p:cNvPr id="219" name="Google Shape;219;p34"/>
          <p:cNvSpPr txBox="1">
            <a:spLocks noGrp="1"/>
          </p:cNvSpPr>
          <p:nvPr>
            <p:ph type="body" idx="1"/>
          </p:nvPr>
        </p:nvSpPr>
        <p:spPr>
          <a:xfrm>
            <a:off x="2048050" y="1145025"/>
            <a:ext cx="6382200" cy="212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“To act as a resource for the University and community by serving as consultants, facilitators and authorities in the various areas of communication disorders.”</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shared understanding and alignment of expertise, mission, and strategic planning</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both programs situated in complex systems; adding a layer of bureaucracy  </a:t>
            </a:r>
            <a:endParaRPr sz="190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r>
              <a:rPr lang="en" sz="1900" u="sng">
                <a:solidFill>
                  <a:schemeClr val="hlink"/>
                </a:solidFill>
                <a:latin typeface="Calibri"/>
                <a:ea typeface="Calibri"/>
                <a:cs typeface="Calibri"/>
                <a:sym typeface="Calibri"/>
                <a:hlinkClick r:id="rId3"/>
              </a:rPr>
              <a:t>UWW COMDIS Dept Vision</a:t>
            </a:r>
            <a:endParaRPr sz="1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900" b="1">
              <a:solidFill>
                <a:schemeClr val="dk1"/>
              </a:solidFill>
              <a:latin typeface="Calibri"/>
              <a:ea typeface="Calibri"/>
              <a:cs typeface="Calibri"/>
              <a:sym typeface="Calibri"/>
            </a:endParaRPr>
          </a:p>
        </p:txBody>
      </p:sp>
      <p:pic>
        <p:nvPicPr>
          <p:cNvPr id="220" name="Google Shape;220;p34" descr="Icon of mountains with a flag to represent shared mission or goal."/>
          <p:cNvPicPr preferRelativeResize="0"/>
          <p:nvPr/>
        </p:nvPicPr>
        <p:blipFill>
          <a:blip r:embed="rId4">
            <a:alphaModFix/>
          </a:blip>
          <a:stretch>
            <a:fillRect/>
          </a:stretch>
        </p:blipFill>
        <p:spPr>
          <a:xfrm>
            <a:off x="95650" y="2011677"/>
            <a:ext cx="1860725" cy="18606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 Assessment Data</a:t>
            </a:r>
            <a:endParaRPr sz="3600" b="1">
              <a:latin typeface="Calibri"/>
              <a:ea typeface="Calibri"/>
              <a:cs typeface="Calibri"/>
              <a:sym typeface="Calibri"/>
            </a:endParaRPr>
          </a:p>
        </p:txBody>
      </p:sp>
      <p:sp>
        <p:nvSpPr>
          <p:cNvPr id="226" name="Google Shape;22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r>
              <a:rPr lang="en"/>
              <a:t>L</a:t>
            </a:r>
            <a:endParaRPr/>
          </a:p>
        </p:txBody>
      </p:sp>
      <p:sp>
        <p:nvSpPr>
          <p:cNvPr id="227" name="Google Shape;227;p35"/>
          <p:cNvSpPr/>
          <p:nvPr/>
        </p:nvSpPr>
        <p:spPr>
          <a:xfrm rot="10800000">
            <a:off x="416100" y="1354075"/>
            <a:ext cx="2189400" cy="3360300"/>
          </a:xfrm>
          <a:prstGeom prst="flowChartDelay">
            <a:avLst/>
          </a:prstGeom>
          <a:solidFill>
            <a:schemeClr val="dk1"/>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txBox="1"/>
          <p:nvPr/>
        </p:nvSpPr>
        <p:spPr>
          <a:xfrm>
            <a:off x="2605500" y="1357225"/>
            <a:ext cx="5718600" cy="3360300"/>
          </a:xfrm>
          <a:prstGeom prst="rect">
            <a:avLst/>
          </a:prstGeom>
          <a:solidFill>
            <a:srgbClr val="0E9453"/>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229" name="Google Shape;229;p35"/>
          <p:cNvSpPr txBox="1">
            <a:spLocks noGrp="1"/>
          </p:cNvSpPr>
          <p:nvPr>
            <p:ph type="body" idx="1"/>
          </p:nvPr>
        </p:nvSpPr>
        <p:spPr>
          <a:xfrm>
            <a:off x="2572850" y="1402975"/>
            <a:ext cx="5784000" cy="1871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100 Ling kits ready for mailing</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2 specific parent resources</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15 families participated in family event</a:t>
            </a:r>
            <a:endParaRPr sz="21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parents indicated that they would like to attend again/hope it becomes an annual event</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positive affirmation such as “was a great experience” or “I wish it could have been longer.” </a:t>
            </a:r>
            <a:endParaRPr sz="1900">
              <a:solidFill>
                <a:schemeClr val="dk1"/>
              </a:solidFill>
              <a:latin typeface="Calibri"/>
              <a:ea typeface="Calibri"/>
              <a:cs typeface="Calibri"/>
              <a:sym typeface="Calibri"/>
            </a:endParaRPr>
          </a:p>
          <a:p>
            <a:pPr marL="457200" lvl="0" indent="-349250" algn="l" rtl="0">
              <a:lnSpc>
                <a:spcPct val="10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1 virtual training course in development</a:t>
            </a:r>
            <a:endParaRPr sz="1900">
              <a:solidFill>
                <a:schemeClr val="dk1"/>
              </a:solidFill>
              <a:latin typeface="Calibri"/>
              <a:ea typeface="Calibri"/>
              <a:cs typeface="Calibri"/>
              <a:sym typeface="Calibri"/>
            </a:endParaRPr>
          </a:p>
          <a:p>
            <a:pPr marL="457200" lvl="0" indent="-349250" algn="l" rtl="0">
              <a:lnSpc>
                <a:spcPct val="10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1 early childhood presentation</a:t>
            </a:r>
            <a:endParaRPr sz="1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900" b="1">
              <a:solidFill>
                <a:schemeClr val="dk1"/>
              </a:solidFill>
              <a:latin typeface="Calibri"/>
              <a:ea typeface="Calibri"/>
              <a:cs typeface="Calibri"/>
              <a:sym typeface="Calibri"/>
            </a:endParaRPr>
          </a:p>
        </p:txBody>
      </p:sp>
      <p:pic>
        <p:nvPicPr>
          <p:cNvPr id="230" name="Google Shape;230;p35" descr="Icon of a clip board with a checklist and pencil to represent assessment of partnership between EHDI and UWW. "/>
          <p:cNvPicPr preferRelativeResize="0"/>
          <p:nvPr/>
        </p:nvPicPr>
        <p:blipFill>
          <a:blip r:embed="rId3">
            <a:alphaModFix/>
          </a:blip>
          <a:stretch>
            <a:fillRect/>
          </a:stretch>
        </p:blipFill>
        <p:spPr>
          <a:xfrm>
            <a:off x="811825" y="2051963"/>
            <a:ext cx="1793676" cy="1793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Questions</a:t>
            </a:r>
            <a:endParaRPr sz="3600" b="1">
              <a:latin typeface="Calibri"/>
              <a:ea typeface="Calibri"/>
              <a:cs typeface="Calibri"/>
              <a:sym typeface="Calibri"/>
            </a:endParaRPr>
          </a:p>
        </p:txBody>
      </p:sp>
      <p:sp>
        <p:nvSpPr>
          <p:cNvPr id="236" name="Google Shape;23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237" name="Google Shape;237;p36" descr="Icon of three overlapping speech bubbles (one blue, one yellow, one orange) with the orange and yellow bubbles containing a question mark. "/>
          <p:cNvPicPr preferRelativeResize="0"/>
          <p:nvPr/>
        </p:nvPicPr>
        <p:blipFill>
          <a:blip r:embed="rId3">
            <a:alphaModFix/>
          </a:blip>
          <a:stretch>
            <a:fillRect/>
          </a:stretch>
        </p:blipFill>
        <p:spPr>
          <a:xfrm>
            <a:off x="2545738" y="889775"/>
            <a:ext cx="4052525" cy="405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311700" y="451875"/>
            <a:ext cx="8520600"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Calibri"/>
                <a:ea typeface="Calibri"/>
                <a:cs typeface="Calibri"/>
                <a:sym typeface="Calibri"/>
              </a:rPr>
              <a:t>Learner-Centered Outcomes</a:t>
            </a:r>
            <a:endParaRPr sz="3200" b="1">
              <a:latin typeface="Calibri"/>
              <a:ea typeface="Calibri"/>
              <a:cs typeface="Calibri"/>
              <a:sym typeface="Calibri"/>
            </a:endParaRPr>
          </a:p>
        </p:txBody>
      </p:sp>
      <p:sp>
        <p:nvSpPr>
          <p:cNvPr id="108" name="Google Shape;10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r>
              <a:rPr lang="en"/>
              <a:t>C</a:t>
            </a:r>
            <a:endParaRPr/>
          </a:p>
        </p:txBody>
      </p:sp>
      <p:grpSp>
        <p:nvGrpSpPr>
          <p:cNvPr id="109" name="Google Shape;109;p26"/>
          <p:cNvGrpSpPr/>
          <p:nvPr/>
        </p:nvGrpSpPr>
        <p:grpSpPr>
          <a:xfrm>
            <a:off x="324700" y="3759603"/>
            <a:ext cx="8464475" cy="776373"/>
            <a:chOff x="1431326" y="2473841"/>
            <a:chExt cx="6566699" cy="670501"/>
          </a:xfrm>
        </p:grpSpPr>
        <p:sp>
          <p:nvSpPr>
            <p:cNvPr id="110" name="Google Shape;110;p26"/>
            <p:cNvSpPr/>
            <p:nvPr/>
          </p:nvSpPr>
          <p:spPr>
            <a:xfrm rot="-5400000">
              <a:off x="4644475" y="-209208"/>
              <a:ext cx="670500" cy="6036600"/>
            </a:xfrm>
            <a:prstGeom prst="roundRect">
              <a:avLst>
                <a:gd name="adj" fmla="val 50000"/>
              </a:avLst>
            </a:prstGeom>
            <a:solidFill>
              <a:srgbClr val="0000FF"/>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a:p>
          </p:txBody>
        </p:sp>
        <p:sp>
          <p:nvSpPr>
            <p:cNvPr id="111" name="Google Shape;111;p26"/>
            <p:cNvSpPr/>
            <p:nvPr/>
          </p:nvSpPr>
          <p:spPr>
            <a:xfrm rot="-5400000">
              <a:off x="1390076" y="2515091"/>
              <a:ext cx="670500" cy="588000"/>
            </a:xfrm>
            <a:prstGeom prst="roundRect">
              <a:avLst>
                <a:gd name="adj" fmla="val 50000"/>
              </a:avLst>
            </a:prstGeom>
            <a:solidFill>
              <a:srgbClr val="0000FF"/>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sz="1621"/>
            </a:p>
          </p:txBody>
        </p:sp>
        <p:sp>
          <p:nvSpPr>
            <p:cNvPr id="112" name="Google Shape;112;p26"/>
            <p:cNvSpPr/>
            <p:nvPr/>
          </p:nvSpPr>
          <p:spPr>
            <a:xfrm>
              <a:off x="1484274" y="2547765"/>
              <a:ext cx="477300" cy="522300"/>
            </a:xfrm>
            <a:prstGeom prst="ellipse">
              <a:avLst/>
            </a:prstGeom>
            <a:solidFill>
              <a:srgbClr val="FFFFFF"/>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a:p>
          </p:txBody>
        </p:sp>
      </p:grpSp>
      <p:grpSp>
        <p:nvGrpSpPr>
          <p:cNvPr id="113" name="Google Shape;113;p26"/>
          <p:cNvGrpSpPr/>
          <p:nvPr/>
        </p:nvGrpSpPr>
        <p:grpSpPr>
          <a:xfrm>
            <a:off x="337621" y="2571741"/>
            <a:ext cx="8520368" cy="846297"/>
            <a:chOff x="1451367" y="2473844"/>
            <a:chExt cx="6546576" cy="730890"/>
          </a:xfrm>
        </p:grpSpPr>
        <p:sp>
          <p:nvSpPr>
            <p:cNvPr id="114" name="Google Shape;114;p26"/>
            <p:cNvSpPr/>
            <p:nvPr/>
          </p:nvSpPr>
          <p:spPr>
            <a:xfrm rot="-5400000">
              <a:off x="4651598" y="-152462"/>
              <a:ext cx="670500" cy="6006300"/>
            </a:xfrm>
            <a:prstGeom prst="roundRect">
              <a:avLst>
                <a:gd name="adj" fmla="val 50000"/>
              </a:avLst>
            </a:prstGeom>
            <a:solidFill>
              <a:srgbClr val="0E9453"/>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sz="1621"/>
            </a:p>
          </p:txBody>
        </p:sp>
        <p:sp>
          <p:nvSpPr>
            <p:cNvPr id="115" name="Google Shape;115;p26"/>
            <p:cNvSpPr txBox="1"/>
            <p:nvPr/>
          </p:nvSpPr>
          <p:spPr>
            <a:xfrm>
              <a:off x="2194743" y="2809934"/>
              <a:ext cx="5803200" cy="394800"/>
            </a:xfrm>
            <a:prstGeom prst="rect">
              <a:avLst/>
            </a:prstGeom>
            <a:noFill/>
            <a:ln>
              <a:noFill/>
            </a:ln>
          </p:spPr>
          <p:txBody>
            <a:bodyPr spcFirstLastPara="1" wrap="square" lIns="105850" tIns="105850" rIns="105850" bIns="105850" anchor="ctr" anchorCtr="0">
              <a:noAutofit/>
            </a:bodyPr>
            <a:lstStyle/>
            <a:p>
              <a:pPr marL="0" lvl="0" indent="0" algn="l" rtl="0">
                <a:spcBef>
                  <a:spcPts val="0"/>
                </a:spcBef>
                <a:spcAft>
                  <a:spcPts val="0"/>
                </a:spcAft>
                <a:buNone/>
              </a:pPr>
              <a:r>
                <a:rPr lang="en" sz="2300">
                  <a:solidFill>
                    <a:schemeClr val="dk1"/>
                  </a:solidFill>
                  <a:latin typeface="Calibri"/>
                  <a:ea typeface="Calibri"/>
                  <a:cs typeface="Calibri"/>
                  <a:sym typeface="Calibri"/>
                </a:rPr>
                <a:t>List three challenges resulting from a higher education partnership</a:t>
              </a:r>
              <a:endParaRPr sz="2300">
                <a:solidFill>
                  <a:schemeClr val="dk1"/>
                </a:solidFill>
                <a:highlight>
                  <a:srgbClr val="FFFFFF"/>
                </a:highlight>
                <a:latin typeface="Calibri"/>
                <a:ea typeface="Calibri"/>
                <a:cs typeface="Calibri"/>
                <a:sym typeface="Calibri"/>
              </a:endParaRPr>
            </a:p>
            <a:p>
              <a:pPr marL="0" lvl="0" indent="0" algn="l" rtl="0">
                <a:lnSpc>
                  <a:spcPct val="100000"/>
                </a:lnSpc>
                <a:spcBef>
                  <a:spcPts val="800"/>
                </a:spcBef>
                <a:spcAft>
                  <a:spcPts val="0"/>
                </a:spcAft>
                <a:buNone/>
              </a:pPr>
              <a:endParaRPr sz="2100">
                <a:solidFill>
                  <a:schemeClr val="dk1"/>
                </a:solidFill>
                <a:latin typeface="Calibri"/>
                <a:ea typeface="Calibri"/>
                <a:cs typeface="Calibri"/>
                <a:sym typeface="Calibri"/>
              </a:endParaRPr>
            </a:p>
          </p:txBody>
        </p:sp>
        <p:sp>
          <p:nvSpPr>
            <p:cNvPr id="116" name="Google Shape;116;p26"/>
            <p:cNvSpPr/>
            <p:nvPr/>
          </p:nvSpPr>
          <p:spPr>
            <a:xfrm rot="-5400000">
              <a:off x="1415217" y="2509994"/>
              <a:ext cx="670500" cy="598200"/>
            </a:xfrm>
            <a:prstGeom prst="roundRect">
              <a:avLst>
                <a:gd name="adj" fmla="val 50000"/>
              </a:avLst>
            </a:prstGeom>
            <a:solidFill>
              <a:srgbClr val="0E9453"/>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sz="1621"/>
            </a:p>
          </p:txBody>
        </p:sp>
        <p:sp>
          <p:nvSpPr>
            <p:cNvPr id="117" name="Google Shape;117;p26"/>
            <p:cNvSpPr/>
            <p:nvPr/>
          </p:nvSpPr>
          <p:spPr>
            <a:xfrm>
              <a:off x="1499582" y="2547854"/>
              <a:ext cx="484200" cy="522300"/>
            </a:xfrm>
            <a:prstGeom prst="ellipse">
              <a:avLst/>
            </a:prstGeom>
            <a:solidFill>
              <a:srgbClr val="FFFFFF"/>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a:p>
          </p:txBody>
        </p:sp>
      </p:grpSp>
      <p:grpSp>
        <p:nvGrpSpPr>
          <p:cNvPr id="118" name="Google Shape;118;p26"/>
          <p:cNvGrpSpPr/>
          <p:nvPr/>
        </p:nvGrpSpPr>
        <p:grpSpPr>
          <a:xfrm>
            <a:off x="358787" y="1522391"/>
            <a:ext cx="8473911" cy="784183"/>
            <a:chOff x="1429381" y="2467104"/>
            <a:chExt cx="7318344" cy="677246"/>
          </a:xfrm>
        </p:grpSpPr>
        <p:sp>
          <p:nvSpPr>
            <p:cNvPr id="119" name="Google Shape;119;p26"/>
            <p:cNvSpPr/>
            <p:nvPr/>
          </p:nvSpPr>
          <p:spPr>
            <a:xfrm rot="-5400000">
              <a:off x="5019325" y="-584050"/>
              <a:ext cx="670500" cy="6786300"/>
            </a:xfrm>
            <a:prstGeom prst="roundRect">
              <a:avLst>
                <a:gd name="adj" fmla="val 50000"/>
              </a:avLst>
            </a:prstGeom>
            <a:solidFill>
              <a:srgbClr val="FF0000"/>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sz="1621"/>
            </a:p>
          </p:txBody>
        </p:sp>
        <p:sp>
          <p:nvSpPr>
            <p:cNvPr id="120" name="Google Shape;120;p26"/>
            <p:cNvSpPr txBox="1"/>
            <p:nvPr/>
          </p:nvSpPr>
          <p:spPr>
            <a:xfrm>
              <a:off x="2251501" y="2473850"/>
              <a:ext cx="6496200" cy="657000"/>
            </a:xfrm>
            <a:prstGeom prst="rect">
              <a:avLst/>
            </a:prstGeom>
            <a:noFill/>
            <a:ln>
              <a:noFill/>
            </a:ln>
          </p:spPr>
          <p:txBody>
            <a:bodyPr spcFirstLastPara="1" wrap="square" lIns="105850" tIns="105850" rIns="105850" bIns="105850" anchor="ctr" anchorCtr="0">
              <a:noAutofit/>
            </a:bodyPr>
            <a:lstStyle/>
            <a:p>
              <a:pPr marL="0" lvl="0" indent="0" algn="l" rtl="0">
                <a:lnSpc>
                  <a:spcPct val="100000"/>
                </a:lnSpc>
                <a:spcBef>
                  <a:spcPts val="0"/>
                </a:spcBef>
                <a:spcAft>
                  <a:spcPts val="0"/>
                </a:spcAft>
                <a:buNone/>
              </a:pPr>
              <a:r>
                <a:rPr lang="en" sz="2300">
                  <a:solidFill>
                    <a:schemeClr val="dk1"/>
                  </a:solidFill>
                  <a:latin typeface="Calibri"/>
                  <a:ea typeface="Calibri"/>
                  <a:cs typeface="Calibri"/>
                  <a:sym typeface="Calibri"/>
                </a:rPr>
                <a:t>Identify three specific program enhancement opportunities resulting from a higher education partnership</a:t>
              </a:r>
              <a:endParaRPr sz="2300">
                <a:solidFill>
                  <a:schemeClr val="dk1"/>
                </a:solidFill>
                <a:latin typeface="Calibri"/>
                <a:ea typeface="Calibri"/>
                <a:cs typeface="Calibri"/>
                <a:sym typeface="Calibri"/>
              </a:endParaRPr>
            </a:p>
          </p:txBody>
        </p:sp>
        <p:sp>
          <p:nvSpPr>
            <p:cNvPr id="121" name="Google Shape;121;p26"/>
            <p:cNvSpPr/>
            <p:nvPr/>
          </p:nvSpPr>
          <p:spPr>
            <a:xfrm rot="-5400000">
              <a:off x="1425481" y="2471004"/>
              <a:ext cx="670500" cy="662700"/>
            </a:xfrm>
            <a:prstGeom prst="roundRect">
              <a:avLst>
                <a:gd name="adj" fmla="val 50000"/>
              </a:avLst>
            </a:prstGeom>
            <a:solidFill>
              <a:srgbClr val="FF0000"/>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sz="1621"/>
            </a:p>
          </p:txBody>
        </p:sp>
        <p:sp>
          <p:nvSpPr>
            <p:cNvPr id="122" name="Google Shape;122;p26"/>
            <p:cNvSpPr/>
            <p:nvPr/>
          </p:nvSpPr>
          <p:spPr>
            <a:xfrm>
              <a:off x="1499580" y="2547844"/>
              <a:ext cx="522300" cy="522300"/>
            </a:xfrm>
            <a:prstGeom prst="ellipse">
              <a:avLst/>
            </a:prstGeom>
            <a:solidFill>
              <a:srgbClr val="FFFFFF"/>
            </a:solidFill>
            <a:ln>
              <a:noFill/>
            </a:ln>
          </p:spPr>
          <p:txBody>
            <a:bodyPr spcFirstLastPara="1" wrap="square" lIns="105850" tIns="105850" rIns="105850" bIns="105850" anchor="ctr" anchorCtr="0">
              <a:noAutofit/>
            </a:bodyPr>
            <a:lstStyle/>
            <a:p>
              <a:pPr marL="0" lvl="0" indent="0" algn="l" rtl="0">
                <a:spcBef>
                  <a:spcPts val="0"/>
                </a:spcBef>
                <a:spcAft>
                  <a:spcPts val="0"/>
                </a:spcAft>
                <a:buNone/>
              </a:pPr>
              <a:endParaRPr/>
            </a:p>
          </p:txBody>
        </p:sp>
        <p:sp>
          <p:nvSpPr>
            <p:cNvPr id="123" name="Google Shape;123;p26"/>
            <p:cNvSpPr/>
            <p:nvPr/>
          </p:nvSpPr>
          <p:spPr>
            <a:xfrm>
              <a:off x="1529120" y="2611447"/>
              <a:ext cx="474000" cy="395100"/>
            </a:xfrm>
            <a:prstGeom prst="rect">
              <a:avLst/>
            </a:prstGeom>
            <a:noFill/>
            <a:ln>
              <a:noFill/>
            </a:ln>
          </p:spPr>
          <p:txBody>
            <a:bodyPr spcFirstLastPara="1" wrap="square" lIns="105850" tIns="105850" rIns="105850" bIns="105850" anchor="ctr" anchorCtr="0">
              <a:noAutofit/>
            </a:bodyPr>
            <a:lstStyle/>
            <a:p>
              <a:pPr marL="0" lvl="0" indent="0" algn="ctr" rtl="0">
                <a:spcBef>
                  <a:spcPts val="0"/>
                </a:spcBef>
                <a:spcAft>
                  <a:spcPts val="0"/>
                </a:spcAft>
                <a:buNone/>
              </a:pPr>
              <a:r>
                <a:rPr lang="en" sz="3010" b="1">
                  <a:solidFill>
                    <a:schemeClr val="lt1"/>
                  </a:solidFill>
                  <a:latin typeface="Roboto"/>
                  <a:ea typeface="Roboto"/>
                  <a:cs typeface="Roboto"/>
                  <a:sym typeface="Roboto"/>
                </a:rPr>
                <a:t>1</a:t>
              </a:r>
              <a:endParaRPr sz="3010" b="1">
                <a:solidFill>
                  <a:schemeClr val="lt1"/>
                </a:solidFill>
                <a:latin typeface="Roboto"/>
                <a:ea typeface="Roboto"/>
                <a:cs typeface="Roboto"/>
                <a:sym typeface="Roboto"/>
              </a:endParaRPr>
            </a:p>
          </p:txBody>
        </p:sp>
      </p:grpSp>
      <p:sp>
        <p:nvSpPr>
          <p:cNvPr id="124" name="Google Shape;124;p26"/>
          <p:cNvSpPr/>
          <p:nvPr/>
        </p:nvSpPr>
        <p:spPr>
          <a:xfrm>
            <a:off x="469646" y="2740997"/>
            <a:ext cx="521400" cy="437700"/>
          </a:xfrm>
          <a:prstGeom prst="rect">
            <a:avLst/>
          </a:prstGeom>
          <a:noFill/>
          <a:ln>
            <a:noFill/>
          </a:ln>
        </p:spPr>
        <p:txBody>
          <a:bodyPr spcFirstLastPara="1" wrap="square" lIns="105850" tIns="105850" rIns="105850" bIns="105850" anchor="ctr" anchorCtr="0">
            <a:noAutofit/>
          </a:bodyPr>
          <a:lstStyle/>
          <a:p>
            <a:pPr marL="0" lvl="0" indent="0" algn="ctr" rtl="0">
              <a:spcBef>
                <a:spcPts val="0"/>
              </a:spcBef>
              <a:spcAft>
                <a:spcPts val="0"/>
              </a:spcAft>
              <a:buNone/>
            </a:pPr>
            <a:r>
              <a:rPr lang="en" sz="3010" b="1">
                <a:solidFill>
                  <a:schemeClr val="lt1"/>
                </a:solidFill>
                <a:latin typeface="Roboto"/>
                <a:ea typeface="Roboto"/>
                <a:cs typeface="Roboto"/>
                <a:sym typeface="Roboto"/>
              </a:rPr>
              <a:t>2</a:t>
            </a:r>
            <a:endParaRPr sz="3010" b="1">
              <a:solidFill>
                <a:schemeClr val="lt1"/>
              </a:solidFill>
              <a:latin typeface="Roboto"/>
              <a:ea typeface="Roboto"/>
              <a:cs typeface="Roboto"/>
              <a:sym typeface="Roboto"/>
            </a:endParaRPr>
          </a:p>
        </p:txBody>
      </p:sp>
      <p:sp>
        <p:nvSpPr>
          <p:cNvPr id="125" name="Google Shape;125;p26"/>
          <p:cNvSpPr/>
          <p:nvPr/>
        </p:nvSpPr>
        <p:spPr>
          <a:xfrm>
            <a:off x="461025" y="3918975"/>
            <a:ext cx="477900" cy="457200"/>
          </a:xfrm>
          <a:prstGeom prst="rect">
            <a:avLst/>
          </a:prstGeom>
          <a:noFill/>
          <a:ln>
            <a:noFill/>
          </a:ln>
        </p:spPr>
        <p:txBody>
          <a:bodyPr spcFirstLastPara="1" wrap="square" lIns="105850" tIns="105850" rIns="105850" bIns="105850" anchor="ctr" anchorCtr="0">
            <a:noAutofit/>
          </a:bodyPr>
          <a:lstStyle/>
          <a:p>
            <a:pPr marL="0" lvl="0" indent="0" algn="ctr" rtl="0">
              <a:spcBef>
                <a:spcPts val="0"/>
              </a:spcBef>
              <a:spcAft>
                <a:spcPts val="0"/>
              </a:spcAft>
              <a:buNone/>
            </a:pPr>
            <a:r>
              <a:rPr lang="en" sz="3010" b="1">
                <a:solidFill>
                  <a:schemeClr val="lt1"/>
                </a:solidFill>
                <a:latin typeface="Roboto"/>
                <a:ea typeface="Roboto"/>
                <a:cs typeface="Roboto"/>
                <a:sym typeface="Roboto"/>
              </a:rPr>
              <a:t>3</a:t>
            </a:r>
            <a:endParaRPr sz="3010" b="1">
              <a:solidFill>
                <a:schemeClr val="lt1"/>
              </a:solidFill>
              <a:latin typeface="Roboto"/>
              <a:ea typeface="Roboto"/>
              <a:cs typeface="Roboto"/>
              <a:sym typeface="Roboto"/>
            </a:endParaRPr>
          </a:p>
        </p:txBody>
      </p:sp>
      <p:sp>
        <p:nvSpPr>
          <p:cNvPr id="126" name="Google Shape;126;p26"/>
          <p:cNvSpPr txBox="1"/>
          <p:nvPr/>
        </p:nvSpPr>
        <p:spPr>
          <a:xfrm>
            <a:off x="1278800" y="3767350"/>
            <a:ext cx="7509600" cy="760800"/>
          </a:xfrm>
          <a:prstGeom prst="rect">
            <a:avLst/>
          </a:prstGeom>
          <a:noFill/>
          <a:ln>
            <a:noFill/>
          </a:ln>
        </p:spPr>
        <p:txBody>
          <a:bodyPr spcFirstLastPara="1" wrap="square" lIns="105850" tIns="105850" rIns="105850" bIns="105850" anchor="ctr" anchorCtr="0">
            <a:noAutofit/>
          </a:bodyPr>
          <a:lstStyle/>
          <a:p>
            <a:pPr marL="0" lvl="0" indent="0" algn="l" rtl="0">
              <a:spcBef>
                <a:spcPts val="0"/>
              </a:spcBef>
              <a:spcAft>
                <a:spcPts val="0"/>
              </a:spcAft>
              <a:buNone/>
            </a:pPr>
            <a:r>
              <a:rPr lang="en" sz="2300">
                <a:solidFill>
                  <a:schemeClr val="dk1"/>
                </a:solidFill>
                <a:latin typeface="Calibri"/>
                <a:ea typeface="Calibri"/>
                <a:cs typeface="Calibri"/>
                <a:sym typeface="Calibri"/>
              </a:rPr>
              <a:t>Integrate parts of the presented framework into other EHDI programs</a:t>
            </a:r>
            <a:endParaRPr sz="2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descr="Icon of three gears connected in the center. One is red, on is light blue, and one is light green. The three gears are meant to represent the three divisions of the WI EHDI system. "/>
          <p:cNvPicPr preferRelativeResize="0"/>
          <p:nvPr/>
        </p:nvPicPr>
        <p:blipFill>
          <a:blip r:embed="rId3">
            <a:alphaModFix/>
          </a:blip>
          <a:stretch>
            <a:fillRect/>
          </a:stretch>
        </p:blipFill>
        <p:spPr>
          <a:xfrm rot="3649964">
            <a:off x="2332504" y="1208698"/>
            <a:ext cx="4376767" cy="4273953"/>
          </a:xfrm>
          <a:prstGeom prst="rect">
            <a:avLst/>
          </a:prstGeom>
          <a:noFill/>
          <a:ln>
            <a:noFill/>
          </a:ln>
        </p:spPr>
      </p:pic>
      <p:sp>
        <p:nvSpPr>
          <p:cNvPr id="132" name="Google Shape;132;p27"/>
          <p:cNvSpPr txBox="1">
            <a:spLocks noGrp="1"/>
          </p:cNvSpPr>
          <p:nvPr>
            <p:ph type="title"/>
          </p:nvPr>
        </p:nvSpPr>
        <p:spPr>
          <a:xfrm>
            <a:off x="354400" y="21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990"/>
              <a:buFont typeface="Arial"/>
              <a:buNone/>
            </a:pPr>
            <a:r>
              <a:rPr lang="en" sz="3200" b="1">
                <a:latin typeface="Calibri"/>
                <a:ea typeface="Calibri"/>
                <a:cs typeface="Calibri"/>
                <a:sym typeface="Calibri"/>
              </a:rPr>
              <a:t>WI EHDI System Structure </a:t>
            </a:r>
            <a:endParaRPr sz="3200" b="1">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p:txBody>
      </p:sp>
      <p:sp>
        <p:nvSpPr>
          <p:cNvPr id="133" name="Google Shape;133;p27"/>
          <p:cNvSpPr txBox="1"/>
          <p:nvPr/>
        </p:nvSpPr>
        <p:spPr>
          <a:xfrm>
            <a:off x="5160613" y="3463163"/>
            <a:ext cx="1012800" cy="9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Calibri"/>
                <a:ea typeface="Calibri"/>
                <a:cs typeface="Calibri"/>
                <a:sym typeface="Calibri"/>
              </a:rPr>
              <a:t>Birth to 3</a:t>
            </a:r>
            <a:endParaRPr sz="2400">
              <a:solidFill>
                <a:schemeClr val="dk1"/>
              </a:solidFill>
              <a:latin typeface="Calibri"/>
              <a:ea typeface="Calibri"/>
              <a:cs typeface="Calibri"/>
              <a:sym typeface="Calibri"/>
            </a:endParaRPr>
          </a:p>
        </p:txBody>
      </p:sp>
      <p:sp>
        <p:nvSpPr>
          <p:cNvPr id="134" name="Google Shape;134;p27"/>
          <p:cNvSpPr txBox="1"/>
          <p:nvPr/>
        </p:nvSpPr>
        <p:spPr>
          <a:xfrm>
            <a:off x="2957363" y="3142313"/>
            <a:ext cx="1126500" cy="9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Calibri"/>
                <a:ea typeface="Calibri"/>
                <a:cs typeface="Calibri"/>
                <a:sym typeface="Calibri"/>
              </a:rPr>
              <a:t>PROs</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a:solidFill>
                  <a:schemeClr val="dk1"/>
                </a:solidFill>
                <a:latin typeface="Calibri"/>
                <a:ea typeface="Calibri"/>
                <a:cs typeface="Calibri"/>
                <a:sym typeface="Calibri"/>
              </a:rPr>
              <a:t>GREATs </a:t>
            </a:r>
            <a:endParaRPr sz="2400">
              <a:solidFill>
                <a:schemeClr val="dk1"/>
              </a:solidFill>
              <a:latin typeface="Calibri"/>
              <a:ea typeface="Calibri"/>
              <a:cs typeface="Calibri"/>
              <a:sym typeface="Calibri"/>
            </a:endParaRPr>
          </a:p>
        </p:txBody>
      </p:sp>
      <p:sp>
        <p:nvSpPr>
          <p:cNvPr id="135" name="Google Shape;135;p27"/>
          <p:cNvSpPr txBox="1"/>
          <p:nvPr/>
        </p:nvSpPr>
        <p:spPr>
          <a:xfrm>
            <a:off x="5755675" y="1445375"/>
            <a:ext cx="3337500" cy="10479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FF0000"/>
              </a:buClr>
              <a:buSzPts val="2100"/>
              <a:buFont typeface="Calibri"/>
              <a:buChar char="●"/>
            </a:pPr>
            <a:r>
              <a:rPr lang="en" sz="2100">
                <a:solidFill>
                  <a:srgbClr val="FF0000"/>
                </a:solidFill>
                <a:latin typeface="Calibri"/>
                <a:ea typeface="Calibri"/>
                <a:cs typeface="Calibri"/>
                <a:sym typeface="Calibri"/>
              </a:rPr>
              <a:t>DHH-specific multidisciplinary team</a:t>
            </a:r>
            <a:endParaRPr sz="2100">
              <a:solidFill>
                <a:srgbClr val="FF0000"/>
              </a:solidFill>
              <a:latin typeface="Calibri"/>
              <a:ea typeface="Calibri"/>
              <a:cs typeface="Calibri"/>
              <a:sym typeface="Calibri"/>
            </a:endParaRPr>
          </a:p>
          <a:p>
            <a:pPr marL="457200" lvl="0" indent="-361950" algn="l" rtl="0">
              <a:spcBef>
                <a:spcPts val="0"/>
              </a:spcBef>
              <a:spcAft>
                <a:spcPts val="0"/>
              </a:spcAft>
              <a:buClr>
                <a:srgbClr val="FF0000"/>
              </a:buClr>
              <a:buSzPts val="2100"/>
              <a:buFont typeface="Calibri"/>
              <a:buChar char="●"/>
            </a:pPr>
            <a:r>
              <a:rPr lang="en" sz="2100">
                <a:solidFill>
                  <a:srgbClr val="FF0000"/>
                </a:solidFill>
                <a:latin typeface="Calibri"/>
                <a:ea typeface="Calibri"/>
                <a:cs typeface="Calibri"/>
                <a:sym typeface="Calibri"/>
              </a:rPr>
              <a:t>Virtual joint visits</a:t>
            </a:r>
            <a:endParaRPr sz="2100">
              <a:solidFill>
                <a:srgbClr val="FF0000"/>
              </a:solidFill>
              <a:latin typeface="Calibri"/>
              <a:ea typeface="Calibri"/>
              <a:cs typeface="Calibri"/>
              <a:sym typeface="Calibri"/>
            </a:endParaRPr>
          </a:p>
        </p:txBody>
      </p:sp>
      <p:sp>
        <p:nvSpPr>
          <p:cNvPr id="136" name="Google Shape;136;p27"/>
          <p:cNvSpPr txBox="1"/>
          <p:nvPr/>
        </p:nvSpPr>
        <p:spPr>
          <a:xfrm>
            <a:off x="6506275" y="3414775"/>
            <a:ext cx="2826900" cy="11283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D9EAD3"/>
              </a:buClr>
              <a:buSzPts val="2100"/>
              <a:buFont typeface="Calibri"/>
              <a:buChar char="●"/>
            </a:pPr>
            <a:r>
              <a:rPr lang="en" sz="2100">
                <a:solidFill>
                  <a:srgbClr val="D9EAD3"/>
                </a:solidFill>
                <a:latin typeface="Calibri"/>
                <a:ea typeface="Calibri"/>
                <a:cs typeface="Calibri"/>
                <a:sym typeface="Calibri"/>
              </a:rPr>
              <a:t>Primary coach approach</a:t>
            </a:r>
            <a:endParaRPr sz="2100">
              <a:solidFill>
                <a:srgbClr val="D9EAD3"/>
              </a:solidFill>
              <a:latin typeface="Calibri"/>
              <a:ea typeface="Calibri"/>
              <a:cs typeface="Calibri"/>
              <a:sym typeface="Calibri"/>
            </a:endParaRPr>
          </a:p>
          <a:p>
            <a:pPr marL="457200" lvl="0" indent="-361950" algn="l" rtl="0">
              <a:spcBef>
                <a:spcPts val="0"/>
              </a:spcBef>
              <a:spcAft>
                <a:spcPts val="0"/>
              </a:spcAft>
              <a:buClr>
                <a:srgbClr val="D9EAD3"/>
              </a:buClr>
              <a:buSzPts val="2100"/>
              <a:buFont typeface="Calibri"/>
              <a:buChar char="●"/>
            </a:pPr>
            <a:r>
              <a:rPr lang="en" sz="2100">
                <a:solidFill>
                  <a:srgbClr val="D9EAD3"/>
                </a:solidFill>
                <a:latin typeface="Calibri"/>
                <a:ea typeface="Calibri"/>
                <a:cs typeface="Calibri"/>
                <a:sym typeface="Calibri"/>
              </a:rPr>
              <a:t>State Part C partnership </a:t>
            </a:r>
            <a:endParaRPr sz="2100">
              <a:solidFill>
                <a:srgbClr val="D9EAD3"/>
              </a:solidFill>
              <a:latin typeface="Calibri"/>
              <a:ea typeface="Calibri"/>
              <a:cs typeface="Calibri"/>
              <a:sym typeface="Calibri"/>
            </a:endParaRPr>
          </a:p>
        </p:txBody>
      </p:sp>
      <p:sp>
        <p:nvSpPr>
          <p:cNvPr id="137" name="Google Shape;137;p27"/>
          <p:cNvSpPr txBox="1"/>
          <p:nvPr/>
        </p:nvSpPr>
        <p:spPr>
          <a:xfrm>
            <a:off x="0" y="3024275"/>
            <a:ext cx="2646000" cy="12123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C9DAF8"/>
              </a:buClr>
              <a:buSzPts val="2100"/>
              <a:buFont typeface="Calibri"/>
              <a:buChar char="●"/>
            </a:pPr>
            <a:r>
              <a:rPr lang="en" sz="2100">
                <a:solidFill>
                  <a:srgbClr val="C9DAF8"/>
                </a:solidFill>
                <a:latin typeface="Calibri"/>
                <a:ea typeface="Calibri"/>
                <a:cs typeface="Calibri"/>
                <a:sym typeface="Calibri"/>
              </a:rPr>
              <a:t>Parents with lived experience</a:t>
            </a:r>
            <a:endParaRPr sz="2100">
              <a:solidFill>
                <a:srgbClr val="C9DAF8"/>
              </a:solidFill>
              <a:latin typeface="Calibri"/>
              <a:ea typeface="Calibri"/>
              <a:cs typeface="Calibri"/>
              <a:sym typeface="Calibri"/>
            </a:endParaRPr>
          </a:p>
          <a:p>
            <a:pPr marL="457200" lvl="0" indent="-361950" algn="l" rtl="0">
              <a:spcBef>
                <a:spcPts val="0"/>
              </a:spcBef>
              <a:spcAft>
                <a:spcPts val="0"/>
              </a:spcAft>
              <a:buClr>
                <a:srgbClr val="C9DAF8"/>
              </a:buClr>
              <a:buSzPts val="2100"/>
              <a:buFont typeface="Calibri"/>
              <a:buChar char="●"/>
            </a:pPr>
            <a:r>
              <a:rPr lang="en" sz="2100">
                <a:solidFill>
                  <a:srgbClr val="C9DAF8"/>
                </a:solidFill>
                <a:latin typeface="Calibri"/>
                <a:ea typeface="Calibri"/>
                <a:cs typeface="Calibri"/>
                <a:sym typeface="Calibri"/>
              </a:rPr>
              <a:t>Young adults with lived experience </a:t>
            </a:r>
            <a:endParaRPr sz="2100">
              <a:solidFill>
                <a:srgbClr val="C9DAF8"/>
              </a:solidFill>
              <a:latin typeface="Calibri"/>
              <a:ea typeface="Calibri"/>
              <a:cs typeface="Calibri"/>
              <a:sym typeface="Calibri"/>
            </a:endParaRPr>
          </a:p>
        </p:txBody>
      </p:sp>
      <p:sp>
        <p:nvSpPr>
          <p:cNvPr id="138" name="Google Shape;138;p27"/>
          <p:cNvSpPr txBox="1"/>
          <p:nvPr/>
        </p:nvSpPr>
        <p:spPr>
          <a:xfrm>
            <a:off x="4378163" y="1816200"/>
            <a:ext cx="1012800" cy="79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Calibri"/>
                <a:ea typeface="Calibri"/>
                <a:cs typeface="Calibri"/>
                <a:sym typeface="Calibri"/>
              </a:rPr>
              <a:t>CAREs</a:t>
            </a:r>
            <a:endParaRPr sz="2400">
              <a:solidFill>
                <a:schemeClr val="dk1"/>
              </a:solidFill>
              <a:latin typeface="Calibri"/>
              <a:ea typeface="Calibri"/>
              <a:cs typeface="Calibri"/>
              <a:sym typeface="Calibri"/>
            </a:endParaRPr>
          </a:p>
        </p:txBody>
      </p:sp>
      <p:pic>
        <p:nvPicPr>
          <p:cNvPr id="139" name="Google Shape;139;p27"/>
          <p:cNvPicPr preferRelativeResize="0"/>
          <p:nvPr/>
        </p:nvPicPr>
        <p:blipFill>
          <a:blip r:embed="rId4">
            <a:alphaModFix/>
          </a:blip>
          <a:stretch>
            <a:fillRect/>
          </a:stretch>
        </p:blipFill>
        <p:spPr>
          <a:xfrm>
            <a:off x="4654872" y="1369722"/>
            <a:ext cx="459374" cy="572700"/>
          </a:xfrm>
          <a:prstGeom prst="rect">
            <a:avLst/>
          </a:prstGeom>
          <a:noFill/>
          <a:ln>
            <a:noFill/>
          </a:ln>
        </p:spPr>
      </p:pic>
      <p:sp>
        <p:nvSpPr>
          <p:cNvPr id="140" name="Google Shape;14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r>
              <a:rPr lang="en"/>
              <a: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Why partner EHDI with Higher Ed?</a:t>
            </a:r>
            <a:endParaRPr sz="3600" b="1">
              <a:latin typeface="Calibri"/>
              <a:ea typeface="Calibri"/>
              <a:cs typeface="Calibri"/>
              <a:sym typeface="Calibri"/>
            </a:endParaRPr>
          </a:p>
        </p:txBody>
      </p:sp>
      <p:sp>
        <p:nvSpPr>
          <p:cNvPr id="146" name="Google Shape;14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r>
              <a:rPr lang="en"/>
              <a:t>L</a:t>
            </a:r>
            <a:endParaRPr/>
          </a:p>
        </p:txBody>
      </p:sp>
      <p:sp>
        <p:nvSpPr>
          <p:cNvPr id="147" name="Google Shape;147;p28"/>
          <p:cNvSpPr/>
          <p:nvPr/>
        </p:nvSpPr>
        <p:spPr>
          <a:xfrm rot="10800000">
            <a:off x="416100" y="1354075"/>
            <a:ext cx="2189400" cy="3360300"/>
          </a:xfrm>
          <a:prstGeom prst="flowChartDelay">
            <a:avLst/>
          </a:prstGeom>
          <a:solidFill>
            <a:schemeClr val="dk1"/>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txBox="1"/>
          <p:nvPr/>
        </p:nvSpPr>
        <p:spPr>
          <a:xfrm>
            <a:off x="2605500" y="1357225"/>
            <a:ext cx="5718600" cy="3360300"/>
          </a:xfrm>
          <a:prstGeom prst="rect">
            <a:avLst/>
          </a:prstGeom>
          <a:solidFill>
            <a:srgbClr val="CC0000"/>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149" name="Google Shape;149;p28"/>
          <p:cNvSpPr txBox="1">
            <a:spLocks noGrp="1"/>
          </p:cNvSpPr>
          <p:nvPr>
            <p:ph type="body" idx="1"/>
          </p:nvPr>
        </p:nvSpPr>
        <p:spPr>
          <a:xfrm>
            <a:off x="2572850" y="1297575"/>
            <a:ext cx="5784000" cy="1976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Share resources</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People power: students, admin, clients, network</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Space: Clinical, instructional, recreational, storage</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Technology</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Expenses</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Share mission/strategic priorities</a:t>
            </a:r>
            <a:endParaRPr sz="21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endParaRPr sz="1900" b="1">
              <a:solidFill>
                <a:schemeClr val="dk1"/>
              </a:solidFill>
              <a:latin typeface="Calibri"/>
              <a:ea typeface="Calibri"/>
              <a:cs typeface="Calibri"/>
              <a:sym typeface="Calibri"/>
            </a:endParaRPr>
          </a:p>
        </p:txBody>
      </p:sp>
      <p:pic>
        <p:nvPicPr>
          <p:cNvPr id="150" name="Google Shape;150;p28" descr="Icon with a blue gear with a checkmark in the center. Around the gear are three icons, one for money, time, and people. The icon represents various resources. "/>
          <p:cNvPicPr preferRelativeResize="0"/>
          <p:nvPr/>
        </p:nvPicPr>
        <p:blipFill>
          <a:blip r:embed="rId3">
            <a:alphaModFix/>
          </a:blip>
          <a:stretch>
            <a:fillRect/>
          </a:stretch>
        </p:blipFill>
        <p:spPr>
          <a:xfrm>
            <a:off x="259175" y="1706338"/>
            <a:ext cx="2655775" cy="265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txBox="1"/>
          <p:nvPr/>
        </p:nvSpPr>
        <p:spPr>
          <a:xfrm>
            <a:off x="1901600" y="1145025"/>
            <a:ext cx="7119600" cy="3590100"/>
          </a:xfrm>
          <a:prstGeom prst="rect">
            <a:avLst/>
          </a:prstGeom>
          <a:solidFill>
            <a:srgbClr val="0E9453"/>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157" name="Google Shape;157;p29"/>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Develop Parent/Caregiver Materials</a:t>
            </a:r>
            <a:endParaRPr sz="3600" b="1">
              <a:latin typeface="Calibri"/>
              <a:ea typeface="Calibri"/>
              <a:cs typeface="Calibri"/>
              <a:sym typeface="Calibri"/>
            </a:endParaRPr>
          </a:p>
        </p:txBody>
      </p:sp>
      <p:sp>
        <p:nvSpPr>
          <p:cNvPr id="158" name="Google Shape;15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r>
              <a:rPr lang="en"/>
              <a:t>L</a:t>
            </a:r>
            <a:endParaRPr/>
          </a:p>
        </p:txBody>
      </p:sp>
      <p:sp>
        <p:nvSpPr>
          <p:cNvPr id="159" name="Google Shape;159;p29"/>
          <p:cNvSpPr txBox="1">
            <a:spLocks noGrp="1"/>
          </p:cNvSpPr>
          <p:nvPr>
            <p:ph type="body" idx="1"/>
          </p:nvPr>
        </p:nvSpPr>
        <p:spPr>
          <a:xfrm>
            <a:off x="2048050" y="1321975"/>
            <a:ext cx="3404700" cy="19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Students packaged 100 Ling sound kits to be mailed to families in less than 30 minutes; ASL kits this spring </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saved time</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coordinate with class schedule &amp; learning outcomes</a:t>
            </a:r>
            <a:endParaRPr sz="190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endParaRPr sz="1900" b="1">
              <a:solidFill>
                <a:schemeClr val="dk1"/>
              </a:solidFill>
              <a:latin typeface="Calibri"/>
              <a:ea typeface="Calibri"/>
              <a:cs typeface="Calibri"/>
              <a:sym typeface="Calibri"/>
            </a:endParaRPr>
          </a:p>
        </p:txBody>
      </p:sp>
      <p:pic>
        <p:nvPicPr>
          <p:cNvPr id="160" name="Google Shape;160;p29" descr="Photograph of students in a classroom holding boxes of ling sound kits and additional materials on table tops. The ling sounds are pictures at the bottom of the photo in order from left to right (mm with fruit, ah with an airplane, oo with a fire truck, ee with a green car, sh with a sleeping deer, and s with a plastic snake). The title of the image is &quot;UWW COMDIS students packed Ling sound kits to be sent to families across the state.&quot;" title="2nd year grad student presenting.jpg"/>
          <p:cNvPicPr preferRelativeResize="0"/>
          <p:nvPr/>
        </p:nvPicPr>
        <p:blipFill>
          <a:blip r:embed="rId3">
            <a:alphaModFix/>
          </a:blip>
          <a:stretch>
            <a:fillRect/>
          </a:stretch>
        </p:blipFill>
        <p:spPr>
          <a:xfrm>
            <a:off x="5552150" y="1272325"/>
            <a:ext cx="3335499" cy="3335499"/>
          </a:xfrm>
          <a:prstGeom prst="rect">
            <a:avLst/>
          </a:prstGeom>
          <a:noFill/>
          <a:ln w="38100" cap="flat" cmpd="sng">
            <a:solidFill>
              <a:schemeClr val="dk1"/>
            </a:solidFill>
            <a:prstDash val="solid"/>
            <a:round/>
            <a:headEnd type="none" w="sm" len="sm"/>
            <a:tailEnd type="none" w="sm" len="sm"/>
          </a:ln>
        </p:spPr>
      </p:pic>
      <p:pic>
        <p:nvPicPr>
          <p:cNvPr id="161" name="Google Shape;161;p29" descr="Icon of people in a pyramid with various colored shirts to represent the resource of &quot;people power&quot;"/>
          <p:cNvPicPr preferRelativeResize="0"/>
          <p:nvPr/>
        </p:nvPicPr>
        <p:blipFill>
          <a:blip r:embed="rId4">
            <a:alphaModFix/>
          </a:blip>
          <a:stretch>
            <a:fillRect/>
          </a:stretch>
        </p:blipFill>
        <p:spPr>
          <a:xfrm>
            <a:off x="183300" y="1901600"/>
            <a:ext cx="1693025" cy="169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txBox="1"/>
          <p:nvPr/>
        </p:nvSpPr>
        <p:spPr>
          <a:xfrm>
            <a:off x="1901600" y="1145025"/>
            <a:ext cx="7119600" cy="3590100"/>
          </a:xfrm>
          <a:prstGeom prst="rect">
            <a:avLst/>
          </a:prstGeom>
          <a:solidFill>
            <a:srgbClr val="1155CC"/>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168" name="Google Shape;168;p30"/>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Develop Parent/Caregiver Materials</a:t>
            </a:r>
            <a:endParaRPr sz="3600" b="1">
              <a:latin typeface="Calibri"/>
              <a:ea typeface="Calibri"/>
              <a:cs typeface="Calibri"/>
              <a:sym typeface="Calibri"/>
            </a:endParaRPr>
          </a:p>
        </p:txBody>
      </p:sp>
      <p:sp>
        <p:nvSpPr>
          <p:cNvPr id="169" name="Google Shape;16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r>
              <a:rPr lang="en"/>
              <a:t>C</a:t>
            </a:r>
            <a:endParaRPr/>
          </a:p>
        </p:txBody>
      </p:sp>
      <p:sp>
        <p:nvSpPr>
          <p:cNvPr id="170" name="Google Shape;170;p30"/>
          <p:cNvSpPr txBox="1">
            <a:spLocks noGrp="1"/>
          </p:cNvSpPr>
          <p:nvPr>
            <p:ph type="body" idx="1"/>
          </p:nvPr>
        </p:nvSpPr>
        <p:spPr>
          <a:xfrm>
            <a:off x="1980925" y="1217700"/>
            <a:ext cx="2855400" cy="16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Students developed two parent handouts.</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“Outsource” design and development</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varying levels of guidance needed &amp; schedule coordination</a:t>
            </a:r>
            <a:endParaRPr sz="190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endParaRPr sz="1900" b="1">
              <a:solidFill>
                <a:schemeClr val="dk1"/>
              </a:solidFill>
              <a:latin typeface="Calibri"/>
              <a:ea typeface="Calibri"/>
              <a:cs typeface="Calibri"/>
              <a:sym typeface="Calibri"/>
            </a:endParaRPr>
          </a:p>
        </p:txBody>
      </p:sp>
      <p:pic>
        <p:nvPicPr>
          <p:cNvPr id="171" name="Google Shape;171;p30" descr="Photo of the first page of a parent handout titled &quot;Microtia and Atresia children 0-3 years old an informational packet on microtia and atresia for parents&quot;"/>
          <p:cNvPicPr preferRelativeResize="0"/>
          <p:nvPr/>
        </p:nvPicPr>
        <p:blipFill>
          <a:blip r:embed="rId3">
            <a:alphaModFix/>
          </a:blip>
          <a:stretch>
            <a:fillRect/>
          </a:stretch>
        </p:blipFill>
        <p:spPr>
          <a:xfrm>
            <a:off x="6831275" y="1217700"/>
            <a:ext cx="2124149" cy="2654674"/>
          </a:xfrm>
          <a:prstGeom prst="rect">
            <a:avLst/>
          </a:prstGeom>
          <a:noFill/>
          <a:ln>
            <a:noFill/>
          </a:ln>
        </p:spPr>
      </p:pic>
      <p:pic>
        <p:nvPicPr>
          <p:cNvPr id="172" name="Google Shape;172;p30" descr="Photo of the first page of a parent handout titled &quot;Minimal/Mild Hearing Levels Informational Packet&quot;"/>
          <p:cNvPicPr preferRelativeResize="0"/>
          <p:nvPr/>
        </p:nvPicPr>
        <p:blipFill>
          <a:blip r:embed="rId4">
            <a:alphaModFix/>
          </a:blip>
          <a:stretch>
            <a:fillRect/>
          </a:stretch>
        </p:blipFill>
        <p:spPr>
          <a:xfrm>
            <a:off x="4834950" y="1680150"/>
            <a:ext cx="2214826" cy="2983076"/>
          </a:xfrm>
          <a:prstGeom prst="rect">
            <a:avLst/>
          </a:prstGeom>
          <a:noFill/>
          <a:ln>
            <a:noFill/>
          </a:ln>
          <a:effectLst>
            <a:outerShdw blurRad="57150" dist="19050" dir="5400000" algn="bl" rotWithShape="0">
              <a:srgbClr val="000000">
                <a:alpha val="50000"/>
              </a:srgbClr>
            </a:outerShdw>
          </a:effectLst>
        </p:spPr>
      </p:pic>
      <p:sp>
        <p:nvSpPr>
          <p:cNvPr id="173" name="Google Shape;173;p30"/>
          <p:cNvSpPr txBox="1"/>
          <p:nvPr/>
        </p:nvSpPr>
        <p:spPr>
          <a:xfrm>
            <a:off x="4834950" y="4303900"/>
            <a:ext cx="3000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MHL Packet</a:t>
            </a:r>
            <a:endParaRPr sz="1200">
              <a:solidFill>
                <a:srgbClr val="0000FF"/>
              </a:solidFill>
              <a:latin typeface="Calibri"/>
              <a:ea typeface="Calibri"/>
              <a:cs typeface="Calibri"/>
              <a:sym typeface="Calibri"/>
            </a:endParaRPr>
          </a:p>
          <a:p>
            <a:pPr marL="0" lvl="0" indent="0" algn="l" rtl="0">
              <a:spcBef>
                <a:spcPts val="0"/>
              </a:spcBef>
              <a:spcAft>
                <a:spcPts val="0"/>
              </a:spcAft>
              <a:buNone/>
            </a:pPr>
            <a:endParaRPr/>
          </a:p>
        </p:txBody>
      </p:sp>
      <p:sp>
        <p:nvSpPr>
          <p:cNvPr id="174" name="Google Shape;174;p30"/>
          <p:cNvSpPr txBox="1"/>
          <p:nvPr/>
        </p:nvSpPr>
        <p:spPr>
          <a:xfrm>
            <a:off x="7346125" y="34721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Microtia/Atresia Packet</a:t>
            </a:r>
            <a:endParaRPr sz="1200">
              <a:solidFill>
                <a:srgbClr val="0000FF"/>
              </a:solidFill>
              <a:latin typeface="Calibri"/>
              <a:ea typeface="Calibri"/>
              <a:cs typeface="Calibri"/>
              <a:sym typeface="Calibri"/>
            </a:endParaRPr>
          </a:p>
        </p:txBody>
      </p:sp>
      <p:pic>
        <p:nvPicPr>
          <p:cNvPr id="175" name="Google Shape;175;p30" descr="Icon of a simple blue and red house with a yellow text message bubble above. This icon represents parent communication materials. "/>
          <p:cNvPicPr preferRelativeResize="0"/>
          <p:nvPr/>
        </p:nvPicPr>
        <p:blipFill>
          <a:blip r:embed="rId7">
            <a:alphaModFix/>
          </a:blip>
          <a:stretch>
            <a:fillRect/>
          </a:stretch>
        </p:blipFill>
        <p:spPr>
          <a:xfrm>
            <a:off x="146600" y="1888950"/>
            <a:ext cx="1755000" cy="175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txBox="1"/>
          <p:nvPr/>
        </p:nvSpPr>
        <p:spPr>
          <a:xfrm>
            <a:off x="1901600" y="1145025"/>
            <a:ext cx="7119600" cy="3590100"/>
          </a:xfrm>
          <a:prstGeom prst="rect">
            <a:avLst/>
          </a:prstGeom>
          <a:solidFill>
            <a:srgbClr val="CC0000"/>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182" name="Google Shape;182;p31"/>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Family Event</a:t>
            </a:r>
            <a:endParaRPr sz="3600" b="1">
              <a:latin typeface="Calibri"/>
              <a:ea typeface="Calibri"/>
              <a:cs typeface="Calibri"/>
              <a:sym typeface="Calibri"/>
            </a:endParaRPr>
          </a:p>
        </p:txBody>
      </p:sp>
      <p:sp>
        <p:nvSpPr>
          <p:cNvPr id="183" name="Google Shape;18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r>
              <a:rPr lang="en"/>
              <a:t>C</a:t>
            </a:r>
            <a:endParaRPr/>
          </a:p>
        </p:txBody>
      </p:sp>
      <p:sp>
        <p:nvSpPr>
          <p:cNvPr id="184" name="Google Shape;184;p31"/>
          <p:cNvSpPr txBox="1">
            <a:spLocks noGrp="1"/>
          </p:cNvSpPr>
          <p:nvPr>
            <p:ph type="body" idx="1"/>
          </p:nvPr>
        </p:nvSpPr>
        <p:spPr>
          <a:xfrm>
            <a:off x="2048050" y="1199950"/>
            <a:ext cx="3551100" cy="20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Host an overnight 3 day family language immersion event on campus</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accessible space, affordable (lodging, meals, rentals) , registration management</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campus policy, mismatch in ages served</a:t>
            </a:r>
            <a:endParaRPr sz="190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endParaRPr sz="1900" b="1">
              <a:solidFill>
                <a:schemeClr val="dk1"/>
              </a:solidFill>
              <a:latin typeface="Calibri"/>
              <a:ea typeface="Calibri"/>
              <a:cs typeface="Calibri"/>
              <a:sym typeface="Calibri"/>
            </a:endParaRPr>
          </a:p>
        </p:txBody>
      </p:sp>
      <p:pic>
        <p:nvPicPr>
          <p:cNvPr id="185" name="Google Shape;185;p31" descr="Photo of the campus library where children from the family event are engaging with the Deaf adults in shared book reading. " title="524923148_2479518842435088_6674248961608481970_n.jpg"/>
          <p:cNvPicPr preferRelativeResize="0"/>
          <p:nvPr/>
        </p:nvPicPr>
        <p:blipFill rotWithShape="1">
          <a:blip r:embed="rId3">
            <a:alphaModFix/>
          </a:blip>
          <a:srcRect l="12066" t="11537" r="13721" b="44053"/>
          <a:stretch/>
        </p:blipFill>
        <p:spPr>
          <a:xfrm>
            <a:off x="5788325" y="1321975"/>
            <a:ext cx="3081098" cy="1244575"/>
          </a:xfrm>
          <a:prstGeom prst="rect">
            <a:avLst/>
          </a:prstGeom>
          <a:noFill/>
          <a:ln w="38100" cap="flat" cmpd="sng">
            <a:solidFill>
              <a:schemeClr val="dk1"/>
            </a:solidFill>
            <a:prstDash val="solid"/>
            <a:round/>
            <a:headEnd type="none" w="sm" len="sm"/>
            <a:tailEnd type="none" w="sm" len="sm"/>
          </a:ln>
        </p:spPr>
      </p:pic>
      <p:pic>
        <p:nvPicPr>
          <p:cNvPr id="186" name="Google Shape;186;p31" descr="Phot of the three CAREs team members who organized the event. From left to right (Chrissy, Lauren, and Chris). " title="525181834_2479518855768420_524130725303967618_n.jpg"/>
          <p:cNvPicPr preferRelativeResize="0"/>
          <p:nvPr/>
        </p:nvPicPr>
        <p:blipFill rotWithShape="1">
          <a:blip r:embed="rId4">
            <a:alphaModFix/>
          </a:blip>
          <a:srcRect t="17879" b="37409"/>
          <a:stretch/>
        </p:blipFill>
        <p:spPr>
          <a:xfrm>
            <a:off x="5788325" y="2762466"/>
            <a:ext cx="3081101" cy="1836836"/>
          </a:xfrm>
          <a:prstGeom prst="rect">
            <a:avLst/>
          </a:prstGeom>
          <a:noFill/>
          <a:ln w="38100" cap="flat" cmpd="sng">
            <a:solidFill>
              <a:schemeClr val="dk1"/>
            </a:solidFill>
            <a:prstDash val="solid"/>
            <a:round/>
            <a:headEnd type="none" w="sm" len="sm"/>
            <a:tailEnd type="none" w="sm" len="sm"/>
          </a:ln>
        </p:spPr>
      </p:pic>
      <p:pic>
        <p:nvPicPr>
          <p:cNvPr id="187" name="Google Shape;187;p31" descr="Icon of a school representing the resource of campus spaces. "/>
          <p:cNvPicPr preferRelativeResize="0"/>
          <p:nvPr/>
        </p:nvPicPr>
        <p:blipFill>
          <a:blip r:embed="rId5">
            <a:alphaModFix/>
          </a:blip>
          <a:stretch>
            <a:fillRect/>
          </a:stretch>
        </p:blipFill>
        <p:spPr>
          <a:xfrm>
            <a:off x="229975" y="1996175"/>
            <a:ext cx="1592325" cy="159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txBox="1"/>
          <p:nvPr/>
        </p:nvSpPr>
        <p:spPr>
          <a:xfrm>
            <a:off x="1901600" y="1145025"/>
            <a:ext cx="7119600" cy="3590100"/>
          </a:xfrm>
          <a:prstGeom prst="rect">
            <a:avLst/>
          </a:prstGeom>
          <a:solidFill>
            <a:srgbClr val="0E9453"/>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194" name="Google Shape;194;p32"/>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Virtual Training </a:t>
            </a:r>
            <a:endParaRPr sz="3600" b="1">
              <a:latin typeface="Calibri"/>
              <a:ea typeface="Calibri"/>
              <a:cs typeface="Calibri"/>
              <a:sym typeface="Calibri"/>
            </a:endParaRPr>
          </a:p>
        </p:txBody>
      </p:sp>
      <p:sp>
        <p:nvSpPr>
          <p:cNvPr id="195" name="Google Shape;19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r>
              <a:rPr lang="en"/>
              <a:t>L</a:t>
            </a:r>
            <a:endParaRPr/>
          </a:p>
        </p:txBody>
      </p:sp>
      <p:sp>
        <p:nvSpPr>
          <p:cNvPr id="196" name="Google Shape;196;p32"/>
          <p:cNvSpPr txBox="1">
            <a:spLocks noGrp="1"/>
          </p:cNvSpPr>
          <p:nvPr>
            <p:ph type="body" idx="1"/>
          </p:nvPr>
        </p:nvSpPr>
        <p:spPr>
          <a:xfrm>
            <a:off x="2048050" y="1321975"/>
            <a:ext cx="3660900" cy="19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Professional education and development through the campus learning management system</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access learning technology resources</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course access restrictions/management</a:t>
            </a:r>
            <a:endParaRPr sz="1900" b="1">
              <a:solidFill>
                <a:schemeClr val="dk1"/>
              </a:solidFill>
              <a:latin typeface="Calibri"/>
              <a:ea typeface="Calibri"/>
              <a:cs typeface="Calibri"/>
              <a:sym typeface="Calibri"/>
            </a:endParaRPr>
          </a:p>
        </p:txBody>
      </p:sp>
      <p:pic>
        <p:nvPicPr>
          <p:cNvPr id="197" name="Google Shape;197;p32" descr="Icon of a female working at a laptop with a gear and lightbulb over each shoulder. This is to represent virtual resources. "/>
          <p:cNvPicPr preferRelativeResize="0"/>
          <p:nvPr/>
        </p:nvPicPr>
        <p:blipFill>
          <a:blip r:embed="rId3">
            <a:alphaModFix/>
          </a:blip>
          <a:stretch>
            <a:fillRect/>
          </a:stretch>
        </p:blipFill>
        <p:spPr>
          <a:xfrm>
            <a:off x="187250" y="2176175"/>
            <a:ext cx="1648525" cy="1648525"/>
          </a:xfrm>
          <a:prstGeom prst="rect">
            <a:avLst/>
          </a:prstGeom>
          <a:noFill/>
          <a:ln>
            <a:noFill/>
          </a:ln>
        </p:spPr>
      </p:pic>
      <p:pic>
        <p:nvPicPr>
          <p:cNvPr id="198" name="Google Shape;198;p32" descr="Image of the tile for accessing the CANVAS course titled :Resources to support children with hearing differences&quot;"/>
          <p:cNvPicPr preferRelativeResize="0"/>
          <p:nvPr/>
        </p:nvPicPr>
        <p:blipFill>
          <a:blip r:embed="rId4">
            <a:alphaModFix/>
          </a:blip>
          <a:stretch>
            <a:fillRect/>
          </a:stretch>
        </p:blipFill>
        <p:spPr>
          <a:xfrm>
            <a:off x="5982675" y="1679687"/>
            <a:ext cx="2886775" cy="2949250"/>
          </a:xfrm>
          <a:prstGeom prst="rect">
            <a:avLst/>
          </a:prstGeom>
          <a:noFill/>
          <a:ln>
            <a:noFill/>
          </a:ln>
        </p:spPr>
      </p:pic>
      <p:pic>
        <p:nvPicPr>
          <p:cNvPr id="199" name="Google Shape;199;p32" descr="Image of the learning management system logo for CANVAS"/>
          <p:cNvPicPr preferRelativeResize="0"/>
          <p:nvPr/>
        </p:nvPicPr>
        <p:blipFill>
          <a:blip r:embed="rId5">
            <a:alphaModFix/>
          </a:blip>
          <a:stretch>
            <a:fillRect/>
          </a:stretch>
        </p:blipFill>
        <p:spPr>
          <a:xfrm>
            <a:off x="5975725" y="1218225"/>
            <a:ext cx="2893724" cy="114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p:nvPr/>
        </p:nvSpPr>
        <p:spPr>
          <a:xfrm rot="10800000">
            <a:off x="95650" y="1163475"/>
            <a:ext cx="2855400" cy="3563100"/>
          </a:xfrm>
          <a:prstGeom prst="flowChartDelay">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txBox="1"/>
          <p:nvPr/>
        </p:nvSpPr>
        <p:spPr>
          <a:xfrm>
            <a:off x="1901600" y="1145025"/>
            <a:ext cx="7119600" cy="3590100"/>
          </a:xfrm>
          <a:prstGeom prst="rect">
            <a:avLst/>
          </a:prstGeom>
          <a:solidFill>
            <a:srgbClr val="1155CC"/>
          </a:solidFill>
          <a:ln>
            <a:noFill/>
          </a:ln>
        </p:spPr>
        <p:txBody>
          <a:bodyPr spcFirstLastPara="1" wrap="square" lIns="91425" tIns="91425" rIns="91425" bIns="91425" anchor="t" anchorCtr="0">
            <a:normAutofit/>
          </a:bodyPr>
          <a:lstStyle/>
          <a:p>
            <a:pPr marL="0" lvl="0" indent="0" algn="r" rtl="0">
              <a:spcBef>
                <a:spcPts val="0"/>
              </a:spcBef>
              <a:spcAft>
                <a:spcPts val="1000"/>
              </a:spcAft>
              <a:buNone/>
            </a:pPr>
            <a:endParaRPr sz="2000">
              <a:solidFill>
                <a:srgbClr val="ADADAD"/>
              </a:solidFill>
            </a:endParaRPr>
          </a:p>
        </p:txBody>
      </p:sp>
      <p:sp>
        <p:nvSpPr>
          <p:cNvPr id="206" name="Google Shape;206;p33"/>
          <p:cNvSpPr txBox="1">
            <a:spLocks noGrp="1"/>
          </p:cNvSpPr>
          <p:nvPr>
            <p:ph type="title"/>
          </p:nvPr>
        </p:nvSpPr>
        <p:spPr>
          <a:xfrm>
            <a:off x="-42950" y="213475"/>
            <a:ext cx="919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Calibri"/>
                <a:ea typeface="Calibri"/>
                <a:cs typeface="Calibri"/>
                <a:sym typeface="Calibri"/>
              </a:rPr>
              <a:t>Example: Access to Related Fields</a:t>
            </a:r>
            <a:endParaRPr sz="3600" b="1">
              <a:latin typeface="Calibri"/>
              <a:ea typeface="Calibri"/>
              <a:cs typeface="Calibri"/>
              <a:sym typeface="Calibri"/>
            </a:endParaRPr>
          </a:p>
        </p:txBody>
      </p:sp>
      <p:sp>
        <p:nvSpPr>
          <p:cNvPr id="207" name="Google Shape;20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r>
              <a:rPr lang="en"/>
              <a:t>C</a:t>
            </a:r>
            <a:endParaRPr/>
          </a:p>
        </p:txBody>
      </p:sp>
      <p:sp>
        <p:nvSpPr>
          <p:cNvPr id="208" name="Google Shape;208;p33"/>
          <p:cNvSpPr txBox="1">
            <a:spLocks noGrp="1"/>
          </p:cNvSpPr>
          <p:nvPr>
            <p:ph type="body" idx="1"/>
          </p:nvPr>
        </p:nvSpPr>
        <p:spPr>
          <a:xfrm>
            <a:off x="1980925" y="1217700"/>
            <a:ext cx="3874500" cy="16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Present at UWW annual early childhood conference.</a:t>
            </a:r>
            <a:endParaRPr sz="2100">
              <a:solidFill>
                <a:schemeClr val="dk1"/>
              </a:solidFill>
              <a:latin typeface="Calibri"/>
              <a:ea typeface="Calibri"/>
              <a:cs typeface="Calibri"/>
              <a:sym typeface="Calibri"/>
            </a:endParaRPr>
          </a:p>
          <a:p>
            <a:pPr marL="457200" lvl="0" indent="-349250" algn="l" rtl="0">
              <a:spcBef>
                <a:spcPts val="80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Opportunity</a:t>
            </a:r>
            <a:r>
              <a:rPr lang="en" sz="1900">
                <a:solidFill>
                  <a:schemeClr val="dk1"/>
                </a:solidFill>
                <a:latin typeface="Calibri"/>
                <a:ea typeface="Calibri"/>
                <a:cs typeface="Calibri"/>
                <a:sym typeface="Calibri"/>
              </a:rPr>
              <a:t>: Large audience of childcare providers/supports across WI</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b="1">
                <a:solidFill>
                  <a:schemeClr val="dk1"/>
                </a:solidFill>
                <a:latin typeface="Calibri"/>
                <a:ea typeface="Calibri"/>
                <a:cs typeface="Calibri"/>
                <a:sym typeface="Calibri"/>
              </a:rPr>
              <a:t>Challenge</a:t>
            </a:r>
            <a:r>
              <a:rPr lang="en" sz="1900">
                <a:solidFill>
                  <a:schemeClr val="dk1"/>
                </a:solidFill>
                <a:latin typeface="Calibri"/>
                <a:ea typeface="Calibri"/>
                <a:cs typeface="Calibri"/>
                <a:sym typeface="Calibri"/>
              </a:rPr>
              <a:t>: fitting into established groups and events, communicating relevance and importance of work</a:t>
            </a:r>
            <a:endParaRPr sz="190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endParaRPr sz="1900" b="1">
              <a:solidFill>
                <a:schemeClr val="dk1"/>
              </a:solidFill>
              <a:latin typeface="Calibri"/>
              <a:ea typeface="Calibri"/>
              <a:cs typeface="Calibri"/>
              <a:sym typeface="Calibri"/>
            </a:endParaRPr>
          </a:p>
        </p:txBody>
      </p:sp>
      <p:pic>
        <p:nvPicPr>
          <p:cNvPr id="209" name="Google Shape;209;p33" descr="Networking icon to represent interprofessional connections"/>
          <p:cNvPicPr preferRelativeResize="0"/>
          <p:nvPr/>
        </p:nvPicPr>
        <p:blipFill>
          <a:blip r:embed="rId3">
            <a:alphaModFix/>
          </a:blip>
          <a:stretch>
            <a:fillRect/>
          </a:stretch>
        </p:blipFill>
        <p:spPr>
          <a:xfrm>
            <a:off x="290975" y="2212775"/>
            <a:ext cx="1546324" cy="1546324"/>
          </a:xfrm>
          <a:prstGeom prst="rect">
            <a:avLst/>
          </a:prstGeom>
          <a:noFill/>
          <a:ln>
            <a:noFill/>
          </a:ln>
        </p:spPr>
      </p:pic>
      <p:pic>
        <p:nvPicPr>
          <p:cNvPr id="210" name="Google Shape;210;p33" descr="UW-Whitewater Early Childhood Conference registration info graphic. "/>
          <p:cNvPicPr preferRelativeResize="0"/>
          <p:nvPr/>
        </p:nvPicPr>
        <p:blipFill>
          <a:blip r:embed="rId4">
            <a:alphaModFix/>
          </a:blip>
          <a:stretch>
            <a:fillRect/>
          </a:stretch>
        </p:blipFill>
        <p:spPr>
          <a:xfrm>
            <a:off x="5740900" y="1334725"/>
            <a:ext cx="3152950" cy="3152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460</Words>
  <Application>Microsoft Office PowerPoint</Application>
  <PresentationFormat>On-screen Show (16:9)</PresentationFormat>
  <Paragraphs>80</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Roboto</vt:lpstr>
      <vt:lpstr>Calibri</vt:lpstr>
      <vt:lpstr>Arial</vt:lpstr>
      <vt:lpstr>Simple Light</vt:lpstr>
      <vt:lpstr>Simple Dark</vt:lpstr>
      <vt:lpstr>Opportunities in partnering EHDI with an institution of higher education</vt:lpstr>
      <vt:lpstr>Learner-Centered Outcomes</vt:lpstr>
      <vt:lpstr>WI EHDI System Structure  </vt:lpstr>
      <vt:lpstr>Why partner EHDI with Higher Ed?</vt:lpstr>
      <vt:lpstr>Example: Develop Parent/Caregiver Materials</vt:lpstr>
      <vt:lpstr>Example: Develop Parent/Caregiver Materials</vt:lpstr>
      <vt:lpstr>Example: Family Event</vt:lpstr>
      <vt:lpstr>Example: Virtual Training </vt:lpstr>
      <vt:lpstr>Example: Access to Related Fields</vt:lpstr>
      <vt:lpstr>Example: Shared Mission</vt:lpstr>
      <vt:lpstr> Assessment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Kometer, Chris</dc:creator>
  <cp:lastModifiedBy>Kometer, Chris</cp:lastModifiedBy>
  <cp:revision>1</cp:revision>
  <dcterms:modified xsi:type="dcterms:W3CDTF">2026-02-25T19:44:01Z</dcterms:modified>
</cp:coreProperties>
</file>