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20104100"/>
  <p:notesSz cx="201041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6232271"/>
            <a:ext cx="17088486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11258296"/>
            <a:ext cx="1407287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4623943"/>
            <a:ext cx="87452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4623943"/>
            <a:ext cx="87452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0" Type="http://schemas.openxmlformats.org/officeDocument/2006/relationships/image" Target="../media/image4.jpg"/><Relationship Id="rId11" Type="http://schemas.openxmlformats.org/officeDocument/2006/relationships/image" Target="../media/image5.jp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jpg"/><Relationship Id="rId16" Type="http://schemas.openxmlformats.org/officeDocument/2006/relationships/image" Target="../media/image10.jpg"/><Relationship Id="rId17" Type="http://schemas.openxmlformats.org/officeDocument/2006/relationships/image" Target="../media/image11.jpg"/><Relationship Id="rId18" Type="http://schemas.openxmlformats.org/officeDocument/2006/relationships/image" Target="../media/image1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0104100"/>
          </a:xfrm>
          <a:custGeom>
            <a:avLst/>
            <a:gdLst/>
            <a:ahLst/>
            <a:cxnLst/>
            <a:rect l="l" t="t" r="r" b="b"/>
            <a:pathLst>
              <a:path w="20104100" h="20104100">
                <a:moveTo>
                  <a:pt x="20104099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20104099"/>
                </a:lnTo>
                <a:close/>
              </a:path>
            </a:pathLst>
          </a:custGeom>
          <a:solidFill>
            <a:srgbClr val="C2F5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5856" y="2446354"/>
            <a:ext cx="2545141" cy="484635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39874" y="2440371"/>
            <a:ext cx="2557145" cy="4858385"/>
          </a:xfrm>
          <a:custGeom>
            <a:avLst/>
            <a:gdLst/>
            <a:ahLst/>
            <a:cxnLst/>
            <a:rect l="l" t="t" r="r" b="b"/>
            <a:pathLst>
              <a:path w="2557145" h="4858384">
                <a:moveTo>
                  <a:pt x="0" y="0"/>
                </a:moveTo>
                <a:lnTo>
                  <a:pt x="0" y="4858288"/>
                </a:lnTo>
                <a:lnTo>
                  <a:pt x="2557108" y="4858288"/>
                </a:lnTo>
                <a:lnTo>
                  <a:pt x="2557108" y="0"/>
                </a:lnTo>
                <a:lnTo>
                  <a:pt x="0" y="0"/>
                </a:lnTo>
              </a:path>
            </a:pathLst>
          </a:custGeom>
          <a:ln w="598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52826" y="2446354"/>
            <a:ext cx="2545141" cy="484635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247622" y="2440371"/>
            <a:ext cx="2557145" cy="4858385"/>
          </a:xfrm>
          <a:custGeom>
            <a:avLst/>
            <a:gdLst/>
            <a:ahLst/>
            <a:cxnLst/>
            <a:rect l="l" t="t" r="r" b="b"/>
            <a:pathLst>
              <a:path w="2557145" h="4858384">
                <a:moveTo>
                  <a:pt x="0" y="0"/>
                </a:moveTo>
                <a:lnTo>
                  <a:pt x="0" y="4858288"/>
                </a:lnTo>
                <a:lnTo>
                  <a:pt x="2557108" y="4858288"/>
                </a:lnTo>
                <a:lnTo>
                  <a:pt x="2557108" y="0"/>
                </a:lnTo>
                <a:lnTo>
                  <a:pt x="0" y="0"/>
                </a:lnTo>
              </a:path>
            </a:pathLst>
          </a:custGeom>
          <a:ln w="598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45856" y="13746192"/>
            <a:ext cx="5120979" cy="171912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639874" y="13740210"/>
            <a:ext cx="5133340" cy="1731645"/>
          </a:xfrm>
          <a:custGeom>
            <a:avLst/>
            <a:gdLst/>
            <a:ahLst/>
            <a:cxnLst/>
            <a:rect l="l" t="t" r="r" b="b"/>
            <a:pathLst>
              <a:path w="5133340" h="1731644">
                <a:moveTo>
                  <a:pt x="0" y="0"/>
                </a:moveTo>
                <a:lnTo>
                  <a:pt x="0" y="1731046"/>
                </a:lnTo>
                <a:lnTo>
                  <a:pt x="5132915" y="1731046"/>
                </a:lnTo>
                <a:lnTo>
                  <a:pt x="5132915" y="0"/>
                </a:lnTo>
                <a:lnTo>
                  <a:pt x="0" y="0"/>
                </a:lnTo>
              </a:path>
            </a:pathLst>
          </a:custGeom>
          <a:ln w="598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45856" y="15477238"/>
            <a:ext cx="2982251" cy="17191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639874" y="15470399"/>
            <a:ext cx="2994660" cy="1731645"/>
          </a:xfrm>
          <a:custGeom>
            <a:avLst/>
            <a:gdLst/>
            <a:ahLst/>
            <a:cxnLst/>
            <a:rect l="l" t="t" r="r" b="b"/>
            <a:pathLst>
              <a:path w="2994659" h="1731644">
                <a:moveTo>
                  <a:pt x="0" y="0"/>
                </a:moveTo>
                <a:lnTo>
                  <a:pt x="0" y="1731046"/>
                </a:lnTo>
                <a:lnTo>
                  <a:pt x="2994174" y="1731046"/>
                </a:lnTo>
                <a:lnTo>
                  <a:pt x="2994174" y="0"/>
                </a:lnTo>
                <a:lnTo>
                  <a:pt x="0" y="0"/>
                </a:lnTo>
              </a:path>
            </a:pathLst>
          </a:custGeom>
          <a:ln w="598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40031" y="15477238"/>
            <a:ext cx="2126760" cy="171912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636540" y="15470399"/>
            <a:ext cx="2134235" cy="1730375"/>
          </a:xfrm>
          <a:custGeom>
            <a:avLst/>
            <a:gdLst/>
            <a:ahLst/>
            <a:cxnLst/>
            <a:rect l="l" t="t" r="r" b="b"/>
            <a:pathLst>
              <a:path w="2134234" h="1730375">
                <a:moveTo>
                  <a:pt x="2134066" y="0"/>
                </a:moveTo>
                <a:lnTo>
                  <a:pt x="0" y="0"/>
                </a:lnTo>
                <a:lnTo>
                  <a:pt x="0" y="1730188"/>
                </a:lnTo>
              </a:path>
            </a:pathLst>
          </a:custGeom>
          <a:ln w="598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681101" y="7728657"/>
            <a:ext cx="6283960" cy="5658485"/>
          </a:xfrm>
          <a:custGeom>
            <a:avLst/>
            <a:gdLst/>
            <a:ahLst/>
            <a:cxnLst/>
            <a:rect l="l" t="t" r="r" b="b"/>
            <a:pathLst>
              <a:path w="6283959" h="5658484">
                <a:moveTo>
                  <a:pt x="6283668" y="5658344"/>
                </a:moveTo>
                <a:lnTo>
                  <a:pt x="0" y="5658344"/>
                </a:lnTo>
                <a:lnTo>
                  <a:pt x="0" y="0"/>
                </a:lnTo>
                <a:lnTo>
                  <a:pt x="6283668" y="0"/>
                </a:lnTo>
                <a:lnTo>
                  <a:pt x="6283668" y="5658344"/>
                </a:lnTo>
                <a:close/>
              </a:path>
            </a:pathLst>
          </a:custGeom>
          <a:solidFill>
            <a:srgbClr val="FFF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681101" y="7728670"/>
            <a:ext cx="6283960" cy="5658485"/>
          </a:xfrm>
          <a:custGeom>
            <a:avLst/>
            <a:gdLst/>
            <a:ahLst/>
            <a:cxnLst/>
            <a:rect l="l" t="t" r="r" b="b"/>
            <a:pathLst>
              <a:path w="6283959" h="5658484">
                <a:moveTo>
                  <a:pt x="0" y="0"/>
                </a:moveTo>
                <a:lnTo>
                  <a:pt x="6283621" y="0"/>
                </a:lnTo>
                <a:lnTo>
                  <a:pt x="6283621" y="5658303"/>
                </a:lnTo>
                <a:lnTo>
                  <a:pt x="0" y="5658303"/>
                </a:lnTo>
                <a:lnTo>
                  <a:pt x="0" y="0"/>
                </a:lnTo>
                <a:close/>
              </a:path>
            </a:pathLst>
          </a:custGeom>
          <a:ln w="29916">
            <a:solidFill>
              <a:srgbClr val="41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642099" y="2336699"/>
            <a:ext cx="6815455" cy="5062220"/>
          </a:xfrm>
          <a:custGeom>
            <a:avLst/>
            <a:gdLst/>
            <a:ahLst/>
            <a:cxnLst/>
            <a:rect l="l" t="t" r="r" b="b"/>
            <a:pathLst>
              <a:path w="6815455" h="5062220">
                <a:moveTo>
                  <a:pt x="6815055" y="5062180"/>
                </a:moveTo>
                <a:lnTo>
                  <a:pt x="0" y="5062180"/>
                </a:lnTo>
                <a:lnTo>
                  <a:pt x="0" y="0"/>
                </a:lnTo>
                <a:lnTo>
                  <a:pt x="6815055" y="0"/>
                </a:lnTo>
                <a:lnTo>
                  <a:pt x="6815055" y="5062180"/>
                </a:lnTo>
                <a:close/>
              </a:path>
            </a:pathLst>
          </a:custGeom>
          <a:solidFill>
            <a:srgbClr val="FFF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642139" y="2336699"/>
            <a:ext cx="6815455" cy="5067935"/>
          </a:xfrm>
          <a:custGeom>
            <a:avLst/>
            <a:gdLst/>
            <a:ahLst/>
            <a:cxnLst/>
            <a:rect l="l" t="t" r="r" b="b"/>
            <a:pathLst>
              <a:path w="6815455" h="5067934">
                <a:moveTo>
                  <a:pt x="0" y="0"/>
                </a:moveTo>
                <a:lnTo>
                  <a:pt x="6814955" y="0"/>
                </a:lnTo>
                <a:lnTo>
                  <a:pt x="6814955" y="5067783"/>
                </a:lnTo>
                <a:lnTo>
                  <a:pt x="0" y="5067783"/>
                </a:lnTo>
                <a:lnTo>
                  <a:pt x="0" y="0"/>
                </a:lnTo>
                <a:close/>
              </a:path>
            </a:pathLst>
          </a:custGeom>
          <a:ln w="29916">
            <a:solidFill>
              <a:srgbClr val="41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12963132" y="2336699"/>
            <a:ext cx="6821170" cy="5066665"/>
          </a:xfrm>
          <a:custGeom>
            <a:avLst/>
            <a:gdLst/>
            <a:ahLst/>
            <a:cxnLst/>
            <a:rect l="l" t="t" r="r" b="b"/>
            <a:pathLst>
              <a:path w="6821169" h="5066665">
                <a:moveTo>
                  <a:pt x="6820793" y="5066443"/>
                </a:moveTo>
                <a:lnTo>
                  <a:pt x="0" y="5066443"/>
                </a:lnTo>
                <a:lnTo>
                  <a:pt x="0" y="0"/>
                </a:lnTo>
                <a:lnTo>
                  <a:pt x="6820793" y="0"/>
                </a:lnTo>
                <a:lnTo>
                  <a:pt x="6820793" y="5066443"/>
                </a:lnTo>
                <a:close/>
              </a:path>
            </a:pathLst>
          </a:custGeom>
          <a:solidFill>
            <a:srgbClr val="FFF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2963146" y="2336699"/>
            <a:ext cx="6821170" cy="5067935"/>
          </a:xfrm>
          <a:custGeom>
            <a:avLst/>
            <a:gdLst/>
            <a:ahLst/>
            <a:cxnLst/>
            <a:rect l="l" t="t" r="r" b="b"/>
            <a:pathLst>
              <a:path w="6821169" h="5067934">
                <a:moveTo>
                  <a:pt x="0" y="0"/>
                </a:moveTo>
                <a:lnTo>
                  <a:pt x="6820693" y="0"/>
                </a:lnTo>
                <a:lnTo>
                  <a:pt x="6820693" y="5067783"/>
                </a:lnTo>
                <a:lnTo>
                  <a:pt x="0" y="5067783"/>
                </a:lnTo>
                <a:lnTo>
                  <a:pt x="0" y="0"/>
                </a:lnTo>
                <a:close/>
              </a:path>
            </a:pathLst>
          </a:custGeom>
          <a:ln w="29916">
            <a:solidFill>
              <a:srgbClr val="41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681101" y="13740210"/>
            <a:ext cx="6684009" cy="5156835"/>
          </a:xfrm>
          <a:custGeom>
            <a:avLst/>
            <a:gdLst/>
            <a:ahLst/>
            <a:cxnLst/>
            <a:rect l="l" t="t" r="r" b="b"/>
            <a:pathLst>
              <a:path w="6684009" h="5156834">
                <a:moveTo>
                  <a:pt x="6683725" y="5156449"/>
                </a:moveTo>
                <a:lnTo>
                  <a:pt x="0" y="5156449"/>
                </a:lnTo>
                <a:lnTo>
                  <a:pt x="0" y="0"/>
                </a:lnTo>
                <a:lnTo>
                  <a:pt x="6683725" y="0"/>
                </a:lnTo>
                <a:lnTo>
                  <a:pt x="6683725" y="5156449"/>
                </a:lnTo>
                <a:close/>
              </a:path>
            </a:pathLst>
          </a:custGeom>
          <a:solidFill>
            <a:srgbClr val="FFF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681101" y="13740213"/>
            <a:ext cx="6684009" cy="5160645"/>
          </a:xfrm>
          <a:custGeom>
            <a:avLst/>
            <a:gdLst/>
            <a:ahLst/>
            <a:cxnLst/>
            <a:rect l="l" t="t" r="r" b="b"/>
            <a:pathLst>
              <a:path w="6684009" h="5160644">
                <a:moveTo>
                  <a:pt x="0" y="0"/>
                </a:moveTo>
                <a:lnTo>
                  <a:pt x="6683681" y="0"/>
                </a:lnTo>
                <a:lnTo>
                  <a:pt x="6683681" y="5160254"/>
                </a:lnTo>
                <a:lnTo>
                  <a:pt x="0" y="5160254"/>
                </a:lnTo>
                <a:lnTo>
                  <a:pt x="0" y="0"/>
                </a:lnTo>
                <a:close/>
              </a:path>
            </a:pathLst>
          </a:custGeom>
          <a:ln w="29916">
            <a:solidFill>
              <a:srgbClr val="41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7314967" y="7728657"/>
            <a:ext cx="6041390" cy="5663565"/>
          </a:xfrm>
          <a:custGeom>
            <a:avLst/>
            <a:gdLst/>
            <a:ahLst/>
            <a:cxnLst/>
            <a:rect l="l" t="t" r="r" b="b"/>
            <a:pathLst>
              <a:path w="6041390" h="5663565">
                <a:moveTo>
                  <a:pt x="6040893" y="5663338"/>
                </a:moveTo>
                <a:lnTo>
                  <a:pt x="0" y="5663338"/>
                </a:lnTo>
                <a:lnTo>
                  <a:pt x="0" y="0"/>
                </a:lnTo>
                <a:lnTo>
                  <a:pt x="6040893" y="0"/>
                </a:lnTo>
                <a:lnTo>
                  <a:pt x="6040893" y="5663338"/>
                </a:lnTo>
                <a:close/>
              </a:path>
            </a:pathLst>
          </a:custGeom>
          <a:solidFill>
            <a:srgbClr val="FFF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7314967" y="7728658"/>
            <a:ext cx="6041390" cy="5666740"/>
          </a:xfrm>
          <a:custGeom>
            <a:avLst/>
            <a:gdLst/>
            <a:ahLst/>
            <a:cxnLst/>
            <a:rect l="l" t="t" r="r" b="b"/>
            <a:pathLst>
              <a:path w="6041390" h="5666740">
                <a:moveTo>
                  <a:pt x="0" y="0"/>
                </a:moveTo>
                <a:lnTo>
                  <a:pt x="6040859" y="0"/>
                </a:lnTo>
                <a:lnTo>
                  <a:pt x="6040859" y="5666430"/>
                </a:lnTo>
                <a:lnTo>
                  <a:pt x="0" y="5666430"/>
                </a:lnTo>
                <a:lnTo>
                  <a:pt x="0" y="0"/>
                </a:lnTo>
                <a:close/>
              </a:path>
            </a:pathLst>
          </a:custGeom>
          <a:ln w="29916">
            <a:solidFill>
              <a:srgbClr val="41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13710220" y="7687471"/>
            <a:ext cx="6040120" cy="5708015"/>
          </a:xfrm>
          <a:custGeom>
            <a:avLst/>
            <a:gdLst/>
            <a:ahLst/>
            <a:cxnLst/>
            <a:rect l="l" t="t" r="r" b="b"/>
            <a:pathLst>
              <a:path w="6040119" h="5708015">
                <a:moveTo>
                  <a:pt x="6039839" y="5707648"/>
                </a:moveTo>
                <a:lnTo>
                  <a:pt x="0" y="5707648"/>
                </a:lnTo>
                <a:lnTo>
                  <a:pt x="0" y="0"/>
                </a:lnTo>
                <a:lnTo>
                  <a:pt x="6039839" y="0"/>
                </a:lnTo>
                <a:lnTo>
                  <a:pt x="6039839" y="5707648"/>
                </a:lnTo>
                <a:close/>
              </a:path>
            </a:pathLst>
          </a:custGeom>
          <a:solidFill>
            <a:srgbClr val="FFF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13710220" y="7687492"/>
            <a:ext cx="6038850" cy="5708015"/>
          </a:xfrm>
          <a:custGeom>
            <a:avLst/>
            <a:gdLst/>
            <a:ahLst/>
            <a:cxnLst/>
            <a:rect l="l" t="t" r="r" b="b"/>
            <a:pathLst>
              <a:path w="6038850" h="5708015">
                <a:moveTo>
                  <a:pt x="0" y="0"/>
                </a:moveTo>
                <a:lnTo>
                  <a:pt x="6038755" y="0"/>
                </a:lnTo>
                <a:lnTo>
                  <a:pt x="6038755" y="5707603"/>
                </a:lnTo>
                <a:lnTo>
                  <a:pt x="0" y="5707603"/>
                </a:lnTo>
                <a:lnTo>
                  <a:pt x="0" y="0"/>
                </a:lnTo>
                <a:close/>
              </a:path>
            </a:pathLst>
          </a:custGeom>
          <a:ln w="29916">
            <a:solidFill>
              <a:srgbClr val="41404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9" name="bg 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8091" y="7600581"/>
            <a:ext cx="466921" cy="43279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26278" y="7600581"/>
            <a:ext cx="466921" cy="43279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596740" y="7600581"/>
            <a:ext cx="466921" cy="432799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13047057" y="13759107"/>
            <a:ext cx="6699250" cy="5141595"/>
          </a:xfrm>
          <a:custGeom>
            <a:avLst/>
            <a:gdLst/>
            <a:ahLst/>
            <a:cxnLst/>
            <a:rect l="l" t="t" r="r" b="b"/>
            <a:pathLst>
              <a:path w="6699250" h="5141594">
                <a:moveTo>
                  <a:pt x="6698927" y="5141389"/>
                </a:moveTo>
                <a:lnTo>
                  <a:pt x="0" y="5141389"/>
                </a:lnTo>
                <a:lnTo>
                  <a:pt x="0" y="0"/>
                </a:lnTo>
                <a:lnTo>
                  <a:pt x="6698927" y="0"/>
                </a:lnTo>
                <a:lnTo>
                  <a:pt x="6698927" y="5141389"/>
                </a:lnTo>
                <a:close/>
              </a:path>
            </a:pathLst>
          </a:custGeom>
          <a:solidFill>
            <a:srgbClr val="FFF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13047069" y="13759107"/>
            <a:ext cx="6702425" cy="5141595"/>
          </a:xfrm>
          <a:custGeom>
            <a:avLst/>
            <a:gdLst/>
            <a:ahLst/>
            <a:cxnLst/>
            <a:rect l="l" t="t" r="r" b="b"/>
            <a:pathLst>
              <a:path w="6702425" h="5141594">
                <a:moveTo>
                  <a:pt x="0" y="0"/>
                </a:moveTo>
                <a:lnTo>
                  <a:pt x="6701886" y="0"/>
                </a:lnTo>
                <a:lnTo>
                  <a:pt x="6701886" y="5141329"/>
                </a:lnTo>
                <a:lnTo>
                  <a:pt x="0" y="5141329"/>
                </a:lnTo>
                <a:lnTo>
                  <a:pt x="0" y="0"/>
                </a:lnTo>
                <a:close/>
              </a:path>
            </a:pathLst>
          </a:custGeom>
          <a:ln w="29916">
            <a:solidFill>
              <a:srgbClr val="41404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4" name="bg 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16177" y="17299492"/>
            <a:ext cx="1161769" cy="118669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964659" y="17299492"/>
            <a:ext cx="1136838" cy="113683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063455" y="15360406"/>
            <a:ext cx="3460377" cy="3216056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99900" y="18990248"/>
            <a:ext cx="3161209" cy="10321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804164"/>
            <a:ext cx="1809369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623943"/>
            <a:ext cx="1809369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8696814"/>
            <a:ext cx="64333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8696814"/>
            <a:ext cx="46239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8696814"/>
            <a:ext cx="46239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30" Type="http://schemas.openxmlformats.org/officeDocument/2006/relationships/image" Target="../media/image4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997" y="461492"/>
            <a:ext cx="19010630" cy="1549400"/>
          </a:xfrm>
          <a:prstGeom prst="rect">
            <a:avLst/>
          </a:prstGeom>
          <a:solidFill>
            <a:srgbClr val="FFFAF7"/>
          </a:solidFill>
          <a:ln w="29916">
            <a:solidFill>
              <a:srgbClr val="414040"/>
            </a:solidFill>
          </a:ln>
        </p:spPr>
        <p:txBody>
          <a:bodyPr wrap="square" lIns="0" tIns="1365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</a:pPr>
            <a:r>
              <a:rPr dirty="0" sz="3700" spc="-195">
                <a:latin typeface="Arial Black"/>
                <a:cs typeface="Arial Black"/>
              </a:rPr>
              <a:t>VIRTUAL</a:t>
            </a:r>
            <a:r>
              <a:rPr dirty="0" sz="3700" spc="-465">
                <a:latin typeface="Arial Black"/>
                <a:cs typeface="Arial Black"/>
              </a:rPr>
              <a:t> </a:t>
            </a:r>
            <a:r>
              <a:rPr dirty="0" sz="3700" spc="-254">
                <a:latin typeface="Arial Black"/>
                <a:cs typeface="Arial Black"/>
              </a:rPr>
              <a:t>EARLY</a:t>
            </a:r>
            <a:r>
              <a:rPr dirty="0" sz="3700" spc="-459">
                <a:latin typeface="Arial Black"/>
                <a:cs typeface="Arial Black"/>
              </a:rPr>
              <a:t> </a:t>
            </a:r>
            <a:r>
              <a:rPr dirty="0" sz="3700" spc="-204">
                <a:latin typeface="Arial Black"/>
                <a:cs typeface="Arial Black"/>
              </a:rPr>
              <a:t>INTERVENTION:</a:t>
            </a:r>
            <a:r>
              <a:rPr dirty="0" sz="3700" spc="-465">
                <a:latin typeface="Arial Black"/>
                <a:cs typeface="Arial Black"/>
              </a:rPr>
              <a:t> </a:t>
            </a:r>
            <a:r>
              <a:rPr dirty="0" sz="3700" spc="-180">
                <a:latin typeface="Arial Black"/>
                <a:cs typeface="Arial Black"/>
              </a:rPr>
              <a:t>BREAKING</a:t>
            </a:r>
            <a:r>
              <a:rPr dirty="0" sz="3700" spc="-459">
                <a:latin typeface="Arial Black"/>
                <a:cs typeface="Arial Black"/>
              </a:rPr>
              <a:t> </a:t>
            </a:r>
            <a:r>
              <a:rPr dirty="0" sz="3700" spc="185">
                <a:latin typeface="Arial Black"/>
                <a:cs typeface="Arial Black"/>
              </a:rPr>
              <a:t>DOWN</a:t>
            </a:r>
            <a:r>
              <a:rPr dirty="0" sz="3700" spc="-465">
                <a:latin typeface="Arial Black"/>
                <a:cs typeface="Arial Black"/>
              </a:rPr>
              <a:t> </a:t>
            </a:r>
            <a:r>
              <a:rPr dirty="0" sz="3700" spc="-10">
                <a:latin typeface="Arial Black"/>
                <a:cs typeface="Arial Black"/>
              </a:rPr>
              <a:t>BARRIERS</a:t>
            </a:r>
            <a:endParaRPr sz="37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dirty="0" sz="2200" spc="-40" b="1">
                <a:latin typeface="Arial"/>
                <a:cs typeface="Arial"/>
              </a:rPr>
              <a:t>Corinne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80" b="1">
                <a:latin typeface="Arial"/>
                <a:cs typeface="Arial"/>
              </a:rPr>
              <a:t>Emrath,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70" b="1">
                <a:latin typeface="Arial"/>
                <a:cs typeface="Arial"/>
              </a:rPr>
              <a:t>MAEd,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Gabriella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Garrido,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190" b="1">
                <a:latin typeface="Arial"/>
                <a:cs typeface="Arial"/>
              </a:rPr>
              <a:t>BA,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Alexandria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Mestres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MSEd</a:t>
            </a:r>
            <a:endParaRPr sz="2200">
              <a:latin typeface="Arial"/>
              <a:cs typeface="Arial"/>
            </a:endParaRPr>
          </a:p>
          <a:p>
            <a:pPr algn="ctr" marR="40640">
              <a:lnSpc>
                <a:spcPct val="100000"/>
              </a:lnSpc>
              <a:spcBef>
                <a:spcPts val="60"/>
              </a:spcBef>
            </a:pPr>
            <a:r>
              <a:rPr dirty="0" sz="1500" spc="-135" b="1" i="1">
                <a:latin typeface="Arial"/>
                <a:cs typeface="Arial"/>
              </a:rPr>
              <a:t>HEAR:</a:t>
            </a:r>
            <a:r>
              <a:rPr dirty="0" sz="1500" spc="-5" b="1" i="1">
                <a:latin typeface="Arial"/>
                <a:cs typeface="Arial"/>
              </a:rPr>
              <a:t> </a:t>
            </a:r>
            <a:r>
              <a:rPr dirty="0" sz="1500" spc="-140" b="1" i="1">
                <a:latin typeface="Arial"/>
                <a:cs typeface="Arial"/>
              </a:rPr>
              <a:t>DEAF</a:t>
            </a:r>
            <a:r>
              <a:rPr dirty="0" sz="1500" spc="-5" b="1" i="1">
                <a:latin typeface="Arial"/>
                <a:cs typeface="Arial"/>
              </a:rPr>
              <a:t> </a:t>
            </a:r>
            <a:r>
              <a:rPr dirty="0" sz="1500" spc="-90" b="1" i="1">
                <a:latin typeface="Arial"/>
                <a:cs typeface="Arial"/>
              </a:rPr>
              <a:t>AND</a:t>
            </a:r>
            <a:r>
              <a:rPr dirty="0" sz="1500" spc="-5" b="1" i="1">
                <a:latin typeface="Arial"/>
                <a:cs typeface="Arial"/>
              </a:rPr>
              <a:t> </a:t>
            </a:r>
            <a:r>
              <a:rPr dirty="0" sz="1500" spc="-135" b="1" i="1">
                <a:latin typeface="Arial"/>
                <a:cs typeface="Arial"/>
              </a:rPr>
              <a:t>HARD</a:t>
            </a:r>
            <a:r>
              <a:rPr dirty="0" sz="1500" spc="-5" b="1" i="1">
                <a:latin typeface="Arial"/>
                <a:cs typeface="Arial"/>
              </a:rPr>
              <a:t> </a:t>
            </a:r>
            <a:r>
              <a:rPr dirty="0" sz="1500" spc="-70" b="1" i="1">
                <a:latin typeface="Arial"/>
                <a:cs typeface="Arial"/>
              </a:rPr>
              <a:t>OF</a:t>
            </a:r>
            <a:r>
              <a:rPr dirty="0" sz="1500" b="1" i="1">
                <a:latin typeface="Arial"/>
                <a:cs typeface="Arial"/>
              </a:rPr>
              <a:t> </a:t>
            </a:r>
            <a:r>
              <a:rPr dirty="0" sz="1500" spc="-105" b="1" i="1">
                <a:latin typeface="Arial"/>
                <a:cs typeface="Arial"/>
              </a:rPr>
              <a:t>HEARING</a:t>
            </a:r>
            <a:r>
              <a:rPr dirty="0" sz="1500" spc="-5" b="1" i="1">
                <a:latin typeface="Arial"/>
                <a:cs typeface="Arial"/>
              </a:rPr>
              <a:t> </a:t>
            </a:r>
            <a:r>
              <a:rPr dirty="0" sz="1500" spc="-110" b="1" i="1">
                <a:latin typeface="Arial"/>
                <a:cs typeface="Arial"/>
              </a:rPr>
              <a:t>STUDENT</a:t>
            </a:r>
            <a:r>
              <a:rPr dirty="0" sz="1500" spc="-5" b="1" i="1">
                <a:latin typeface="Arial"/>
                <a:cs typeface="Arial"/>
              </a:rPr>
              <a:t> </a:t>
            </a:r>
            <a:r>
              <a:rPr dirty="0" sz="1500" spc="-10" b="1" i="1">
                <a:latin typeface="Arial"/>
                <a:cs typeface="Arial"/>
              </a:rPr>
              <a:t>SERVICES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81285" y="7782098"/>
            <a:ext cx="273875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u="heavy" sz="2200" spc="-10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LANGUAGE</a:t>
            </a:r>
            <a:r>
              <a:rPr dirty="0" u="heavy" sz="2200" spc="-26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13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SKILLS</a:t>
            </a:r>
            <a:endParaRPr sz="22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461" y="4555336"/>
            <a:ext cx="69805" cy="698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461" y="5143700"/>
            <a:ext cx="69805" cy="698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461" y="5437882"/>
            <a:ext cx="69805" cy="698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461" y="5732064"/>
            <a:ext cx="69805" cy="698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461" y="6026246"/>
            <a:ext cx="69805" cy="698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7097" y="2282087"/>
            <a:ext cx="6785609" cy="4782185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798195">
              <a:lnSpc>
                <a:spcPct val="100000"/>
              </a:lnSpc>
              <a:spcBef>
                <a:spcPts val="1630"/>
              </a:spcBef>
            </a:pPr>
            <a:r>
              <a:rPr dirty="0" u="heavy" sz="2200" spc="-9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BARRIERS</a:t>
            </a:r>
            <a:r>
              <a:rPr dirty="0" u="heavy" sz="2200" spc="-30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5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TO</a:t>
            </a:r>
            <a:r>
              <a:rPr dirty="0" u="heavy" sz="2200" spc="-29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16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EARLY</a:t>
            </a:r>
            <a:r>
              <a:rPr dirty="0" u="heavy" sz="2200" spc="-29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3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INTERVENTION</a:t>
            </a:r>
            <a:endParaRPr sz="2200">
              <a:latin typeface="Arial Black"/>
              <a:cs typeface="Arial Black"/>
            </a:endParaRPr>
          </a:p>
          <a:p>
            <a:pPr algn="just" marL="323850" marR="316230">
              <a:lnSpc>
                <a:spcPct val="117000"/>
              </a:lnSpc>
              <a:spcBef>
                <a:spcPts val="844"/>
              </a:spcBef>
            </a:pPr>
            <a:r>
              <a:rPr dirty="0" sz="1650">
                <a:latin typeface="Arial"/>
                <a:cs typeface="Arial"/>
              </a:rPr>
              <a:t>Despite</a:t>
            </a:r>
            <a:r>
              <a:rPr dirty="0" sz="1650" spc="38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38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well-documented</a:t>
            </a:r>
            <a:r>
              <a:rPr dirty="0" sz="1650" spc="3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impact</a:t>
            </a:r>
            <a:r>
              <a:rPr dirty="0" sz="1650" spc="380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of</a:t>
            </a:r>
            <a:r>
              <a:rPr dirty="0" sz="1650" spc="3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early</a:t>
            </a:r>
            <a:r>
              <a:rPr dirty="0" sz="1650" spc="38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identification</a:t>
            </a:r>
            <a:r>
              <a:rPr dirty="0" sz="1650" spc="380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and </a:t>
            </a:r>
            <a:r>
              <a:rPr dirty="0" sz="1650">
                <a:latin typeface="Arial"/>
                <a:cs typeface="Arial"/>
              </a:rPr>
              <a:t>intervention,</a:t>
            </a:r>
            <a:r>
              <a:rPr dirty="0" sz="1650" spc="5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many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families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face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significant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obstacles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5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accessing </a:t>
            </a:r>
            <a:r>
              <a:rPr dirty="0" sz="1650" spc="-20">
                <a:latin typeface="Arial"/>
                <a:cs typeface="Arial"/>
              </a:rPr>
              <a:t>consistent</a:t>
            </a:r>
            <a:r>
              <a:rPr dirty="0" sz="1650" spc="-5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services.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65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</a:pPr>
            <a:r>
              <a:rPr dirty="0" sz="1650" spc="-45">
                <a:latin typeface="Arial"/>
                <a:cs typeface="Arial"/>
              </a:rPr>
              <a:t>Common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Barriers:</a:t>
            </a:r>
            <a:endParaRPr sz="1650">
              <a:latin typeface="Arial"/>
              <a:cs typeface="Arial"/>
            </a:endParaRPr>
          </a:p>
          <a:p>
            <a:pPr marL="685165" marR="316230">
              <a:lnSpc>
                <a:spcPct val="117000"/>
              </a:lnSpc>
              <a:tabLst>
                <a:tab pos="1921510" algn="l"/>
                <a:tab pos="3034030" algn="l"/>
                <a:tab pos="4188460" algn="l"/>
                <a:tab pos="4481830" algn="l"/>
                <a:tab pos="5026660" algn="l"/>
                <a:tab pos="5346065" algn="l"/>
              </a:tabLst>
            </a:pPr>
            <a:r>
              <a:rPr dirty="0" sz="1650" spc="-10">
                <a:latin typeface="Arial"/>
                <a:cs typeface="Arial"/>
              </a:rPr>
              <a:t>Geographic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10">
                <a:latin typeface="Arial"/>
                <a:cs typeface="Arial"/>
              </a:rPr>
              <a:t>limitations,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10">
                <a:latin typeface="Arial"/>
                <a:cs typeface="Arial"/>
              </a:rPr>
              <a:t>particularly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25">
                <a:latin typeface="Arial"/>
                <a:cs typeface="Arial"/>
              </a:rPr>
              <a:t>in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10">
                <a:latin typeface="Arial"/>
                <a:cs typeface="Arial"/>
              </a:rPr>
              <a:t>rural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25">
                <a:latin typeface="Arial"/>
                <a:cs typeface="Arial"/>
              </a:rPr>
              <a:t>or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45">
                <a:latin typeface="Arial"/>
                <a:cs typeface="Arial"/>
              </a:rPr>
              <a:t>underserved </a:t>
            </a:r>
            <a:r>
              <a:rPr dirty="0" sz="1650" spc="-10">
                <a:latin typeface="Arial"/>
                <a:cs typeface="Arial"/>
              </a:rPr>
              <a:t>areas</a:t>
            </a:r>
            <a:endParaRPr sz="1650">
              <a:latin typeface="Arial"/>
              <a:cs typeface="Arial"/>
            </a:endParaRPr>
          </a:p>
          <a:p>
            <a:pPr marL="685165">
              <a:lnSpc>
                <a:spcPct val="100000"/>
              </a:lnSpc>
              <a:spcBef>
                <a:spcPts val="335"/>
              </a:spcBef>
            </a:pPr>
            <a:r>
              <a:rPr dirty="0" sz="1650" spc="-40">
                <a:latin typeface="Arial"/>
                <a:cs typeface="Arial"/>
              </a:rPr>
              <a:t>Transportation</a:t>
            </a:r>
            <a:r>
              <a:rPr dirty="0" sz="1650" spc="-3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challenges</a:t>
            </a:r>
            <a:endParaRPr sz="1650">
              <a:latin typeface="Arial"/>
              <a:cs typeface="Arial"/>
            </a:endParaRPr>
          </a:p>
          <a:p>
            <a:pPr marL="685165" marR="768985">
              <a:lnSpc>
                <a:spcPct val="117000"/>
              </a:lnSpc>
            </a:pPr>
            <a:r>
              <a:rPr dirty="0" sz="1650" spc="-40">
                <a:latin typeface="Arial"/>
                <a:cs typeface="Arial"/>
              </a:rPr>
              <a:t>Provider </a:t>
            </a:r>
            <a:r>
              <a:rPr dirty="0" sz="1650" spc="-25">
                <a:latin typeface="Arial"/>
                <a:cs typeface="Arial"/>
              </a:rPr>
              <a:t>shortages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with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specialized</a:t>
            </a:r>
            <a:r>
              <a:rPr dirty="0" sz="1650" spc="-3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training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hearing</a:t>
            </a:r>
            <a:r>
              <a:rPr dirty="0" sz="1650" spc="-35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loss Scheduling</a:t>
            </a:r>
            <a:r>
              <a:rPr dirty="0" sz="1650" spc="-3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conflicts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caregiver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work</a:t>
            </a:r>
            <a:r>
              <a:rPr dirty="0" sz="1650" spc="-3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demands</a:t>
            </a:r>
            <a:endParaRPr sz="1650">
              <a:latin typeface="Arial"/>
              <a:cs typeface="Arial"/>
            </a:endParaRPr>
          </a:p>
          <a:p>
            <a:pPr marL="685165">
              <a:lnSpc>
                <a:spcPct val="100000"/>
              </a:lnSpc>
              <a:spcBef>
                <a:spcPts val="340"/>
              </a:spcBef>
            </a:pPr>
            <a:r>
              <a:rPr dirty="0" sz="1650" spc="-20">
                <a:latin typeface="Arial"/>
                <a:cs typeface="Arial"/>
              </a:rPr>
              <a:t>Limited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access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to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coordinated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multidisciplinary </a:t>
            </a:r>
            <a:r>
              <a:rPr dirty="0" sz="1650" spc="-20">
                <a:latin typeface="Arial"/>
                <a:cs typeface="Arial"/>
              </a:rPr>
              <a:t>care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650">
              <a:latin typeface="Arial"/>
              <a:cs typeface="Arial"/>
            </a:endParaRPr>
          </a:p>
          <a:p>
            <a:pPr algn="just" marL="323850" marR="316230">
              <a:lnSpc>
                <a:spcPct val="117000"/>
              </a:lnSpc>
            </a:pPr>
            <a:r>
              <a:rPr dirty="0" sz="1650">
                <a:latin typeface="Arial"/>
                <a:cs typeface="Arial"/>
              </a:rPr>
              <a:t>Virtual</a:t>
            </a:r>
            <a:r>
              <a:rPr dirty="0" sz="1650" spc="16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EI</a:t>
            </a:r>
            <a:r>
              <a:rPr dirty="0" sz="1650" spc="17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reduces</a:t>
            </a:r>
            <a:r>
              <a:rPr dirty="0" sz="1650" spc="17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these</a:t>
            </a:r>
            <a:r>
              <a:rPr dirty="0" sz="1650" spc="17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barriers</a:t>
            </a:r>
            <a:r>
              <a:rPr dirty="0" sz="1650" spc="17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by</a:t>
            </a:r>
            <a:r>
              <a:rPr dirty="0" sz="1650" spc="17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delivering</a:t>
            </a:r>
            <a:r>
              <a:rPr dirty="0" sz="1650" spc="17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high-</a:t>
            </a:r>
            <a:r>
              <a:rPr dirty="0" sz="1650" spc="-10">
                <a:latin typeface="Arial"/>
                <a:cs typeface="Arial"/>
              </a:rPr>
              <a:t>quality, </a:t>
            </a:r>
            <a:r>
              <a:rPr dirty="0" sz="1650">
                <a:latin typeface="Arial"/>
                <a:cs typeface="Arial"/>
              </a:rPr>
              <a:t>specialized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 spc="-50">
                <a:latin typeface="Arial"/>
                <a:cs typeface="Arial"/>
              </a:rPr>
              <a:t>services</a:t>
            </a:r>
            <a:r>
              <a:rPr dirty="0" sz="1650" spc="-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directly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into</a:t>
            </a:r>
            <a:r>
              <a:rPr dirty="0" sz="1650" spc="-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-2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child’s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natural</a:t>
            </a:r>
            <a:r>
              <a:rPr dirty="0" sz="1650" spc="-2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environment.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35911" y="4741473"/>
            <a:ext cx="64819" cy="648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5911" y="5020697"/>
            <a:ext cx="64819" cy="648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5911" y="5299921"/>
            <a:ext cx="64819" cy="648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35911" y="5579144"/>
            <a:ext cx="64819" cy="648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5911" y="5858368"/>
            <a:ext cx="64819" cy="6481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978104" y="2452247"/>
            <a:ext cx="6791325" cy="4670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dirty="0" u="heavy" sz="2100" spc="-4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OVERVIEW</a:t>
            </a:r>
            <a:r>
              <a:rPr dirty="0" u="heavy" sz="2100" spc="-27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100" spc="-8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OF</a:t>
            </a:r>
            <a:r>
              <a:rPr dirty="0" u="heavy" sz="2100" spc="-27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100" spc="-12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VIRTUAL</a:t>
            </a:r>
            <a:r>
              <a:rPr dirty="0" u="heavy" sz="2100" spc="-27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100" spc="-16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EARLY</a:t>
            </a:r>
            <a:r>
              <a:rPr dirty="0" u="heavy" sz="2100" spc="-27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100" spc="-2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INTERVENTION</a:t>
            </a:r>
            <a:endParaRPr sz="2100">
              <a:latin typeface="Arial Black"/>
              <a:cs typeface="Arial Black"/>
            </a:endParaRPr>
          </a:p>
          <a:p>
            <a:pPr algn="just" marL="278130" marR="246379">
              <a:lnSpc>
                <a:spcPct val="118200"/>
              </a:lnSpc>
              <a:spcBef>
                <a:spcPts val="1070"/>
              </a:spcBef>
            </a:pPr>
            <a:r>
              <a:rPr dirty="0" sz="1550">
                <a:latin typeface="Arial"/>
                <a:cs typeface="Arial"/>
              </a:rPr>
              <a:t>Virtual</a:t>
            </a:r>
            <a:r>
              <a:rPr dirty="0" sz="1550" spc="4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early</a:t>
            </a:r>
            <a:r>
              <a:rPr dirty="0" sz="1550" spc="4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intervention</a:t>
            </a:r>
            <a:r>
              <a:rPr dirty="0" sz="1550" spc="4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services</a:t>
            </a:r>
            <a:r>
              <a:rPr dirty="0" sz="1550" spc="4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are</a:t>
            </a:r>
            <a:r>
              <a:rPr dirty="0" sz="1550" spc="4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</a:t>
            </a:r>
            <a:r>
              <a:rPr dirty="0" sz="1550" spc="4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increasingly</a:t>
            </a:r>
            <a:r>
              <a:rPr dirty="0" sz="1550" spc="44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valuable</a:t>
            </a:r>
            <a:r>
              <a:rPr dirty="0" sz="1550" spc="44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and </a:t>
            </a:r>
            <a:r>
              <a:rPr dirty="0" sz="1550">
                <a:latin typeface="Arial"/>
                <a:cs typeface="Arial"/>
              </a:rPr>
              <a:t>sustainable</a:t>
            </a:r>
            <a:r>
              <a:rPr dirty="0" sz="1550" spc="70">
                <a:latin typeface="Arial"/>
                <a:cs typeface="Arial"/>
              </a:rPr>
              <a:t>  </a:t>
            </a:r>
            <a:r>
              <a:rPr dirty="0" sz="1550">
                <a:latin typeface="Arial"/>
                <a:cs typeface="Arial"/>
              </a:rPr>
              <a:t>model</a:t>
            </a:r>
            <a:r>
              <a:rPr dirty="0" sz="1550" spc="75">
                <a:latin typeface="Arial"/>
                <a:cs typeface="Arial"/>
              </a:rPr>
              <a:t>  </a:t>
            </a:r>
            <a:r>
              <a:rPr dirty="0" sz="1550" spc="50">
                <a:latin typeface="Arial"/>
                <a:cs typeface="Arial"/>
              </a:rPr>
              <a:t>of</a:t>
            </a:r>
            <a:r>
              <a:rPr dirty="0" sz="1550" spc="75">
                <a:latin typeface="Arial"/>
                <a:cs typeface="Arial"/>
              </a:rPr>
              <a:t>  </a:t>
            </a:r>
            <a:r>
              <a:rPr dirty="0" sz="1550">
                <a:latin typeface="Arial"/>
                <a:cs typeface="Arial"/>
              </a:rPr>
              <a:t>care.</a:t>
            </a:r>
            <a:r>
              <a:rPr dirty="0" sz="1550" spc="70">
                <a:latin typeface="Arial"/>
                <a:cs typeface="Arial"/>
              </a:rPr>
              <a:t>  </a:t>
            </a:r>
            <a:r>
              <a:rPr dirty="0" sz="1550">
                <a:latin typeface="Arial"/>
                <a:cs typeface="Arial"/>
              </a:rPr>
              <a:t>Through</a:t>
            </a:r>
            <a:r>
              <a:rPr dirty="0" sz="1550" spc="75">
                <a:latin typeface="Arial"/>
                <a:cs typeface="Arial"/>
              </a:rPr>
              <a:t>  </a:t>
            </a:r>
            <a:r>
              <a:rPr dirty="0" sz="1550">
                <a:latin typeface="Arial"/>
                <a:cs typeface="Arial"/>
              </a:rPr>
              <a:t>secure</a:t>
            </a:r>
            <a:r>
              <a:rPr dirty="0" sz="1550" spc="75">
                <a:latin typeface="Arial"/>
                <a:cs typeface="Arial"/>
              </a:rPr>
              <a:t>  </a:t>
            </a:r>
            <a:r>
              <a:rPr dirty="0" sz="1550">
                <a:latin typeface="Arial"/>
                <a:cs typeface="Arial"/>
              </a:rPr>
              <a:t>telepractice</a:t>
            </a:r>
            <a:r>
              <a:rPr dirty="0" sz="1550" spc="70">
                <a:latin typeface="Arial"/>
                <a:cs typeface="Arial"/>
              </a:rPr>
              <a:t>  </a:t>
            </a:r>
            <a:r>
              <a:rPr dirty="0" sz="1550" spc="-10">
                <a:latin typeface="Arial"/>
                <a:cs typeface="Arial"/>
              </a:rPr>
              <a:t>platforms, providers </a:t>
            </a:r>
            <a:r>
              <a:rPr dirty="0" sz="1550">
                <a:latin typeface="Arial"/>
                <a:cs typeface="Arial"/>
              </a:rPr>
              <a:t>deliver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individualized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services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that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support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auditory,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language,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self-advocacy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development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during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critical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early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years.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550">
              <a:latin typeface="Arial"/>
              <a:cs typeface="Arial"/>
            </a:endParaRPr>
          </a:p>
          <a:p>
            <a:pPr marL="278130">
              <a:lnSpc>
                <a:spcPct val="100000"/>
              </a:lnSpc>
            </a:pPr>
            <a:r>
              <a:rPr dirty="0" sz="1550" spc="-145">
                <a:latin typeface="Arial"/>
                <a:cs typeface="Arial"/>
              </a:rPr>
              <a:t>Key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Benefits:</a:t>
            </a:r>
            <a:endParaRPr sz="1550">
              <a:latin typeface="Arial"/>
              <a:cs typeface="Arial"/>
            </a:endParaRPr>
          </a:p>
          <a:p>
            <a:pPr marL="617220" marR="1222375">
              <a:lnSpc>
                <a:spcPct val="118200"/>
              </a:lnSpc>
            </a:pPr>
            <a:r>
              <a:rPr dirty="0" sz="1550" spc="-50">
                <a:latin typeface="Arial"/>
                <a:cs typeface="Arial"/>
              </a:rPr>
              <a:t>Access</a:t>
            </a:r>
            <a:r>
              <a:rPr dirty="0" sz="1550">
                <a:latin typeface="Arial"/>
                <a:cs typeface="Arial"/>
              </a:rPr>
              <a:t> to </a:t>
            </a:r>
            <a:r>
              <a:rPr dirty="0" sz="1550" spc="-10">
                <a:latin typeface="Arial"/>
                <a:cs typeface="Arial"/>
              </a:rPr>
              <a:t>specialized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professionals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regardless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55">
                <a:latin typeface="Arial"/>
                <a:cs typeface="Arial"/>
              </a:rPr>
              <a:t>of</a:t>
            </a:r>
            <a:r>
              <a:rPr dirty="0" sz="15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location </a:t>
            </a:r>
            <a:r>
              <a:rPr dirty="0" sz="1550" spc="-35">
                <a:latin typeface="Arial"/>
                <a:cs typeface="Arial"/>
              </a:rPr>
              <a:t>Real-</a:t>
            </a:r>
            <a:r>
              <a:rPr dirty="0" sz="1550">
                <a:latin typeface="Arial"/>
                <a:cs typeface="Arial"/>
              </a:rPr>
              <a:t>time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parent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coaching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within</a:t>
            </a:r>
            <a:r>
              <a:rPr dirty="0" sz="1550" spc="-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natural</a:t>
            </a:r>
            <a:r>
              <a:rPr dirty="0" sz="1550" spc="-10">
                <a:latin typeface="Arial"/>
                <a:cs typeface="Arial"/>
              </a:rPr>
              <a:t> routines </a:t>
            </a:r>
            <a:r>
              <a:rPr dirty="0" sz="1550" spc="-25">
                <a:latin typeface="Arial"/>
                <a:cs typeface="Arial"/>
              </a:rPr>
              <a:t>Increased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caregiver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engagement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self-</a:t>
            </a:r>
            <a:r>
              <a:rPr dirty="0" sz="1550" spc="-10">
                <a:latin typeface="Arial"/>
                <a:cs typeface="Arial"/>
              </a:rPr>
              <a:t>efficacy </a:t>
            </a:r>
            <a:r>
              <a:rPr dirty="0" sz="1550" spc="-35">
                <a:latin typeface="Arial"/>
                <a:cs typeface="Arial"/>
              </a:rPr>
              <a:t>Reduced </a:t>
            </a:r>
            <a:r>
              <a:rPr dirty="0" sz="1550" spc="-60">
                <a:latin typeface="Arial"/>
                <a:cs typeface="Arial"/>
              </a:rPr>
              <a:t>missed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 spc="-90">
                <a:latin typeface="Arial"/>
                <a:cs typeface="Arial"/>
              </a:rPr>
              <a:t>sessions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improved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continuity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 spc="55">
                <a:latin typeface="Arial"/>
                <a:cs typeface="Arial"/>
              </a:rPr>
              <a:t>of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care</a:t>
            </a:r>
            <a:endParaRPr sz="1550">
              <a:latin typeface="Arial"/>
              <a:cs typeface="Arial"/>
            </a:endParaRPr>
          </a:p>
          <a:p>
            <a:pPr marL="617220" marR="246379">
              <a:lnSpc>
                <a:spcPct val="118200"/>
              </a:lnSpc>
            </a:pPr>
            <a:r>
              <a:rPr dirty="0" sz="1550">
                <a:latin typeface="Arial"/>
                <a:cs typeface="Arial"/>
              </a:rPr>
              <a:t>Collaboration</a:t>
            </a:r>
            <a:r>
              <a:rPr dirty="0" sz="1550" spc="4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among</a:t>
            </a:r>
            <a:r>
              <a:rPr dirty="0" sz="1550" spc="43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audiologists,</a:t>
            </a:r>
            <a:r>
              <a:rPr dirty="0" sz="1550" spc="43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speech-</a:t>
            </a:r>
            <a:r>
              <a:rPr dirty="0" sz="1550">
                <a:latin typeface="Arial"/>
                <a:cs typeface="Arial"/>
              </a:rPr>
              <a:t>language</a:t>
            </a:r>
            <a:r>
              <a:rPr dirty="0" sz="1550" spc="43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pathologists,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-3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educators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550">
              <a:latin typeface="Arial"/>
              <a:cs typeface="Arial"/>
            </a:endParaRPr>
          </a:p>
          <a:p>
            <a:pPr algn="just" marL="278130" marR="246379">
              <a:lnSpc>
                <a:spcPct val="118200"/>
              </a:lnSpc>
            </a:pPr>
            <a:r>
              <a:rPr dirty="0" sz="1550">
                <a:latin typeface="Arial"/>
                <a:cs typeface="Arial"/>
              </a:rPr>
              <a:t>Virtual EI strengthens both child outcomes and family </a:t>
            </a:r>
            <a:r>
              <a:rPr dirty="0" sz="1550" spc="-35">
                <a:latin typeface="Arial"/>
                <a:cs typeface="Arial"/>
              </a:rPr>
              <a:t>empowerment—</a:t>
            </a:r>
            <a:r>
              <a:rPr dirty="0" sz="1550">
                <a:latin typeface="Arial"/>
                <a:cs typeface="Arial"/>
              </a:rPr>
              <a:t>core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components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 spc="55">
                <a:latin typeface="Arial"/>
                <a:cs typeface="Arial"/>
              </a:rPr>
              <a:t>of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long-term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academic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-1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social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success.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2625" y="9576863"/>
            <a:ext cx="69805" cy="6980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2625" y="9871045"/>
            <a:ext cx="69805" cy="6980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2625" y="10165227"/>
            <a:ext cx="69805" cy="6980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2625" y="10459409"/>
            <a:ext cx="69805" cy="6980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2625" y="10753590"/>
            <a:ext cx="69805" cy="6980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2625" y="11636137"/>
            <a:ext cx="69805" cy="6980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2625" y="11930319"/>
            <a:ext cx="69805" cy="6980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2625" y="12518683"/>
            <a:ext cx="69805" cy="6980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2625" y="12812865"/>
            <a:ext cx="69805" cy="6980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96059" y="7719436"/>
            <a:ext cx="6268720" cy="554291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algn="ctr" marL="81280">
              <a:lnSpc>
                <a:spcPct val="100000"/>
              </a:lnSpc>
              <a:spcBef>
                <a:spcPts val="1085"/>
              </a:spcBef>
            </a:pPr>
            <a:r>
              <a:rPr dirty="0" u="heavy" sz="2200" spc="-8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AUDITORY</a:t>
            </a:r>
            <a:r>
              <a:rPr dirty="0" u="heavy" sz="2200" spc="-23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SKILLS</a:t>
            </a:r>
            <a:endParaRPr sz="2200">
              <a:latin typeface="Arial Black"/>
              <a:cs typeface="Arial Black"/>
            </a:endParaRPr>
          </a:p>
          <a:p>
            <a:pPr marL="221615" marR="340995">
              <a:lnSpc>
                <a:spcPct val="117000"/>
              </a:lnSpc>
              <a:spcBef>
                <a:spcPts val="430"/>
              </a:spcBef>
            </a:pPr>
            <a:r>
              <a:rPr dirty="0" sz="1650">
                <a:latin typeface="Arial"/>
                <a:cs typeface="Arial"/>
              </a:rPr>
              <a:t>Children</a:t>
            </a:r>
            <a:r>
              <a:rPr dirty="0" sz="1650" spc="17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with</a:t>
            </a:r>
            <a:r>
              <a:rPr dirty="0" sz="1650" spc="17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hearing</a:t>
            </a:r>
            <a:r>
              <a:rPr dirty="0" sz="1650" spc="17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loss</a:t>
            </a:r>
            <a:r>
              <a:rPr dirty="0" sz="1650" spc="17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can</a:t>
            </a:r>
            <a:r>
              <a:rPr dirty="0" sz="1650" spc="17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develop</a:t>
            </a:r>
            <a:r>
              <a:rPr dirty="0" sz="1650" spc="17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strong</a:t>
            </a:r>
            <a:r>
              <a:rPr dirty="0" sz="1650" spc="17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listening</a:t>
            </a:r>
            <a:r>
              <a:rPr dirty="0" sz="1650" spc="175">
                <a:latin typeface="Arial"/>
                <a:cs typeface="Arial"/>
              </a:rPr>
              <a:t> </a:t>
            </a:r>
            <a:r>
              <a:rPr dirty="0" sz="1650" spc="-30">
                <a:latin typeface="Arial"/>
                <a:cs typeface="Arial"/>
              </a:rPr>
              <a:t>skills </a:t>
            </a:r>
            <a:r>
              <a:rPr dirty="0" sz="1650">
                <a:latin typeface="Arial"/>
                <a:cs typeface="Arial"/>
              </a:rPr>
              <a:t>with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early,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consistent,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intentional</a:t>
            </a:r>
            <a:r>
              <a:rPr dirty="0" sz="1650" spc="-10">
                <a:latin typeface="Arial"/>
                <a:cs typeface="Arial"/>
              </a:rPr>
              <a:t> support.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650">
              <a:latin typeface="Arial"/>
              <a:cs typeface="Arial"/>
            </a:endParaRPr>
          </a:p>
          <a:p>
            <a:pPr marL="221615">
              <a:lnSpc>
                <a:spcPct val="100000"/>
              </a:lnSpc>
            </a:pPr>
            <a:r>
              <a:rPr dirty="0" sz="1650" spc="-75">
                <a:latin typeface="Arial"/>
                <a:cs typeface="Arial"/>
              </a:rPr>
              <a:t>Focus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Areas:</a:t>
            </a:r>
            <a:endParaRPr sz="1650">
              <a:latin typeface="Arial"/>
              <a:cs typeface="Arial"/>
            </a:endParaRPr>
          </a:p>
          <a:p>
            <a:pPr marL="583565">
              <a:lnSpc>
                <a:spcPct val="100000"/>
              </a:lnSpc>
              <a:spcBef>
                <a:spcPts val="340"/>
              </a:spcBef>
            </a:pPr>
            <a:r>
              <a:rPr dirty="0" sz="1650" spc="-45">
                <a:latin typeface="Arial"/>
                <a:cs typeface="Arial"/>
              </a:rPr>
              <a:t>Sound</a:t>
            </a:r>
            <a:r>
              <a:rPr dirty="0" sz="1650" spc="-35">
                <a:latin typeface="Arial"/>
                <a:cs typeface="Arial"/>
              </a:rPr>
              <a:t> awareness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detection</a:t>
            </a:r>
            <a:endParaRPr sz="1650">
              <a:latin typeface="Arial"/>
              <a:cs typeface="Arial"/>
            </a:endParaRPr>
          </a:p>
          <a:p>
            <a:pPr marL="583565" marR="1965325">
              <a:lnSpc>
                <a:spcPct val="117000"/>
              </a:lnSpc>
            </a:pPr>
            <a:r>
              <a:rPr dirty="0" sz="1650" spc="-45">
                <a:latin typeface="Arial"/>
                <a:cs typeface="Arial"/>
              </a:rPr>
              <a:t>Sound</a:t>
            </a:r>
            <a:r>
              <a:rPr dirty="0" sz="1650" spc="-7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discrimination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45">
                <a:latin typeface="Arial"/>
                <a:cs typeface="Arial"/>
              </a:rPr>
              <a:t>(same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105">
                <a:latin typeface="Arial"/>
                <a:cs typeface="Arial"/>
              </a:rPr>
              <a:t>vs.</a:t>
            </a:r>
            <a:r>
              <a:rPr dirty="0" sz="1650" spc="-10">
                <a:latin typeface="Arial"/>
                <a:cs typeface="Arial"/>
              </a:rPr>
              <a:t> different) </a:t>
            </a:r>
            <a:r>
              <a:rPr dirty="0" sz="1650" spc="-45">
                <a:latin typeface="Arial"/>
                <a:cs typeface="Arial"/>
              </a:rPr>
              <a:t>Sound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identification</a:t>
            </a:r>
            <a:endParaRPr sz="1650">
              <a:latin typeface="Arial"/>
              <a:cs typeface="Arial"/>
            </a:endParaRPr>
          </a:p>
          <a:p>
            <a:pPr marL="583565" marR="2641600">
              <a:lnSpc>
                <a:spcPct val="117000"/>
              </a:lnSpc>
            </a:pPr>
            <a:r>
              <a:rPr dirty="0" sz="1650" spc="-10">
                <a:latin typeface="Arial"/>
                <a:cs typeface="Arial"/>
              </a:rPr>
              <a:t>Auditory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65">
                <a:latin typeface="Arial"/>
                <a:cs typeface="Arial"/>
              </a:rPr>
              <a:t>memory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sequencing </a:t>
            </a:r>
            <a:r>
              <a:rPr dirty="0" sz="1650" spc="-40">
                <a:latin typeface="Arial"/>
                <a:cs typeface="Arial"/>
              </a:rPr>
              <a:t>Listening</a:t>
            </a:r>
            <a:r>
              <a:rPr dirty="0" sz="1650" spc="-4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noise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650">
              <a:latin typeface="Arial"/>
              <a:cs typeface="Arial"/>
            </a:endParaRPr>
          </a:p>
          <a:p>
            <a:pPr marL="221615">
              <a:lnSpc>
                <a:spcPct val="100000"/>
              </a:lnSpc>
            </a:pPr>
            <a:r>
              <a:rPr dirty="0" sz="1650">
                <a:latin typeface="Arial"/>
                <a:cs typeface="Arial"/>
              </a:rPr>
              <a:t>Virtual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Strategies:</a:t>
            </a:r>
            <a:endParaRPr sz="1650">
              <a:latin typeface="Arial"/>
              <a:cs typeface="Arial"/>
            </a:endParaRPr>
          </a:p>
          <a:p>
            <a:pPr marL="583565">
              <a:lnSpc>
                <a:spcPct val="100000"/>
              </a:lnSpc>
              <a:spcBef>
                <a:spcPts val="335"/>
              </a:spcBef>
            </a:pPr>
            <a:r>
              <a:rPr dirty="0" sz="1650">
                <a:latin typeface="Arial"/>
                <a:cs typeface="Arial"/>
              </a:rPr>
              <a:t>Guided</a:t>
            </a:r>
            <a:r>
              <a:rPr dirty="0" sz="1650" spc="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parent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coaching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sessions</a:t>
            </a:r>
            <a:endParaRPr sz="1650">
              <a:latin typeface="Arial"/>
              <a:cs typeface="Arial"/>
            </a:endParaRPr>
          </a:p>
          <a:p>
            <a:pPr marL="583565" marR="340995">
              <a:lnSpc>
                <a:spcPct val="117000"/>
              </a:lnSpc>
              <a:tabLst>
                <a:tab pos="1522730" algn="l"/>
                <a:tab pos="2274570" algn="l"/>
                <a:tab pos="2679065" algn="l"/>
                <a:tab pos="3789679" algn="l"/>
                <a:tab pos="4796790" algn="l"/>
                <a:tab pos="5408295" algn="l"/>
              </a:tabLst>
            </a:pPr>
            <a:r>
              <a:rPr dirty="0" sz="1650" spc="-10">
                <a:latin typeface="Arial"/>
                <a:cs typeface="Arial"/>
              </a:rPr>
              <a:t>Listening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20">
                <a:latin typeface="Arial"/>
                <a:cs typeface="Arial"/>
              </a:rPr>
              <a:t>games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25">
                <a:latin typeface="Arial"/>
                <a:cs typeface="Arial"/>
              </a:rPr>
              <a:t>via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10">
                <a:latin typeface="Arial"/>
                <a:cs typeface="Arial"/>
              </a:rPr>
              <a:t>interactive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10">
                <a:latin typeface="Arial"/>
                <a:cs typeface="Arial"/>
              </a:rPr>
              <a:t>platforms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10">
                <a:latin typeface="Arial"/>
                <a:cs typeface="Arial"/>
              </a:rPr>
              <a:t>(e.g.,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85">
                <a:latin typeface="Arial"/>
                <a:cs typeface="Arial"/>
              </a:rPr>
              <a:t>Boom </a:t>
            </a:r>
            <a:r>
              <a:rPr dirty="0" sz="1650" spc="-10">
                <a:latin typeface="Arial"/>
                <a:cs typeface="Arial"/>
              </a:rPr>
              <a:t>Cards)</a:t>
            </a:r>
            <a:endParaRPr sz="1650">
              <a:latin typeface="Arial"/>
              <a:cs typeface="Arial"/>
            </a:endParaRPr>
          </a:p>
          <a:p>
            <a:pPr marL="583565" marR="340995">
              <a:lnSpc>
                <a:spcPct val="117000"/>
              </a:lnSpc>
            </a:pPr>
            <a:r>
              <a:rPr dirty="0" sz="1650" spc="-20">
                <a:latin typeface="Arial"/>
                <a:cs typeface="Arial"/>
              </a:rPr>
              <a:t>Daily</a:t>
            </a:r>
            <a:r>
              <a:rPr dirty="0" sz="1650">
                <a:latin typeface="Arial"/>
                <a:cs typeface="Arial"/>
              </a:rPr>
              <a:t> routine-based </a:t>
            </a:r>
            <a:r>
              <a:rPr dirty="0" sz="1650" spc="-10">
                <a:latin typeface="Arial"/>
                <a:cs typeface="Arial"/>
              </a:rPr>
              <a:t>listening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practice </a:t>
            </a:r>
            <a:r>
              <a:rPr dirty="0" sz="1650" spc="-35">
                <a:latin typeface="Arial"/>
                <a:cs typeface="Arial"/>
              </a:rPr>
              <a:t>(Ling-</a:t>
            </a:r>
            <a:r>
              <a:rPr dirty="0" sz="1650">
                <a:latin typeface="Arial"/>
                <a:cs typeface="Arial"/>
              </a:rPr>
              <a:t>6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checks) </a:t>
            </a:r>
            <a:r>
              <a:rPr dirty="0" sz="1650">
                <a:latin typeface="Arial"/>
                <a:cs typeface="Arial"/>
              </a:rPr>
              <a:t>Support</a:t>
            </a:r>
            <a:r>
              <a:rPr dirty="0" sz="1650" spc="40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for</a:t>
            </a:r>
            <a:r>
              <a:rPr dirty="0" sz="1650" spc="409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hearing</a:t>
            </a:r>
            <a:r>
              <a:rPr dirty="0" sz="1650" spc="40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technology,</a:t>
            </a:r>
            <a:r>
              <a:rPr dirty="0" sz="1650" spc="409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including</a:t>
            </a:r>
            <a:r>
              <a:rPr dirty="0" sz="1650" spc="40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hearing</a:t>
            </a:r>
            <a:r>
              <a:rPr dirty="0" sz="1650" spc="409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aids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cochlear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implants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95910" y="9848754"/>
            <a:ext cx="69805" cy="6980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5910" y="10142936"/>
            <a:ext cx="69805" cy="6980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5910" y="10437118"/>
            <a:ext cx="69805" cy="6980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5910" y="10731300"/>
            <a:ext cx="69805" cy="6980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5910" y="11613846"/>
            <a:ext cx="69805" cy="6980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5910" y="11908028"/>
            <a:ext cx="69805" cy="6980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95910" y="12202211"/>
            <a:ext cx="69805" cy="6980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95910" y="12496393"/>
            <a:ext cx="69805" cy="6980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329926" y="7669793"/>
            <a:ext cx="6011545" cy="557022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algn="ctr" marL="38735">
              <a:lnSpc>
                <a:spcPct val="100000"/>
              </a:lnSpc>
              <a:spcBef>
                <a:spcPts val="1205"/>
              </a:spcBef>
            </a:pPr>
            <a:r>
              <a:rPr dirty="0" u="heavy" sz="2200" spc="-14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SELF-</a:t>
            </a: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ADVOCACY</a:t>
            </a:r>
            <a:r>
              <a:rPr dirty="0" u="heavy" sz="2200" spc="-21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SKILLS</a:t>
            </a:r>
            <a:endParaRPr sz="2200">
              <a:latin typeface="Arial Black"/>
              <a:cs typeface="Arial Black"/>
            </a:endParaRPr>
          </a:p>
          <a:p>
            <a:pPr algn="just" marL="171450" marR="163830">
              <a:lnSpc>
                <a:spcPct val="117000"/>
              </a:lnSpc>
              <a:spcBef>
                <a:spcPts val="525"/>
              </a:spcBef>
            </a:pPr>
            <a:r>
              <a:rPr dirty="0" sz="1650">
                <a:latin typeface="Arial"/>
                <a:cs typeface="Arial"/>
              </a:rPr>
              <a:t>Self-advocacy</a:t>
            </a:r>
            <a:r>
              <a:rPr dirty="0" sz="1650" spc="26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begins</a:t>
            </a:r>
            <a:r>
              <a:rPr dirty="0" sz="1650" spc="26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27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early</a:t>
            </a:r>
            <a:r>
              <a:rPr dirty="0" sz="1650" spc="26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childhood.</a:t>
            </a:r>
            <a:r>
              <a:rPr dirty="0" sz="1650" spc="26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Virtual</a:t>
            </a:r>
            <a:r>
              <a:rPr dirty="0" sz="1650" spc="270">
                <a:latin typeface="Arial"/>
                <a:cs typeface="Arial"/>
              </a:rPr>
              <a:t>  </a:t>
            </a:r>
            <a:r>
              <a:rPr dirty="0" sz="1650" spc="-10">
                <a:latin typeface="Arial"/>
                <a:cs typeface="Arial"/>
              </a:rPr>
              <a:t>early </a:t>
            </a:r>
            <a:r>
              <a:rPr dirty="0" sz="1650">
                <a:latin typeface="Arial"/>
                <a:cs typeface="Arial"/>
              </a:rPr>
              <a:t>intervention</a:t>
            </a:r>
            <a:r>
              <a:rPr dirty="0" sz="1650" spc="19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supports</a:t>
            </a:r>
            <a:r>
              <a:rPr dirty="0" sz="1650" spc="19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families</a:t>
            </a:r>
            <a:r>
              <a:rPr dirty="0" sz="1650" spc="19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19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building</a:t>
            </a:r>
            <a:r>
              <a:rPr dirty="0" sz="1650" spc="19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independence</a:t>
            </a:r>
            <a:r>
              <a:rPr dirty="0" sz="1650" spc="19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and </a:t>
            </a:r>
            <a:r>
              <a:rPr dirty="0" sz="1650">
                <a:latin typeface="Arial"/>
                <a:cs typeface="Arial"/>
              </a:rPr>
              <a:t>confidence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from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start.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650">
              <a:latin typeface="Arial"/>
              <a:cs typeface="Arial"/>
            </a:endParaRPr>
          </a:p>
          <a:p>
            <a:pPr marL="171450">
              <a:lnSpc>
                <a:spcPct val="100000"/>
              </a:lnSpc>
              <a:spcBef>
                <a:spcPts val="5"/>
              </a:spcBef>
            </a:pPr>
            <a:r>
              <a:rPr dirty="0" sz="1650">
                <a:latin typeface="Arial"/>
                <a:cs typeface="Arial"/>
              </a:rPr>
              <a:t>Children</a:t>
            </a:r>
            <a:r>
              <a:rPr dirty="0" sz="1650" spc="-80">
                <a:latin typeface="Arial"/>
                <a:cs typeface="Arial"/>
              </a:rPr>
              <a:t> </a:t>
            </a:r>
            <a:r>
              <a:rPr dirty="0" sz="1650" spc="-60">
                <a:latin typeface="Arial"/>
                <a:cs typeface="Arial"/>
              </a:rPr>
              <a:t>Learn</a:t>
            </a:r>
            <a:r>
              <a:rPr dirty="0" sz="1650" spc="-5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To:</a:t>
            </a:r>
            <a:endParaRPr sz="1650">
              <a:latin typeface="Arial"/>
              <a:cs typeface="Arial"/>
            </a:endParaRPr>
          </a:p>
          <a:p>
            <a:pPr marL="532765" marR="1038225">
              <a:lnSpc>
                <a:spcPct val="117000"/>
              </a:lnSpc>
            </a:pPr>
            <a:r>
              <a:rPr dirty="0" sz="1650" spc="-35">
                <a:latin typeface="Arial"/>
                <a:cs typeface="Arial"/>
              </a:rPr>
              <a:t>Recognize</a:t>
            </a:r>
            <a:r>
              <a:rPr dirty="0" sz="1650" spc="-4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when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they</a:t>
            </a:r>
            <a:r>
              <a:rPr dirty="0" sz="1650" spc="-4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did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not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hear</a:t>
            </a:r>
            <a:r>
              <a:rPr dirty="0" sz="1650" spc="-4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or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understand </a:t>
            </a:r>
            <a:r>
              <a:rPr dirty="0" sz="1650" spc="-60">
                <a:latin typeface="Arial"/>
                <a:cs typeface="Arial"/>
              </a:rPr>
              <a:t>Request</a:t>
            </a:r>
            <a:r>
              <a:rPr dirty="0" sz="1650" spc="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repetition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or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clarification</a:t>
            </a:r>
            <a:endParaRPr sz="165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  <a:spcBef>
                <a:spcPts val="335"/>
              </a:spcBef>
            </a:pPr>
            <a:r>
              <a:rPr dirty="0" sz="1650" spc="-30">
                <a:latin typeface="Arial"/>
                <a:cs typeface="Arial"/>
              </a:rPr>
              <a:t>Explain</a:t>
            </a:r>
            <a:r>
              <a:rPr dirty="0" sz="1650" spc="-5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5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manage</a:t>
            </a:r>
            <a:r>
              <a:rPr dirty="0" sz="1650" spc="-5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their</a:t>
            </a:r>
            <a:r>
              <a:rPr dirty="0" sz="1650" spc="-5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hearing</a:t>
            </a:r>
            <a:r>
              <a:rPr dirty="0" sz="1650" spc="-5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devices</a:t>
            </a:r>
            <a:endParaRPr sz="165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  <a:spcBef>
                <a:spcPts val="335"/>
              </a:spcBef>
            </a:pPr>
            <a:r>
              <a:rPr dirty="0" sz="1650" spc="-30">
                <a:latin typeface="Arial"/>
                <a:cs typeface="Arial"/>
              </a:rPr>
              <a:t>Build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confidence</a:t>
            </a:r>
            <a:r>
              <a:rPr dirty="0" sz="1650" spc="-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-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group</a:t>
            </a:r>
            <a:r>
              <a:rPr dirty="0" sz="1650" spc="-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educational</a:t>
            </a:r>
            <a:r>
              <a:rPr dirty="0" sz="1650" spc="-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settings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650">
              <a:latin typeface="Arial"/>
              <a:cs typeface="Arial"/>
            </a:endParaRPr>
          </a:p>
          <a:p>
            <a:pPr algn="just" marL="532765" marR="3058160" indent="-361950">
              <a:lnSpc>
                <a:spcPct val="117000"/>
              </a:lnSpc>
            </a:pPr>
            <a:r>
              <a:rPr dirty="0" sz="1650">
                <a:latin typeface="Arial"/>
                <a:cs typeface="Arial"/>
              </a:rPr>
              <a:t>Virtual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Practice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Opportunities: </a:t>
            </a:r>
            <a:r>
              <a:rPr dirty="0" sz="1650" spc="-40">
                <a:latin typeface="Arial"/>
                <a:cs typeface="Arial"/>
              </a:rPr>
              <a:t>Role-</a:t>
            </a:r>
            <a:r>
              <a:rPr dirty="0" sz="1650">
                <a:latin typeface="Arial"/>
                <a:cs typeface="Arial"/>
              </a:rPr>
              <a:t>play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scenarios</a:t>
            </a:r>
            <a:endParaRPr sz="1650">
              <a:latin typeface="Arial"/>
              <a:cs typeface="Arial"/>
            </a:endParaRPr>
          </a:p>
          <a:p>
            <a:pPr algn="just" marL="532765" marR="1948180">
              <a:lnSpc>
                <a:spcPct val="117000"/>
              </a:lnSpc>
            </a:pPr>
            <a:r>
              <a:rPr dirty="0" sz="1650">
                <a:latin typeface="Arial"/>
                <a:cs typeface="Arial"/>
              </a:rPr>
              <a:t>Guided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scripts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for</a:t>
            </a:r>
            <a:r>
              <a:rPr dirty="0" sz="1650" spc="-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school</a:t>
            </a:r>
            <a:r>
              <a:rPr dirty="0" sz="1650" spc="-10">
                <a:latin typeface="Arial"/>
                <a:cs typeface="Arial"/>
              </a:rPr>
              <a:t> readiness </a:t>
            </a:r>
            <a:r>
              <a:rPr dirty="0" sz="1650" spc="-25">
                <a:latin typeface="Arial"/>
                <a:cs typeface="Arial"/>
              </a:rPr>
              <a:t>Children’s</a:t>
            </a:r>
            <a:r>
              <a:rPr dirty="0" sz="1650">
                <a:latin typeface="Arial"/>
                <a:cs typeface="Arial"/>
              </a:rPr>
              <a:t> literature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about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hearing </a:t>
            </a:r>
            <a:r>
              <a:rPr dirty="0" sz="1650" spc="-40">
                <a:latin typeface="Arial"/>
                <a:cs typeface="Arial"/>
              </a:rPr>
              <a:t>loss</a:t>
            </a:r>
            <a:endParaRPr sz="1650">
              <a:latin typeface="Arial"/>
              <a:cs typeface="Arial"/>
            </a:endParaRPr>
          </a:p>
          <a:p>
            <a:pPr algn="just" marL="532765" marR="163830">
              <a:lnSpc>
                <a:spcPct val="117000"/>
              </a:lnSpc>
            </a:pPr>
            <a:r>
              <a:rPr dirty="0" sz="1650">
                <a:latin typeface="Arial"/>
                <a:cs typeface="Arial"/>
              </a:rPr>
              <a:t>Coaching</a:t>
            </a:r>
            <a:r>
              <a:rPr dirty="0" sz="1650" spc="35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families</a:t>
            </a:r>
            <a:r>
              <a:rPr dirty="0" sz="1650" spc="35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on</a:t>
            </a:r>
            <a:r>
              <a:rPr dirty="0" sz="1650" spc="35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classroom,</a:t>
            </a:r>
            <a:r>
              <a:rPr dirty="0" sz="1650" spc="350">
                <a:latin typeface="Arial"/>
                <a:cs typeface="Arial"/>
              </a:rPr>
              <a:t>  </a:t>
            </a:r>
            <a:r>
              <a:rPr dirty="0" sz="1650" spc="-10">
                <a:latin typeface="Arial"/>
                <a:cs typeface="Arial"/>
              </a:rPr>
              <a:t>accommodations, </a:t>
            </a:r>
            <a:r>
              <a:rPr dirty="0" sz="1650" spc="-30">
                <a:latin typeface="Arial"/>
                <a:cs typeface="Arial"/>
              </a:rPr>
              <a:t>assistive</a:t>
            </a:r>
            <a:r>
              <a:rPr dirty="0" sz="1650">
                <a:latin typeface="Arial"/>
                <a:cs typeface="Arial"/>
              </a:rPr>
              <a:t> listening </a:t>
            </a:r>
            <a:r>
              <a:rPr dirty="0" sz="1650" spc="-10">
                <a:latin typeface="Arial"/>
                <a:cs typeface="Arial"/>
              </a:rPr>
              <a:t>devices,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 individualized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educational planning</a:t>
            </a:r>
            <a:endParaRPr sz="1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827617" y="8213225"/>
            <a:ext cx="5702935" cy="908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17000"/>
              </a:lnSpc>
              <a:spcBef>
                <a:spcPts val="95"/>
              </a:spcBef>
            </a:pPr>
            <a:r>
              <a:rPr dirty="0" sz="1650">
                <a:latin typeface="Arial"/>
                <a:cs typeface="Arial"/>
              </a:rPr>
              <a:t>Language</a:t>
            </a:r>
            <a:r>
              <a:rPr dirty="0" sz="1650" spc="275">
                <a:latin typeface="Arial"/>
                <a:cs typeface="Arial"/>
              </a:rPr>
              <a:t>   </a:t>
            </a:r>
            <a:r>
              <a:rPr dirty="0" sz="1650">
                <a:latin typeface="Arial"/>
                <a:cs typeface="Arial"/>
              </a:rPr>
              <a:t>development</a:t>
            </a:r>
            <a:r>
              <a:rPr dirty="0" sz="1650" spc="280">
                <a:latin typeface="Arial"/>
                <a:cs typeface="Arial"/>
              </a:rPr>
              <a:t>   </a:t>
            </a:r>
            <a:r>
              <a:rPr dirty="0" sz="1650">
                <a:latin typeface="Arial"/>
                <a:cs typeface="Arial"/>
              </a:rPr>
              <a:t>thrives</a:t>
            </a:r>
            <a:r>
              <a:rPr dirty="0" sz="1650" spc="275">
                <a:latin typeface="Arial"/>
                <a:cs typeface="Arial"/>
              </a:rPr>
              <a:t>  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280">
                <a:latin typeface="Arial"/>
                <a:cs typeface="Arial"/>
              </a:rPr>
              <a:t>   </a:t>
            </a:r>
            <a:r>
              <a:rPr dirty="0" sz="1650">
                <a:latin typeface="Arial"/>
                <a:cs typeface="Arial"/>
              </a:rPr>
              <a:t>rich,</a:t>
            </a:r>
            <a:r>
              <a:rPr dirty="0" sz="1650" spc="280">
                <a:latin typeface="Arial"/>
                <a:cs typeface="Arial"/>
              </a:rPr>
              <a:t>   </a:t>
            </a:r>
            <a:r>
              <a:rPr dirty="0" sz="1650" spc="-10">
                <a:latin typeface="Arial"/>
                <a:cs typeface="Arial"/>
              </a:rPr>
              <a:t>interactive </a:t>
            </a:r>
            <a:r>
              <a:rPr dirty="0" sz="1650">
                <a:latin typeface="Arial"/>
                <a:cs typeface="Arial"/>
              </a:rPr>
              <a:t>environments.</a:t>
            </a:r>
            <a:r>
              <a:rPr dirty="0" sz="1650" spc="16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Virtual</a:t>
            </a:r>
            <a:r>
              <a:rPr dirty="0" sz="1650" spc="16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coaching</a:t>
            </a:r>
            <a:r>
              <a:rPr dirty="0" sz="1650" spc="16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empowers</a:t>
            </a:r>
            <a:r>
              <a:rPr dirty="0" sz="1650" spc="16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caregivers</a:t>
            </a:r>
            <a:r>
              <a:rPr dirty="0" sz="1650" spc="165">
                <a:latin typeface="Arial"/>
                <a:cs typeface="Arial"/>
              </a:rPr>
              <a:t>  </a:t>
            </a:r>
            <a:r>
              <a:rPr dirty="0" sz="1650" spc="-25">
                <a:latin typeface="Arial"/>
                <a:cs typeface="Arial"/>
              </a:rPr>
              <a:t>to </a:t>
            </a:r>
            <a:r>
              <a:rPr dirty="0" sz="1650">
                <a:latin typeface="Arial"/>
                <a:cs typeface="Arial"/>
              </a:rPr>
              <a:t>embed</a:t>
            </a:r>
            <a:r>
              <a:rPr dirty="0" sz="1650" spc="-7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language</a:t>
            </a:r>
            <a:r>
              <a:rPr dirty="0" sz="1650" spc="-6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strategies</a:t>
            </a:r>
            <a:r>
              <a:rPr dirty="0" sz="1650" spc="-6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throughout</a:t>
            </a:r>
            <a:r>
              <a:rPr dirty="0" sz="1650" spc="-6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daily</a:t>
            </a:r>
            <a:r>
              <a:rPr dirty="0" sz="1650" spc="-6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routines.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022077" y="9848753"/>
            <a:ext cx="69805" cy="6980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22077" y="10142935"/>
            <a:ext cx="69805" cy="6980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22077" y="10437117"/>
            <a:ext cx="69805" cy="6980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22077" y="10731300"/>
            <a:ext cx="69805" cy="6980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022077" y="11025482"/>
            <a:ext cx="69805" cy="69805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3827617" y="9389953"/>
            <a:ext cx="2856230" cy="1790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marR="227965" indent="-361950">
              <a:lnSpc>
                <a:spcPct val="117000"/>
              </a:lnSpc>
              <a:spcBef>
                <a:spcPts val="95"/>
              </a:spcBef>
            </a:pPr>
            <a:r>
              <a:rPr dirty="0" sz="1650" spc="-150">
                <a:latin typeface="Arial"/>
                <a:cs typeface="Arial"/>
              </a:rPr>
              <a:t>Key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Components: </a:t>
            </a:r>
            <a:r>
              <a:rPr dirty="0" sz="1650" spc="-30">
                <a:latin typeface="Arial"/>
                <a:cs typeface="Arial"/>
              </a:rPr>
              <a:t>Vocabulary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development</a:t>
            </a:r>
            <a:endParaRPr sz="1650">
              <a:latin typeface="Arial"/>
              <a:cs typeface="Arial"/>
            </a:endParaRPr>
          </a:p>
          <a:p>
            <a:pPr marL="361315" marR="5080">
              <a:lnSpc>
                <a:spcPct val="117000"/>
              </a:lnSpc>
            </a:pPr>
            <a:r>
              <a:rPr dirty="0" sz="1650" spc="-25">
                <a:latin typeface="Arial"/>
                <a:cs typeface="Arial"/>
              </a:rPr>
              <a:t>Expanding</a:t>
            </a:r>
            <a:r>
              <a:rPr dirty="0" sz="1650" spc="-35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sentence</a:t>
            </a:r>
            <a:r>
              <a:rPr dirty="0" sz="1650" spc="-3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length </a:t>
            </a:r>
            <a:r>
              <a:rPr dirty="0" sz="1650" spc="-40">
                <a:latin typeface="Arial"/>
                <a:cs typeface="Arial"/>
              </a:rPr>
              <a:t>Listening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comprehension Speech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clarity</a:t>
            </a:r>
            <a:endParaRPr sz="165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  <a:spcBef>
                <a:spcPts val="335"/>
              </a:spcBef>
            </a:pPr>
            <a:r>
              <a:rPr dirty="0" sz="1650">
                <a:latin typeface="Arial"/>
                <a:cs typeface="Arial"/>
              </a:rPr>
              <a:t>Social</a:t>
            </a:r>
            <a:r>
              <a:rPr dirty="0" sz="1650" spc="-8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communication</a:t>
            </a:r>
            <a:r>
              <a:rPr dirty="0" sz="1650" spc="-85">
                <a:latin typeface="Arial"/>
                <a:cs typeface="Arial"/>
              </a:rPr>
              <a:t> </a:t>
            </a:r>
            <a:r>
              <a:rPr dirty="0" sz="1650" spc="-30">
                <a:latin typeface="Arial"/>
                <a:cs typeface="Arial"/>
              </a:rPr>
              <a:t>skills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22077" y="11908028"/>
            <a:ext cx="69805" cy="6980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022077" y="12202210"/>
            <a:ext cx="69805" cy="6980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022077" y="12790574"/>
            <a:ext cx="69805" cy="6980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022077" y="13084756"/>
            <a:ext cx="69805" cy="69805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3827617" y="11449228"/>
            <a:ext cx="5702935" cy="179070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30"/>
              </a:spcBef>
            </a:pPr>
            <a:r>
              <a:rPr dirty="0" sz="1650">
                <a:latin typeface="Arial"/>
                <a:cs typeface="Arial"/>
              </a:rPr>
              <a:t>Virtual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Supports:</a:t>
            </a:r>
            <a:endParaRPr sz="165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  <a:spcBef>
                <a:spcPts val="335"/>
              </a:spcBef>
            </a:pPr>
            <a:r>
              <a:rPr dirty="0" sz="1650" spc="-80">
                <a:latin typeface="Arial"/>
                <a:cs typeface="Arial"/>
              </a:rPr>
              <a:t>Live</a:t>
            </a:r>
            <a:r>
              <a:rPr dirty="0" sz="1650" spc="15">
                <a:latin typeface="Arial"/>
                <a:cs typeface="Arial"/>
              </a:rPr>
              <a:t> </a:t>
            </a:r>
            <a:r>
              <a:rPr dirty="0" sz="1650" spc="-40">
                <a:latin typeface="Arial"/>
                <a:cs typeface="Arial"/>
              </a:rPr>
              <a:t>parent–</a:t>
            </a:r>
            <a:r>
              <a:rPr dirty="0" sz="1650">
                <a:latin typeface="Arial"/>
                <a:cs typeface="Arial"/>
              </a:rPr>
              <a:t>child</a:t>
            </a:r>
            <a:r>
              <a:rPr dirty="0" sz="1650" spc="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coaching</a:t>
            </a:r>
            <a:r>
              <a:rPr dirty="0" sz="1650" spc="2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sessions</a:t>
            </a:r>
            <a:endParaRPr sz="1650">
              <a:latin typeface="Arial"/>
              <a:cs typeface="Arial"/>
            </a:endParaRPr>
          </a:p>
          <a:p>
            <a:pPr marL="361315" marR="5080">
              <a:lnSpc>
                <a:spcPct val="117000"/>
              </a:lnSpc>
            </a:pPr>
            <a:r>
              <a:rPr dirty="0" sz="1650">
                <a:latin typeface="Arial"/>
                <a:cs typeface="Arial"/>
              </a:rPr>
              <a:t>Interactive</a:t>
            </a:r>
            <a:r>
              <a:rPr dirty="0" sz="1650" spc="33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storybook</a:t>
            </a:r>
            <a:r>
              <a:rPr dirty="0" sz="1650" spc="33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reading</a:t>
            </a:r>
            <a:r>
              <a:rPr dirty="0" sz="1650" spc="3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(digital</a:t>
            </a:r>
            <a:r>
              <a:rPr dirty="0" sz="1650" spc="33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platforms</a:t>
            </a:r>
            <a:r>
              <a:rPr dirty="0" sz="1650" spc="3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such</a:t>
            </a:r>
            <a:r>
              <a:rPr dirty="0" sz="1650" spc="33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as Hoopla,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 spc="-50">
                <a:latin typeface="Arial"/>
                <a:cs typeface="Arial"/>
              </a:rPr>
              <a:t>Libby,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 spc="-60">
                <a:latin typeface="Arial"/>
                <a:cs typeface="Arial"/>
              </a:rPr>
              <a:t>Kindle,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 spc="-145">
                <a:latin typeface="Arial"/>
                <a:cs typeface="Arial"/>
              </a:rPr>
              <a:t>YouTube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 spc="-100">
                <a:latin typeface="Arial"/>
                <a:cs typeface="Arial"/>
              </a:rPr>
              <a:t>Books,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Epic)</a:t>
            </a:r>
            <a:endParaRPr sz="1650">
              <a:latin typeface="Arial"/>
              <a:cs typeface="Arial"/>
            </a:endParaRPr>
          </a:p>
          <a:p>
            <a:pPr marL="361315" marR="720725">
              <a:lnSpc>
                <a:spcPct val="117000"/>
              </a:lnSpc>
            </a:pPr>
            <a:r>
              <a:rPr dirty="0" sz="1650" spc="-30">
                <a:latin typeface="Arial"/>
                <a:cs typeface="Arial"/>
              </a:rPr>
              <a:t>Visual</a:t>
            </a:r>
            <a:r>
              <a:rPr dirty="0" sz="1650" spc="-65">
                <a:latin typeface="Arial"/>
                <a:cs typeface="Arial"/>
              </a:rPr>
              <a:t> </a:t>
            </a:r>
            <a:r>
              <a:rPr dirty="0" sz="1650" spc="-30">
                <a:latin typeface="Arial"/>
                <a:cs typeface="Arial"/>
              </a:rPr>
              <a:t>supports</a:t>
            </a:r>
            <a:r>
              <a:rPr dirty="0" sz="1650" spc="-5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5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modeling</a:t>
            </a:r>
            <a:r>
              <a:rPr dirty="0" sz="1650" spc="-5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(e.g.,</a:t>
            </a:r>
            <a:r>
              <a:rPr dirty="0" sz="1650" spc="-50">
                <a:latin typeface="Arial"/>
                <a:cs typeface="Arial"/>
              </a:rPr>
              <a:t> </a:t>
            </a:r>
            <a:r>
              <a:rPr dirty="0" sz="1650" spc="-75">
                <a:latin typeface="Arial"/>
                <a:cs typeface="Arial"/>
              </a:rPr>
              <a:t>Boom</a:t>
            </a:r>
            <a:r>
              <a:rPr dirty="0" sz="1650" spc="-4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Cards) </a:t>
            </a:r>
            <a:r>
              <a:rPr dirty="0" sz="1650">
                <a:latin typeface="Arial"/>
                <a:cs typeface="Arial"/>
              </a:rPr>
              <a:t>Collaboration</a:t>
            </a:r>
            <a:r>
              <a:rPr dirty="0" sz="1650" spc="5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with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speech-</a:t>
            </a:r>
            <a:r>
              <a:rPr dirty="0" sz="1650">
                <a:latin typeface="Arial"/>
                <a:cs typeface="Arial"/>
              </a:rPr>
              <a:t>language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professionals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8617" y="16155866"/>
            <a:ext cx="69805" cy="6980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8617" y="16450048"/>
            <a:ext cx="69805" cy="6980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78617" y="16744230"/>
            <a:ext cx="69805" cy="6980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78617" y="17038412"/>
            <a:ext cx="69805" cy="6980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78617" y="17332594"/>
            <a:ext cx="69805" cy="69805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696059" y="13638786"/>
            <a:ext cx="6668770" cy="4731385"/>
          </a:xfrm>
          <a:prstGeom prst="rect">
            <a:avLst/>
          </a:prstGeom>
        </p:spPr>
        <p:txBody>
          <a:bodyPr wrap="square" lIns="0" tIns="178435" rIns="0" bIns="0" rtlCol="0" vert="horz">
            <a:spAutoFit/>
          </a:bodyPr>
          <a:lstStyle/>
          <a:p>
            <a:pPr algn="ctr" marL="294005">
              <a:lnSpc>
                <a:spcPct val="100000"/>
              </a:lnSpc>
              <a:spcBef>
                <a:spcPts val="1405"/>
              </a:spcBef>
            </a:pPr>
            <a:r>
              <a:rPr dirty="0" u="heavy" sz="2200" spc="-8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FAMILY-</a:t>
            </a:r>
            <a:r>
              <a:rPr dirty="0" u="heavy" sz="2200" spc="-13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CENTERED</a:t>
            </a:r>
            <a:r>
              <a:rPr dirty="0" u="heavy" sz="2200" spc="-204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SUPPORT </a:t>
            </a:r>
            <a:endParaRPr sz="2200">
              <a:latin typeface="Arial Black"/>
              <a:cs typeface="Arial Black"/>
            </a:endParaRPr>
          </a:p>
          <a:p>
            <a:pPr algn="just" marL="187960" marR="194945">
              <a:lnSpc>
                <a:spcPct val="117000"/>
              </a:lnSpc>
              <a:spcBef>
                <a:spcPts val="675"/>
              </a:spcBef>
            </a:pP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27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virtual</a:t>
            </a:r>
            <a:r>
              <a:rPr dirty="0" sz="1650" spc="27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setting</a:t>
            </a:r>
            <a:r>
              <a:rPr dirty="0" sz="1650" spc="27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allows</a:t>
            </a:r>
            <a:r>
              <a:rPr dirty="0" sz="1650" spc="27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providers</a:t>
            </a:r>
            <a:r>
              <a:rPr dirty="0" sz="1650" spc="28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to</a:t>
            </a:r>
            <a:r>
              <a:rPr dirty="0" sz="1650" spc="27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observe</a:t>
            </a:r>
            <a:r>
              <a:rPr dirty="0" sz="1650" spc="275">
                <a:latin typeface="Arial"/>
                <a:cs typeface="Arial"/>
              </a:rPr>
              <a:t>  </a:t>
            </a:r>
            <a:r>
              <a:rPr dirty="0" sz="1650" spc="-60">
                <a:latin typeface="Arial"/>
                <a:cs typeface="Arial"/>
              </a:rPr>
              <a:t>family–</a:t>
            </a:r>
            <a:r>
              <a:rPr dirty="0" sz="1650" spc="-10">
                <a:latin typeface="Arial"/>
                <a:cs typeface="Arial"/>
              </a:rPr>
              <a:t>child </a:t>
            </a:r>
            <a:r>
              <a:rPr dirty="0" sz="1650">
                <a:latin typeface="Arial"/>
                <a:cs typeface="Arial"/>
              </a:rPr>
              <a:t>interactions</a:t>
            </a:r>
            <a:r>
              <a:rPr dirty="0" sz="1650" spc="10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10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real</a:t>
            </a:r>
            <a:r>
              <a:rPr dirty="0" sz="1650" spc="11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time</a:t>
            </a:r>
            <a:r>
              <a:rPr dirty="0" sz="1650" spc="10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110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offer</a:t>
            </a:r>
            <a:r>
              <a:rPr dirty="0" sz="1650" spc="10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immediate,</a:t>
            </a:r>
            <a:r>
              <a:rPr dirty="0" sz="1650" spc="105">
                <a:latin typeface="Arial"/>
                <a:cs typeface="Arial"/>
              </a:rPr>
              <a:t>  </a:t>
            </a:r>
            <a:r>
              <a:rPr dirty="0" sz="1650" spc="-25">
                <a:latin typeface="Arial"/>
                <a:cs typeface="Arial"/>
              </a:rPr>
              <a:t>strengths-</a:t>
            </a:r>
            <a:r>
              <a:rPr dirty="0" sz="1650" spc="-10">
                <a:latin typeface="Arial"/>
                <a:cs typeface="Arial"/>
              </a:rPr>
              <a:t>based </a:t>
            </a:r>
            <a:r>
              <a:rPr dirty="0" sz="1650">
                <a:latin typeface="Arial"/>
                <a:cs typeface="Arial"/>
              </a:rPr>
              <a:t>feedback.</a:t>
            </a:r>
            <a:r>
              <a:rPr dirty="0" sz="1650" spc="41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This</a:t>
            </a:r>
            <a:r>
              <a:rPr dirty="0" sz="1650" spc="41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approach</a:t>
            </a:r>
            <a:r>
              <a:rPr dirty="0" sz="1650" spc="41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enhances</a:t>
            </a:r>
            <a:r>
              <a:rPr dirty="0" sz="1650" spc="415">
                <a:latin typeface="Arial"/>
                <a:cs typeface="Arial"/>
              </a:rPr>
              <a:t>  </a:t>
            </a:r>
            <a:r>
              <a:rPr dirty="0" sz="1650">
                <a:latin typeface="Arial"/>
                <a:cs typeface="Arial"/>
              </a:rPr>
              <a:t>caregiver</a:t>
            </a:r>
            <a:r>
              <a:rPr dirty="0" sz="1650" spc="415">
                <a:latin typeface="Arial"/>
                <a:cs typeface="Arial"/>
              </a:rPr>
              <a:t>  </a:t>
            </a:r>
            <a:r>
              <a:rPr dirty="0" sz="1650" spc="-10">
                <a:latin typeface="Arial"/>
                <a:cs typeface="Arial"/>
              </a:rPr>
              <a:t>competence, </a:t>
            </a:r>
            <a:r>
              <a:rPr dirty="0" sz="1650">
                <a:latin typeface="Arial"/>
                <a:cs typeface="Arial"/>
              </a:rPr>
              <a:t>confidence,</a:t>
            </a:r>
            <a:r>
              <a:rPr dirty="0" sz="1650" spc="-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long-term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advocacy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skills.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65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</a:pPr>
            <a:r>
              <a:rPr dirty="0" sz="1650" spc="-45">
                <a:latin typeface="Arial"/>
                <a:cs typeface="Arial"/>
              </a:rPr>
              <a:t>Families </a:t>
            </a:r>
            <a:r>
              <a:rPr dirty="0" sz="1650" spc="-10">
                <a:latin typeface="Arial"/>
                <a:cs typeface="Arial"/>
              </a:rPr>
              <a:t>Receive:</a:t>
            </a:r>
            <a:endParaRPr sz="1650">
              <a:latin typeface="Arial"/>
              <a:cs typeface="Arial"/>
            </a:endParaRPr>
          </a:p>
          <a:p>
            <a:pPr marL="549275" marR="2574925">
              <a:lnSpc>
                <a:spcPct val="117000"/>
              </a:lnSpc>
            </a:pPr>
            <a:r>
              <a:rPr dirty="0" sz="1650" spc="-20">
                <a:latin typeface="Arial"/>
                <a:cs typeface="Arial"/>
              </a:rPr>
              <a:t>Individualized</a:t>
            </a:r>
            <a:r>
              <a:rPr dirty="0" sz="1650" spc="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coaching</a:t>
            </a:r>
            <a:r>
              <a:rPr dirty="0" sz="1650" spc="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1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education </a:t>
            </a:r>
            <a:r>
              <a:rPr dirty="0" sz="1650" spc="-20">
                <a:latin typeface="Arial"/>
                <a:cs typeface="Arial"/>
              </a:rPr>
              <a:t>Emotional</a:t>
            </a:r>
            <a:r>
              <a:rPr dirty="0" sz="1650" spc="-4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support</a:t>
            </a:r>
            <a:r>
              <a:rPr dirty="0" sz="1650" spc="-4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4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partnership </a:t>
            </a:r>
            <a:r>
              <a:rPr dirty="0" sz="1650" spc="-20">
                <a:latin typeface="Arial"/>
                <a:cs typeface="Arial"/>
              </a:rPr>
              <a:t>Flexible</a:t>
            </a:r>
            <a:r>
              <a:rPr dirty="0" sz="1650" spc="-65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scheduling</a:t>
            </a:r>
            <a:r>
              <a:rPr dirty="0" sz="1650" spc="-6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options</a:t>
            </a:r>
            <a:endParaRPr sz="1650">
              <a:latin typeface="Arial"/>
              <a:cs typeface="Arial"/>
            </a:endParaRPr>
          </a:p>
          <a:p>
            <a:pPr marL="549275" marR="1118235">
              <a:lnSpc>
                <a:spcPct val="117000"/>
              </a:lnSpc>
            </a:pPr>
            <a:r>
              <a:rPr dirty="0" sz="1650" spc="-55">
                <a:latin typeface="Arial"/>
                <a:cs typeface="Arial"/>
              </a:rPr>
              <a:t>Access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to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specialists</a:t>
            </a:r>
            <a:r>
              <a:rPr dirty="0" sz="1650" spc="10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regardless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of</a:t>
            </a:r>
            <a:r>
              <a:rPr dirty="0" sz="1650" spc="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geographic</a:t>
            </a:r>
            <a:r>
              <a:rPr dirty="0" sz="1650" spc="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barriers </a:t>
            </a:r>
            <a:r>
              <a:rPr dirty="0" sz="1650">
                <a:latin typeface="Arial"/>
                <a:cs typeface="Arial"/>
              </a:rPr>
              <a:t>Opportunities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for</a:t>
            </a:r>
            <a:r>
              <a:rPr dirty="0" sz="1650" spc="-10">
                <a:latin typeface="Arial"/>
                <a:cs typeface="Arial"/>
              </a:rPr>
              <a:t> interdisciplinary collaboration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650">
              <a:latin typeface="Arial"/>
              <a:cs typeface="Arial"/>
            </a:endParaRPr>
          </a:p>
          <a:p>
            <a:pPr algn="just" marL="187960" marR="194945">
              <a:lnSpc>
                <a:spcPct val="117000"/>
              </a:lnSpc>
            </a:pPr>
            <a:r>
              <a:rPr dirty="0" sz="1650" b="1">
                <a:latin typeface="Arial"/>
                <a:cs typeface="Arial"/>
              </a:rPr>
              <a:t>Every</a:t>
            </a:r>
            <a:r>
              <a:rPr dirty="0" sz="1650" spc="215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child</a:t>
            </a:r>
            <a:r>
              <a:rPr dirty="0" sz="1650" spc="220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deserves</a:t>
            </a:r>
            <a:r>
              <a:rPr dirty="0" sz="1650" spc="220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access.</a:t>
            </a:r>
            <a:r>
              <a:rPr dirty="0" sz="1650" spc="220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Every</a:t>
            </a:r>
            <a:r>
              <a:rPr dirty="0" sz="1650" spc="220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family</a:t>
            </a:r>
            <a:r>
              <a:rPr dirty="0" sz="1650" spc="220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deserves</a:t>
            </a:r>
            <a:r>
              <a:rPr dirty="0" sz="1650" spc="220" b="1">
                <a:latin typeface="Arial"/>
                <a:cs typeface="Arial"/>
              </a:rPr>
              <a:t> </a:t>
            </a:r>
            <a:r>
              <a:rPr dirty="0" sz="1650" spc="-10" b="1">
                <a:latin typeface="Arial"/>
                <a:cs typeface="Arial"/>
              </a:rPr>
              <a:t>support. </a:t>
            </a:r>
            <a:r>
              <a:rPr dirty="0" sz="1650" b="1">
                <a:latin typeface="Arial"/>
                <a:cs typeface="Arial"/>
              </a:rPr>
              <a:t>Collaboration</a:t>
            </a:r>
            <a:r>
              <a:rPr dirty="0" sz="1650" spc="-55" b="1">
                <a:latin typeface="Arial"/>
                <a:cs typeface="Arial"/>
              </a:rPr>
              <a:t> </a:t>
            </a:r>
            <a:r>
              <a:rPr dirty="0" sz="1650" spc="-30" b="1">
                <a:latin typeface="Arial"/>
                <a:cs typeface="Arial"/>
              </a:rPr>
              <a:t>strengthens</a:t>
            </a:r>
            <a:r>
              <a:rPr dirty="0" sz="1650" spc="-50" b="1">
                <a:latin typeface="Arial"/>
                <a:cs typeface="Arial"/>
              </a:rPr>
              <a:t> </a:t>
            </a:r>
            <a:r>
              <a:rPr dirty="0" sz="1650" spc="-10" b="1">
                <a:latin typeface="Arial"/>
                <a:cs typeface="Arial"/>
              </a:rPr>
              <a:t>outcomes!</a:t>
            </a:r>
            <a:endParaRPr sz="1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63046" y="18474244"/>
            <a:ext cx="186880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200" spc="-7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RESOURCES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533043" y="18469805"/>
            <a:ext cx="2002789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200" spc="-3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CONTACT</a:t>
            </a:r>
            <a:r>
              <a:rPr dirty="0" u="heavy" sz="2200" spc="-26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3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US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506170" y="19121149"/>
            <a:ext cx="5951855" cy="695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59105">
              <a:lnSpc>
                <a:spcPct val="100000"/>
              </a:lnSpc>
              <a:spcBef>
                <a:spcPts val="105"/>
              </a:spcBef>
            </a:pPr>
            <a:r>
              <a:rPr dirty="0" sz="2200" spc="-170" b="1">
                <a:latin typeface="Arial"/>
                <a:cs typeface="Arial"/>
              </a:rPr>
              <a:t>HEARING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30" b="1">
                <a:latin typeface="Arial"/>
                <a:cs typeface="Arial"/>
              </a:rPr>
              <a:t>EDUCATION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55" b="1">
                <a:latin typeface="Arial"/>
                <a:cs typeface="Arial"/>
              </a:rPr>
              <a:t>AND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75" b="1">
                <a:latin typeface="Arial"/>
                <a:cs typeface="Arial"/>
              </a:rPr>
              <a:t>RESOURCES </a:t>
            </a:r>
            <a:r>
              <a:rPr dirty="0" sz="2200" spc="-225" b="1">
                <a:latin typeface="Arial"/>
                <a:cs typeface="Arial"/>
              </a:rPr>
              <a:t>DEAF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135" b="1">
                <a:latin typeface="Arial"/>
                <a:cs typeface="Arial"/>
              </a:rPr>
              <a:t>&amp;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215" b="1">
                <a:latin typeface="Arial"/>
                <a:cs typeface="Arial"/>
              </a:rPr>
              <a:t>HARD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spc="-135" b="1">
                <a:latin typeface="Arial"/>
                <a:cs typeface="Arial"/>
              </a:rPr>
              <a:t>OF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170" b="1">
                <a:latin typeface="Arial"/>
                <a:cs typeface="Arial"/>
              </a:rPr>
              <a:t>HEARING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spc="-185" b="1">
                <a:latin typeface="Arial"/>
                <a:cs typeface="Arial"/>
              </a:rPr>
              <a:t>STUDENT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110" b="1">
                <a:latin typeface="Arial"/>
                <a:cs typeface="Arial"/>
              </a:rPr>
              <a:t>SERVICES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713076" y="15455202"/>
            <a:ext cx="67253" cy="67253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056551" y="15736227"/>
            <a:ext cx="72057" cy="72057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056551" y="16019654"/>
            <a:ext cx="72057" cy="7205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056551" y="16303080"/>
            <a:ext cx="72057" cy="7205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056551" y="16586506"/>
            <a:ext cx="72057" cy="72057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713076" y="16872336"/>
            <a:ext cx="67253" cy="67253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056551" y="17153360"/>
            <a:ext cx="72057" cy="72057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056551" y="17436786"/>
            <a:ext cx="72057" cy="7205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713076" y="17722615"/>
            <a:ext cx="67253" cy="67253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713076" y="18006043"/>
            <a:ext cx="67253" cy="67253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056551" y="18287068"/>
            <a:ext cx="72057" cy="72057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056551" y="18570494"/>
            <a:ext cx="72057" cy="72057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13062029" y="13612903"/>
            <a:ext cx="6684009" cy="5109845"/>
          </a:xfrm>
          <a:prstGeom prst="rect">
            <a:avLst/>
          </a:prstGeom>
        </p:spPr>
        <p:txBody>
          <a:bodyPr wrap="square" lIns="0" tIns="203835" rIns="0" bIns="0" rtlCol="0" vert="horz">
            <a:spAutoFit/>
          </a:bodyPr>
          <a:lstStyle/>
          <a:p>
            <a:pPr algn="ctr" marR="330200">
              <a:lnSpc>
                <a:spcPct val="100000"/>
              </a:lnSpc>
              <a:spcBef>
                <a:spcPts val="1605"/>
              </a:spcBef>
            </a:pPr>
            <a:r>
              <a:rPr dirty="0" u="heavy" sz="2200" spc="-4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SCOPE</a:t>
            </a:r>
            <a:r>
              <a:rPr dirty="0" u="heavy" sz="2200" spc="-30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7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OF</a:t>
            </a:r>
            <a:r>
              <a:rPr dirty="0" u="heavy" sz="2200" spc="-29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SERVICES</a:t>
            </a:r>
            <a:endParaRPr sz="2200">
              <a:latin typeface="Arial Black"/>
              <a:cs typeface="Arial Black"/>
            </a:endParaRPr>
          </a:p>
          <a:p>
            <a:pPr algn="just" marL="126364">
              <a:lnSpc>
                <a:spcPct val="100000"/>
              </a:lnSpc>
              <a:spcBef>
                <a:spcPts val="1075"/>
              </a:spcBef>
            </a:pPr>
            <a:r>
              <a:rPr dirty="0" sz="1550">
                <a:latin typeface="Arial"/>
                <a:cs typeface="Arial"/>
              </a:rPr>
              <a:t>3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Deaf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Hard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Hearing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Specialist/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425">
                <a:latin typeface="Arial"/>
                <a:cs typeface="Arial"/>
              </a:rPr>
              <a:t>1</a:t>
            </a:r>
            <a:r>
              <a:rPr dirty="0" sz="1550" spc="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Interventionist</a:t>
            </a:r>
            <a:endParaRPr sz="1550">
              <a:latin typeface="Arial"/>
              <a:cs typeface="Arial"/>
            </a:endParaRPr>
          </a:p>
          <a:p>
            <a:pPr algn="just" marL="126364" marR="215900">
              <a:lnSpc>
                <a:spcPct val="117000"/>
              </a:lnSpc>
              <a:spcBef>
                <a:spcPts val="755"/>
              </a:spcBef>
            </a:pPr>
            <a:r>
              <a:rPr dirty="0" sz="1650">
                <a:latin typeface="Arial"/>
                <a:cs typeface="Arial"/>
              </a:rPr>
              <a:t>Students</a:t>
            </a:r>
            <a:r>
              <a:rPr dirty="0" sz="1650" spc="15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are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seen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weekly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or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monthly</a:t>
            </a:r>
            <a:r>
              <a:rPr dirty="0" sz="1650" spc="15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for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deaf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hard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of</a:t>
            </a:r>
            <a:r>
              <a:rPr dirty="0" sz="1650" spc="16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hearing support</a:t>
            </a:r>
            <a:r>
              <a:rPr dirty="0" sz="1650" spc="-20">
                <a:latin typeface="Arial"/>
                <a:cs typeface="Arial"/>
              </a:rPr>
              <a:t> as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indicated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on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their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 spc="-170">
                <a:latin typeface="Arial"/>
                <a:cs typeface="Arial"/>
              </a:rPr>
              <a:t>IFSP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or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IEP.</a:t>
            </a:r>
            <a:endParaRPr sz="1650">
              <a:latin typeface="Arial"/>
              <a:cs typeface="Arial"/>
            </a:endParaRPr>
          </a:p>
          <a:p>
            <a:pPr algn="just" marL="811530">
              <a:lnSpc>
                <a:spcPct val="100000"/>
              </a:lnSpc>
              <a:spcBef>
                <a:spcPts val="1095"/>
              </a:spcBef>
            </a:pPr>
            <a:r>
              <a:rPr dirty="0" sz="1600" spc="-65">
                <a:latin typeface="Arial"/>
                <a:cs typeface="Arial"/>
              </a:rPr>
              <a:t>97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students</a:t>
            </a:r>
            <a:endParaRPr sz="1600">
              <a:latin typeface="Arial"/>
              <a:cs typeface="Arial"/>
            </a:endParaRPr>
          </a:p>
          <a:p>
            <a:pPr algn="just" marL="1160145">
              <a:lnSpc>
                <a:spcPct val="100000"/>
              </a:lnSpc>
              <a:spcBef>
                <a:spcPts val="310"/>
              </a:spcBef>
            </a:pPr>
            <a:r>
              <a:rPr dirty="0" sz="1600" spc="-25">
                <a:latin typeface="Arial"/>
                <a:cs typeface="Arial"/>
              </a:rPr>
              <a:t>Hearing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Aids</a:t>
            </a:r>
            <a:endParaRPr sz="1600">
              <a:latin typeface="Arial"/>
              <a:cs typeface="Arial"/>
            </a:endParaRPr>
          </a:p>
          <a:p>
            <a:pPr algn="just" marL="1160145" marR="3878579">
              <a:lnSpc>
                <a:spcPct val="116199"/>
              </a:lnSpc>
            </a:pPr>
            <a:r>
              <a:rPr dirty="0" sz="1600" spc="-65">
                <a:latin typeface="Arial"/>
                <a:cs typeface="Arial"/>
              </a:rPr>
              <a:t>Bone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Conducation </a:t>
            </a:r>
            <a:r>
              <a:rPr dirty="0" sz="1600">
                <a:latin typeface="Arial"/>
                <a:cs typeface="Arial"/>
              </a:rPr>
              <a:t>Cochlear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Implants </a:t>
            </a:r>
            <a:r>
              <a:rPr dirty="0" sz="1600" spc="-90">
                <a:latin typeface="Arial"/>
                <a:cs typeface="Arial"/>
              </a:rPr>
              <a:t>No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device</a:t>
            </a:r>
            <a:endParaRPr sz="1600">
              <a:latin typeface="Arial"/>
              <a:cs typeface="Arial"/>
            </a:endParaRPr>
          </a:p>
          <a:p>
            <a:pPr algn="just" marL="1160145" marR="4478655" indent="-348615">
              <a:lnSpc>
                <a:spcPct val="116199"/>
              </a:lnSpc>
            </a:pPr>
            <a:r>
              <a:rPr dirty="0" sz="1600" spc="-25">
                <a:latin typeface="Arial"/>
                <a:cs typeface="Arial"/>
              </a:rPr>
              <a:t>Communication </a:t>
            </a:r>
            <a:r>
              <a:rPr dirty="0" sz="1600">
                <a:latin typeface="Arial"/>
                <a:cs typeface="Arial"/>
              </a:rPr>
              <a:t>3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ASL</a:t>
            </a:r>
            <a:endParaRPr sz="1600">
              <a:latin typeface="Arial"/>
              <a:cs typeface="Arial"/>
            </a:endParaRPr>
          </a:p>
          <a:p>
            <a:pPr algn="just" marL="1160145">
              <a:lnSpc>
                <a:spcPct val="100000"/>
              </a:lnSpc>
              <a:spcBef>
                <a:spcPts val="315"/>
              </a:spcBef>
            </a:pPr>
            <a:r>
              <a:rPr dirty="0" sz="1600">
                <a:latin typeface="Arial"/>
                <a:cs typeface="Arial"/>
              </a:rPr>
              <a:t>94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LSL</a:t>
            </a:r>
            <a:endParaRPr sz="1600">
              <a:latin typeface="Arial"/>
              <a:cs typeface="Arial"/>
            </a:endParaRPr>
          </a:p>
          <a:p>
            <a:pPr marL="811530">
              <a:lnSpc>
                <a:spcPct val="100000"/>
              </a:lnSpc>
              <a:spcBef>
                <a:spcPts val="310"/>
              </a:spcBef>
            </a:pPr>
            <a:r>
              <a:rPr dirty="0" sz="1600" spc="-225">
                <a:latin typeface="Arial"/>
                <a:cs typeface="Arial"/>
              </a:rPr>
              <a:t>51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charter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schools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15">
                <a:latin typeface="Arial"/>
                <a:cs typeface="Arial"/>
              </a:rPr>
              <a:t>10</a:t>
            </a:r>
            <a:r>
              <a:rPr dirty="0" sz="1600" spc="-10">
                <a:latin typeface="Arial"/>
                <a:cs typeface="Arial"/>
              </a:rPr>
              <a:t> districts</a:t>
            </a:r>
            <a:endParaRPr sz="1600">
              <a:latin typeface="Arial"/>
              <a:cs typeface="Arial"/>
            </a:endParaRPr>
          </a:p>
          <a:p>
            <a:pPr marL="1160145" marR="3341370" indent="-348615">
              <a:lnSpc>
                <a:spcPct val="116199"/>
              </a:lnSpc>
            </a:pPr>
            <a:r>
              <a:rPr dirty="0" sz="1600">
                <a:latin typeface="Arial"/>
                <a:cs typeface="Arial"/>
              </a:rPr>
              <a:t>9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public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schools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2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districts </a:t>
            </a:r>
            <a:r>
              <a:rPr dirty="0" sz="1600" spc="-80">
                <a:latin typeface="Arial"/>
                <a:cs typeface="Arial"/>
              </a:rPr>
              <a:t>Jackson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County </a:t>
            </a:r>
            <a:r>
              <a:rPr dirty="0" sz="1600" spc="-30">
                <a:latin typeface="Arial"/>
                <a:cs typeface="Arial"/>
              </a:rPr>
              <a:t>Jefferson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County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 Mestres</dc:creator>
  <cp:keywords>DAHDcx78UeA,BAGUlh_tOwQ,0</cp:keywords>
  <dc:title>EHDI 2026 POSTER DRAFT (42 x 30 in) (42 x 42 in)</dc:title>
  <dcterms:created xsi:type="dcterms:W3CDTF">2026-03-09T18:11:17Z</dcterms:created>
  <dcterms:modified xsi:type="dcterms:W3CDTF">2026-03-09T18:11:17Z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2026-03-09T00:00:00Z</vt:filetime>
  </property>
  <property fmtid="{D5CDD505-2E9C-101B-9397-08002B2CF9AE}" pid="3" name="Creator">
    <vt:lpwstr>Canva</vt:lpwstr>
  </property>
  <property fmtid="{D5CDD505-2E9C-101B-9397-08002B2CF9AE}" pid="4" name="LastSaved">
    <vt:filetime>2026-03-09T00:00:00Z</vt:filetime>
  </property>
  <property fmtid="{D5CDD505-2E9C-101B-9397-08002B2CF9AE}" pid="5" name="Producer">
    <vt:lpwstr>Canva</vt:lpwstr>
  </property>
</Properties>
</file>